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Shape 12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hois.radb.net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hois.radb.net" TargetMode="Externa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hois.radb.net" TargetMode="Externa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irr.net" TargetMode="Externa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rrtoolset.isc.org" TargetMode="External"/><Relationship Id="rId3" Type="http://schemas.openxmlformats.org/officeDocument/2006/relationships/hyperlink" Target="http://snar.spb.ru/prog/bgpq3/" TargetMode="External"/><Relationship Id="rId4" Type="http://schemas.openxmlformats.org/officeDocument/2006/relationships/hyperlink" Target="http://filtergen.level3.net" TargetMode="Externa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hois.afrinic.net" TargetMode="Externa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inx.net.za/display/pub/RPKI+Validation" TargetMode="Externa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Internet Routing Registry Tutorial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the IRR</a:t>
            </a:r>
          </a:p>
        </p:txBody>
      </p:sp>
      <p:sp>
        <p:nvSpPr>
          <p:cNvPr id="164" name="Shape 16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need an AS number to use a registry  (Ask your RIR)</a:t>
            </a:r>
          </a:p>
          <a:p>
            <a:pPr/>
            <a:r>
              <a:t>You need a </a:t>
            </a:r>
            <a:r>
              <a:rPr sz="3600">
                <a:latin typeface="Courier"/>
                <a:ea typeface="Courier"/>
                <a:cs typeface="Courier"/>
                <a:sym typeface="Courier"/>
              </a:rPr>
              <a:t>mntner</a:t>
            </a:r>
            <a:r>
              <a:t> object (ie. be safe)</a:t>
            </a:r>
          </a:p>
          <a:p>
            <a:pPr/>
            <a:r>
              <a:t>You need an </a:t>
            </a:r>
            <a:r>
              <a:rPr sz="3600">
                <a:latin typeface="Courier"/>
                <a:ea typeface="Courier"/>
                <a:cs typeface="Courier"/>
                <a:sym typeface="Courier"/>
              </a:rPr>
              <a:t>autnum</a:t>
            </a:r>
            <a:r>
              <a:t> object  (ie.  have an ASN)</a:t>
            </a:r>
          </a:p>
          <a:p>
            <a:pPr/>
            <a:r>
              <a:t>You need </a:t>
            </a:r>
            <a:r>
              <a:rPr sz="3600">
                <a:latin typeface="Courier"/>
                <a:ea typeface="Courier"/>
                <a:cs typeface="Courier"/>
                <a:sym typeface="Courier"/>
              </a:rPr>
              <a:t>route</a:t>
            </a:r>
            <a:r>
              <a:t> object(s)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Courier"/>
                <a:ea typeface="Courier"/>
                <a:cs typeface="Courier"/>
                <a:sym typeface="Courier"/>
              </a:rPr>
              <a:t>mntner</a:t>
            </a:r>
            <a:r>
              <a:t> object</a:t>
            </a:r>
          </a:p>
        </p:txBody>
      </p:sp>
      <p:sp>
        <p:nvSpPr>
          <p:cNvPr id="167" name="Shape 16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0062" indent="-500062"/>
            <a:r>
              <a:rPr sz="3600">
                <a:latin typeface="Courier"/>
                <a:ea typeface="Courier"/>
                <a:cs typeface="Courier"/>
                <a:sym typeface="Courier"/>
              </a:rPr>
              <a:t>mntner</a:t>
            </a:r>
            <a:r>
              <a:t> is an abbreviation of maintainer</a:t>
            </a:r>
          </a:p>
          <a:p>
            <a:pPr/>
            <a:r>
              <a:t>identifies accounts in the registry</a:t>
            </a:r>
          </a:p>
          <a:p>
            <a:pPr/>
            <a:r>
              <a:t>specifies authentication mechanism in the “auth” attribute.  Either:  </a:t>
            </a:r>
          </a:p>
          <a:p>
            <a:pPr lvl="2"/>
            <a:r>
              <a:t>PGP-KEY - PGP/GPG based auth</a:t>
            </a:r>
          </a:p>
          <a:p>
            <a:pPr lvl="2"/>
            <a:r>
              <a:t>(B)CRYPT-PW / MD5-PW  - password auth</a:t>
            </a:r>
          </a:p>
          <a:p>
            <a:pPr lvl="2"/>
            <a:r>
              <a:t>MAIL-FROM - email based auth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Courier"/>
                <a:ea typeface="Courier"/>
                <a:cs typeface="Courier"/>
                <a:sym typeface="Courier"/>
              </a:rPr>
              <a:t>mntner</a:t>
            </a:r>
            <a:r>
              <a:t> object</a:t>
            </a:r>
          </a:p>
        </p:txBody>
      </p:sp>
      <p:sp>
        <p:nvSpPr>
          <p:cNvPr id="170" name="Shape 17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0055" indent="-440055" defTabSz="514095">
              <a:spcBef>
                <a:spcPts val="3600"/>
              </a:spcBef>
              <a:defRPr sz="2816"/>
            </a:pPr>
            <a:r>
              <a:rPr sz="3168">
                <a:latin typeface="Courier"/>
                <a:ea typeface="Courier"/>
                <a:cs typeface="Courier"/>
                <a:sym typeface="Courier"/>
              </a:rPr>
              <a:t>mntner</a:t>
            </a:r>
            <a:r>
              <a:t> is an abbreviation of maintainer</a:t>
            </a:r>
          </a:p>
          <a:p>
            <a:pPr marL="391159" indent="-391159" defTabSz="514095">
              <a:spcBef>
                <a:spcPts val="3600"/>
              </a:spcBef>
              <a:defRPr sz="2816"/>
            </a:pPr>
            <a:r>
              <a:t>identifies accounts in the registry</a:t>
            </a:r>
          </a:p>
          <a:p>
            <a:pPr marL="391159" indent="-391159" defTabSz="514095">
              <a:spcBef>
                <a:spcPts val="3600"/>
              </a:spcBef>
              <a:defRPr sz="2816"/>
            </a:pPr>
            <a:r>
              <a:t>specifies authentication mechanism in the “auth” attribute.  Either:  </a:t>
            </a:r>
          </a:p>
          <a:p>
            <a:pPr lvl="2" marL="1173480" indent="-391159" defTabSz="514095">
              <a:spcBef>
                <a:spcPts val="3600"/>
              </a:spcBef>
              <a:defRPr sz="2816"/>
            </a:pPr>
            <a:r>
              <a:t>PGP-KEY - PGP/GPG based auth</a:t>
            </a:r>
          </a:p>
          <a:p>
            <a:pPr lvl="2" marL="1173480" indent="-391159" defTabSz="514095">
              <a:spcBef>
                <a:spcPts val="3600"/>
              </a:spcBef>
              <a:defRPr sz="2816"/>
            </a:pPr>
            <a:r>
              <a:t>BCRYPT-PW</a:t>
            </a:r>
          </a:p>
          <a:p>
            <a:pPr lvl="2" marL="1173480" indent="-391159" defTabSz="514095">
              <a:spcBef>
                <a:spcPts val="3600"/>
              </a:spcBef>
              <a:defRPr sz="2816"/>
            </a:pPr>
            <a:r>
              <a:t>CRYPT-PW / MD5-PW  - password auth</a:t>
            </a:r>
          </a:p>
          <a:p>
            <a:pPr lvl="2" marL="1173480" indent="-391159" defTabSz="514095">
              <a:spcBef>
                <a:spcPts val="3600"/>
              </a:spcBef>
              <a:defRPr sz="2816"/>
            </a:pPr>
            <a:r>
              <a:t>MAIL-FROM - email based auth</a:t>
            </a:r>
          </a:p>
        </p:txBody>
      </p:sp>
      <p:sp>
        <p:nvSpPr>
          <p:cNvPr id="171" name="Shape 171"/>
          <p:cNvSpPr txBox="1"/>
          <p:nvPr/>
        </p:nvSpPr>
        <p:spPr>
          <a:xfrm rot="20830063">
            <a:off x="2425335" y="7669529"/>
            <a:ext cx="6014089" cy="101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DEPRECATED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mntner</a:t>
            </a:r>
            <a:r>
              <a:t> object</a:t>
            </a:r>
          </a:p>
        </p:txBody>
      </p:sp>
      <p:pic>
        <p:nvPicPr>
          <p:cNvPr id="17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749550"/>
            <a:ext cx="12395200" cy="598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Courier"/>
                <a:ea typeface="Courier"/>
                <a:cs typeface="Courier"/>
                <a:sym typeface="Courier"/>
              </a:rPr>
              <a:t>aut-num</a:t>
            </a:r>
            <a:r>
              <a:t> object</a:t>
            </a:r>
          </a:p>
        </p:txBody>
      </p:sp>
      <p:sp>
        <p:nvSpPr>
          <p:cNvPr id="177" name="Shape 17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Defines routing policy for an AS</a:t>
            </a:r>
          </a:p>
          <a:p>
            <a:pPr/>
            <a:r>
              <a:t>Uses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import</a:t>
            </a:r>
            <a:r>
              <a:t>: and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export</a:t>
            </a:r>
            <a:r>
              <a:t>: attributes to specify policy</a:t>
            </a:r>
          </a:p>
          <a:p>
            <a:pPr/>
            <a:r>
              <a:t>Can be used for highly detailed policy descriptions and automated config generation</a:t>
            </a:r>
          </a:p>
          <a:p>
            <a:pPr/>
            <a:r>
              <a:t>Can reference other registry objects such as as-sets, route-sets, and filter-sets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66674">
              <a:defRPr sz="7760"/>
            </a:pPr>
            <a:r>
              <a:t>Sample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aut-num</a:t>
            </a:r>
            <a:r>
              <a:t> object</a:t>
            </a:r>
          </a:p>
        </p:txBody>
      </p:sp>
      <p:sp>
        <p:nvSpPr>
          <p:cNvPr id="180" name="Shape 18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19937">
              <a:lnSpc>
                <a:spcPct val="10000"/>
              </a:lnSpc>
              <a:spcBef>
                <a:spcPts val="3700"/>
              </a:spcBef>
              <a:buSzTx/>
              <a:buNone/>
              <a:defRPr sz="2848">
                <a:latin typeface="Courier"/>
                <a:ea typeface="Courier"/>
                <a:cs typeface="Courier"/>
                <a:sym typeface="Courier"/>
              </a:defRPr>
            </a:pPr>
            <a:r>
              <a:t>aut-num:    AS42</a:t>
            </a:r>
          </a:p>
          <a:p>
            <a:pPr marL="0" indent="0" defTabSz="519937">
              <a:lnSpc>
                <a:spcPct val="10000"/>
              </a:lnSpc>
              <a:spcBef>
                <a:spcPts val="3700"/>
              </a:spcBef>
              <a:buSzTx/>
              <a:buNone/>
              <a:defRPr sz="2848">
                <a:latin typeface="Courier"/>
                <a:ea typeface="Courier"/>
                <a:cs typeface="Courier"/>
                <a:sym typeface="Courier"/>
              </a:defRPr>
            </a:pPr>
            <a:r>
              <a:t>as-name:    UNSPECIFIED</a:t>
            </a:r>
          </a:p>
          <a:p>
            <a:pPr marL="0" indent="0" defTabSz="519937">
              <a:lnSpc>
                <a:spcPct val="10000"/>
              </a:lnSpc>
              <a:spcBef>
                <a:spcPts val="3700"/>
              </a:spcBef>
              <a:buSzTx/>
              <a:buNone/>
              <a:defRPr sz="2848">
                <a:latin typeface="Courier"/>
                <a:ea typeface="Courier"/>
                <a:cs typeface="Courier"/>
                <a:sym typeface="Courier"/>
              </a:defRPr>
            </a:pPr>
            <a:r>
              <a:t>descr:      Packet Clearing House - www.pch.net</a:t>
            </a:r>
          </a:p>
          <a:p>
            <a:pPr marL="0" indent="0" defTabSz="519937">
              <a:lnSpc>
                <a:spcPct val="10000"/>
              </a:lnSpc>
              <a:spcBef>
                <a:spcPts val="3700"/>
              </a:spcBef>
              <a:buSzTx/>
              <a:buNone/>
              <a:defRPr sz="2848">
                <a:latin typeface="Courier"/>
                <a:ea typeface="Courier"/>
                <a:cs typeface="Courier"/>
                <a:sym typeface="Courier"/>
              </a:defRPr>
            </a:pPr>
            <a:r>
              <a:t>admin-c:    Bill Woodcock</a:t>
            </a:r>
          </a:p>
          <a:p>
            <a:pPr marL="0" indent="0" defTabSz="519937">
              <a:lnSpc>
                <a:spcPct val="10000"/>
              </a:lnSpc>
              <a:spcBef>
                <a:spcPts val="3700"/>
              </a:spcBef>
              <a:buSzTx/>
              <a:buNone/>
              <a:defRPr sz="2848">
                <a:latin typeface="Courier"/>
                <a:ea typeface="Courier"/>
                <a:cs typeface="Courier"/>
                <a:sym typeface="Courier"/>
              </a:defRPr>
            </a:pPr>
            <a:r>
              <a:t>tech-c:     Bill Woodcock</a:t>
            </a:r>
          </a:p>
          <a:p>
            <a:pPr marL="0" indent="0" defTabSz="519937">
              <a:lnSpc>
                <a:spcPct val="10000"/>
              </a:lnSpc>
              <a:spcBef>
                <a:spcPts val="3700"/>
              </a:spcBef>
              <a:buSzTx/>
              <a:buNone/>
              <a:defRPr sz="2848">
                <a:latin typeface="Courier"/>
                <a:ea typeface="Courier"/>
                <a:cs typeface="Courier"/>
                <a:sym typeface="Courier"/>
              </a:defRPr>
            </a:pPr>
            <a:r>
              <a:t>export:     to AS-ANY   announce AS-PCH</a:t>
            </a:r>
          </a:p>
          <a:p>
            <a:pPr marL="0" indent="0" defTabSz="519937">
              <a:lnSpc>
                <a:spcPct val="10000"/>
              </a:lnSpc>
              <a:spcBef>
                <a:spcPts val="3700"/>
              </a:spcBef>
              <a:buSzTx/>
              <a:buNone/>
              <a:defRPr sz="2848">
                <a:latin typeface="Courier"/>
                <a:ea typeface="Courier"/>
                <a:cs typeface="Courier"/>
                <a:sym typeface="Courier"/>
              </a:defRPr>
            </a:pPr>
            <a:r>
              <a:t>remarks:    peering@pch.net, +1 866 BGP PEER</a:t>
            </a:r>
          </a:p>
          <a:p>
            <a:pPr marL="0" indent="0" defTabSz="519937">
              <a:lnSpc>
                <a:spcPct val="10000"/>
              </a:lnSpc>
              <a:spcBef>
                <a:spcPts val="3700"/>
              </a:spcBef>
              <a:buSzTx/>
              <a:buNone/>
              <a:defRPr sz="2848">
                <a:latin typeface="Courier"/>
                <a:ea typeface="Courier"/>
                <a:cs typeface="Courier"/>
                <a:sym typeface="Courier"/>
              </a:defRPr>
            </a:pPr>
            <a:r>
              <a:t>notify:     radb@pch.net</a:t>
            </a:r>
          </a:p>
          <a:p>
            <a:pPr marL="0" indent="0" defTabSz="519937">
              <a:lnSpc>
                <a:spcPct val="10000"/>
              </a:lnSpc>
              <a:spcBef>
                <a:spcPts val="3700"/>
              </a:spcBef>
              <a:buSzTx/>
              <a:buNone/>
              <a:defRPr sz="2848">
                <a:latin typeface="Courier"/>
                <a:ea typeface="Courier"/>
                <a:cs typeface="Courier"/>
                <a:sym typeface="Courier"/>
              </a:defRPr>
            </a:pPr>
            <a:r>
              <a:t>mnt-by:     MAINT-AS3856</a:t>
            </a:r>
          </a:p>
          <a:p>
            <a:pPr marL="0" indent="0" defTabSz="519937">
              <a:lnSpc>
                <a:spcPct val="10000"/>
              </a:lnSpc>
              <a:spcBef>
                <a:spcPts val="3700"/>
              </a:spcBef>
              <a:buSzTx/>
              <a:buNone/>
              <a:defRPr sz="2848">
                <a:latin typeface="Courier"/>
                <a:ea typeface="Courier"/>
                <a:cs typeface="Courier"/>
                <a:sym typeface="Courier"/>
              </a:defRPr>
            </a:pPr>
            <a:r>
              <a:t>changed:    scg@pch.net 20041121</a:t>
            </a:r>
          </a:p>
          <a:p>
            <a:pPr marL="0" indent="0" defTabSz="519937">
              <a:lnSpc>
                <a:spcPct val="10000"/>
              </a:lnSpc>
              <a:spcBef>
                <a:spcPts val="3700"/>
              </a:spcBef>
              <a:buSzTx/>
              <a:buNone/>
              <a:defRPr sz="2848">
                <a:latin typeface="Courier"/>
                <a:ea typeface="Courier"/>
                <a:cs typeface="Courier"/>
                <a:sym typeface="Courier"/>
              </a:defRPr>
            </a:pPr>
            <a:r>
              <a:t>source:     RADB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66674">
              <a:defRPr sz="7760"/>
            </a:pPr>
            <a:r>
              <a:t>Alternate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aut-num</a:t>
            </a:r>
            <a:r>
              <a:t> uses</a:t>
            </a:r>
          </a:p>
        </p:txBody>
      </p:sp>
      <p:sp>
        <p:nvSpPr>
          <p:cNvPr id="183" name="Shape 18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Often used to register BGP community support offered by service providers</a:t>
            </a:r>
          </a:p>
          <a:p>
            <a:pPr lvl="1" marL="0" indent="444500">
              <a:buSzTx/>
              <a:buNone/>
            </a:pPr>
            <a:r>
              <a:t>Example:   </a:t>
            </a:r>
            <a:r>
              <a:rPr sz="3900">
                <a:latin typeface="Courier"/>
                <a:ea typeface="Courier"/>
                <a:cs typeface="Courier"/>
                <a:sym typeface="Courier"/>
              </a:rPr>
              <a:t>whois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 -h </a:t>
            </a:r>
            <a:r>
              <a:rPr>
                <a:latin typeface="Courier"/>
                <a:ea typeface="Courier"/>
                <a:cs typeface="Courier"/>
                <a:sym typeface="Courier"/>
                <a:hlinkClick r:id="rId2" invalidUrl="" action="" tgtFrame="" tooltip="" history="1" highlightClick="0" endSnd="0"/>
              </a:rPr>
              <a:t>whois.radb.net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 AS1273</a:t>
            </a:r>
          </a:p>
          <a:p>
            <a:pPr/>
          </a:p>
          <a:p>
            <a:pPr lvl="4" marL="0" indent="0">
              <a:buSzTx/>
              <a:buNone/>
              <a:defRPr i="1"/>
            </a:pPr>
            <a:r>
              <a:t>     For a more comprehensive list, see:  </a:t>
            </a:r>
            <a:br/>
            <a:r>
              <a:t>     http://www.onesc.net/communities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Courier"/>
                <a:ea typeface="Courier"/>
                <a:cs typeface="Courier"/>
                <a:sym typeface="Courier"/>
              </a:rPr>
              <a:t>route</a:t>
            </a:r>
            <a:r>
              <a:t> object</a:t>
            </a:r>
          </a:p>
        </p:txBody>
      </p:sp>
      <p:sp>
        <p:nvSpPr>
          <p:cNvPr id="186" name="Shape 18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Defines a CIDR prefix and origin AS.</a:t>
            </a:r>
          </a:p>
          <a:p>
            <a:pPr/>
            <a:r>
              <a:t>Most common type of object found in routing registries </a:t>
            </a:r>
          </a:p>
          <a:p>
            <a:pPr/>
            <a:r>
              <a:t>Used by a number of ISPs to generate filters for their customer BGP sessions </a:t>
            </a:r>
          </a:p>
          <a:p>
            <a:pPr lvl="1"/>
            <a:r>
              <a:t>Customers must register all routes in order for their ISP to route them</a:t>
            </a:r>
          </a:p>
          <a:p>
            <a:pPr lvl="1"/>
            <a:r>
              <a:t>Allows automation of adding new prefixes to filter sets operated by ISPs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route</a:t>
            </a:r>
            <a:r>
              <a:t> object</a:t>
            </a:r>
          </a:p>
        </p:txBody>
      </p:sp>
      <p:sp>
        <p:nvSpPr>
          <p:cNvPr id="189" name="Shape 18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route:      160.0.0.0/17</a:t>
            </a:r>
          </a:p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descr:      Packet Clearing House</a:t>
            </a:r>
          </a:p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origin:     AS715</a:t>
            </a:r>
          </a:p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notify:     radb@pch.net</a:t>
            </a:r>
          </a:p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mnt-by:     MAINT-AS3856</a:t>
            </a:r>
          </a:p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changed:    kabindra@pch.net 20170705</a:t>
            </a:r>
          </a:p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source:     RADB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Courier"/>
                <a:ea typeface="Courier"/>
                <a:cs typeface="Courier"/>
                <a:sym typeface="Courier"/>
              </a:rPr>
              <a:t>route</a:t>
            </a:r>
            <a:r>
              <a:t> object key</a:t>
            </a:r>
          </a:p>
        </p:txBody>
      </p:sp>
      <p:sp>
        <p:nvSpPr>
          <p:cNvPr id="192" name="Shape 19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Every RPSL object has a primary key</a:t>
            </a:r>
          </a:p>
          <a:p>
            <a:pPr/>
            <a:r>
              <a:t>For most classes it is simply the main class attribute value</a:t>
            </a:r>
          </a:p>
          <a:p>
            <a:pPr/>
            <a:r>
              <a:t>For example, the mntner class uses the mntner attribute value as the key</a:t>
            </a:r>
          </a:p>
          <a:p>
            <a:pPr/>
            <a:r>
              <a:t>However route objects use both router and origin fields as the primary key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Prerequisites</a:t>
            </a:r>
          </a:p>
        </p:txBody>
      </p:sp>
      <p:sp>
        <p:nvSpPr>
          <p:cNvPr id="140" name="Shape 14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200"/>
            </a:pPr>
            <a:r>
              <a:t>You should have some idea of how Internet peering and transit works </a:t>
            </a:r>
          </a:p>
          <a:p>
            <a:pPr>
              <a:defRPr sz="4200"/>
            </a:pPr>
            <a:r>
              <a:t>You should have conceptual BGP skills</a:t>
            </a:r>
          </a:p>
          <a:p>
            <a:pPr>
              <a:defRPr sz="4200"/>
            </a:pPr>
            <a:r>
              <a:t>You should know how to manipulate objects in a </a:t>
            </a:r>
            <a:r>
              <a:rPr sz="4700">
                <a:latin typeface="Courier"/>
                <a:ea typeface="Courier"/>
                <a:cs typeface="Courier"/>
                <a:sym typeface="Courier"/>
              </a:rPr>
              <a:t>WHOIS</a:t>
            </a:r>
            <a:r>
              <a:t> database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Courier"/>
                <a:ea typeface="Courier"/>
                <a:cs typeface="Courier"/>
                <a:sym typeface="Courier"/>
              </a:rPr>
              <a:t>route</a:t>
            </a:r>
            <a:r>
              <a:t> object key</a:t>
            </a:r>
          </a:p>
        </p:txBody>
      </p:sp>
      <p:sp>
        <p:nvSpPr>
          <p:cNvPr id="195" name="Shape 19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There can be multiple objects for the same prefix with different origins</a:t>
            </a:r>
          </a:p>
          <a:p>
            <a:pPr/>
            <a:r>
              <a:t>This is by design</a:t>
            </a:r>
          </a:p>
          <a:p>
            <a:pPr lvl="1"/>
            <a:r>
              <a:t>multi-origin multi-homing</a:t>
            </a:r>
          </a:p>
          <a:p>
            <a:pPr lvl="1"/>
            <a:r>
              <a:t>when changing to a new origin AS, want routes for both until switched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14095">
              <a:defRPr sz="704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route</a:t>
            </a:r>
            <a:r>
              <a:t> object key example</a:t>
            </a:r>
          </a:p>
        </p:txBody>
      </p:sp>
      <p:sp>
        <p:nvSpPr>
          <p:cNvPr id="198" name="Shape 19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However, many stale objects exists (ISPs are lazy! )</a:t>
            </a:r>
          </a:p>
          <a:p>
            <a:pPr/>
          </a:p>
          <a:p>
            <a:pPr/>
            <a:r>
              <a:t>  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whois -h </a:t>
            </a:r>
            <a:r>
              <a:rPr>
                <a:latin typeface="Courier"/>
                <a:ea typeface="Courier"/>
                <a:cs typeface="Courier"/>
                <a:sym typeface="Courier"/>
                <a:hlinkClick r:id="rId2" invalidUrl="" action="" tgtFrame="" tooltip="" history="1" highlightClick="0" endSnd="0"/>
              </a:rPr>
              <a:t>whois.radb.net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 158.80.0.0/21</a:t>
            </a:r>
            <a:r>
              <a:t> </a:t>
            </a:r>
          </a:p>
          <a:p>
            <a:pPr lvl="7" marL="0" indent="0">
              <a:buSzTx/>
              <a:buNone/>
              <a:defRPr sz="2400"/>
            </a:pPr>
            <a:r>
              <a:t>   (look at the dates)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3170" y="44128"/>
            <a:ext cx="13731141" cy="9703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Courier"/>
                <a:ea typeface="Courier"/>
                <a:cs typeface="Courier"/>
                <a:sym typeface="Courier"/>
              </a:rPr>
              <a:t>route6</a:t>
            </a:r>
            <a:r>
              <a:t> object class</a:t>
            </a:r>
          </a:p>
        </p:txBody>
      </p:sp>
      <p:sp>
        <p:nvSpPr>
          <p:cNvPr id="203" name="Shape 20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Like </a:t>
            </a:r>
            <a:r>
              <a:rPr sz="3600">
                <a:latin typeface="Courier"/>
                <a:ea typeface="Courier"/>
                <a:cs typeface="Courier"/>
                <a:sym typeface="Courier"/>
              </a:rPr>
              <a:t>route</a:t>
            </a:r>
            <a:r>
              <a:t> object, but for IPv6 prefixes</a:t>
            </a:r>
          </a:p>
          <a:p>
            <a:pPr/>
            <a:r>
              <a:t>Defined in RFC4012</a:t>
            </a:r>
          </a:p>
          <a:p>
            <a:pPr/>
            <a:r>
              <a:t>Functionally equivalent to IPv4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route6</a:t>
            </a:r>
            <a:r>
              <a:t> object</a:t>
            </a:r>
          </a:p>
        </p:txBody>
      </p:sp>
      <p:sp>
        <p:nvSpPr>
          <p:cNvPr id="206" name="Shape 20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route6:         2001:43f8:110::/48</a:t>
            </a:r>
          </a:p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descr:          AFRINIC-RFC5855</a:t>
            </a:r>
          </a:p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origin:         AS37181</a:t>
            </a:r>
          </a:p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mnt-by:         AFRINIC-IT-MNT</a:t>
            </a:r>
          </a:p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source:         AFRINIC # Filtered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Courier"/>
                <a:ea typeface="Courier"/>
                <a:cs typeface="Courier"/>
                <a:sym typeface="Courier"/>
              </a:rPr>
              <a:t>as-set</a:t>
            </a:r>
            <a:r>
              <a:t> object</a:t>
            </a:r>
          </a:p>
        </p:txBody>
      </p:sp>
      <p:sp>
        <p:nvSpPr>
          <p:cNvPr id="209" name="Shape 20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Provides a way of grouping ASes.  Name must begin with the prefix “AS-”</a:t>
            </a:r>
          </a:p>
          <a:p>
            <a:pPr/>
            <a:r>
              <a:t>Frequently used to list downstream/customer AS numbers</a:t>
            </a:r>
          </a:p>
          <a:p>
            <a:pPr/>
            <a:r>
              <a:t>May be referenced in aut-num import/export policy expressions</a:t>
            </a:r>
          </a:p>
          <a:p>
            <a:pPr/>
            <a:r>
              <a:t>Can reference another as-set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as-set object</a:t>
            </a:r>
          </a:p>
        </p:txBody>
      </p:sp>
      <p:sp>
        <p:nvSpPr>
          <p:cNvPr id="212" name="Shape 21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2" marL="0" indent="0" algn="ctr">
              <a:buSzTx/>
              <a:buNone/>
              <a:defRPr sz="3700">
                <a:latin typeface="Courier"/>
                <a:ea typeface="Courier"/>
                <a:cs typeface="Courier"/>
                <a:sym typeface="Courier"/>
              </a:defRPr>
            </a:pPr>
            <a:r>
              <a:t>whois -h </a:t>
            </a:r>
            <a:r>
              <a:rPr>
                <a:hlinkClick r:id="rId2" invalidUrl="" action="" tgtFrame="" tooltip="" history="1" highlightClick="0" endSnd="0"/>
              </a:rPr>
              <a:t>whois.radb.net</a:t>
            </a:r>
            <a:r>
              <a:t> AS-PCH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20624">
              <a:lnSpc>
                <a:spcPct val="60000"/>
              </a:lnSpc>
              <a:spcBef>
                <a:spcPts val="3000"/>
              </a:spcBef>
              <a:buSzTx/>
              <a:buNone/>
              <a:defRPr sz="2304">
                <a:latin typeface="Courier"/>
                <a:ea typeface="Courier"/>
                <a:cs typeface="Courier"/>
                <a:sym typeface="Courier"/>
              </a:defRPr>
            </a:pPr>
            <a:r>
              <a:t>as-set:     AS-PCH</a:t>
            </a:r>
          </a:p>
          <a:p>
            <a:pPr marL="0" indent="0" defTabSz="420624">
              <a:lnSpc>
                <a:spcPct val="60000"/>
              </a:lnSpc>
              <a:spcBef>
                <a:spcPts val="3000"/>
              </a:spcBef>
              <a:buSzTx/>
              <a:buNone/>
              <a:defRPr sz="2304">
                <a:latin typeface="Courier"/>
                <a:ea typeface="Courier"/>
                <a:cs typeface="Courier"/>
                <a:sym typeface="Courier"/>
              </a:defRPr>
            </a:pPr>
            <a:r>
              <a:t>descr:      ASes announced by Packet Clearing House</a:t>
            </a:r>
          </a:p>
          <a:p>
            <a:pPr lvl="7" marL="0" indent="0" defTabSz="420624">
              <a:lnSpc>
                <a:spcPct val="80000"/>
              </a:lnSpc>
              <a:spcBef>
                <a:spcPts val="3000"/>
              </a:spcBef>
              <a:buSzTx/>
              <a:buNone/>
              <a:defRPr sz="2304">
                <a:latin typeface="Courier"/>
                <a:ea typeface="Courier"/>
                <a:cs typeface="Courier"/>
                <a:sym typeface="Courier"/>
              </a:defRPr>
            </a:pPr>
            <a:r>
              <a:t>members:    AS3856, AS42, AS715, AS-RS, AS32978, AS32979, AS35160, AS38052, AS16668, AS44876, AS45170, AS297, AS45494, AS27678, AS52306, AS52234, AS54145, AS187, AS27, AS54390, AS11893, AS52304, AS21556, AS19281, AS10886</a:t>
            </a:r>
          </a:p>
          <a:p>
            <a:pPr marL="0" indent="0" defTabSz="420624">
              <a:lnSpc>
                <a:spcPct val="60000"/>
              </a:lnSpc>
              <a:spcBef>
                <a:spcPts val="3000"/>
              </a:spcBef>
              <a:buSzTx/>
              <a:buNone/>
              <a:defRPr sz="2304">
                <a:latin typeface="Courier"/>
                <a:ea typeface="Courier"/>
                <a:cs typeface="Courier"/>
                <a:sym typeface="Courier"/>
              </a:defRPr>
            </a:pPr>
            <a:r>
              <a:t>admin-c:    Bill Woodcock</a:t>
            </a:r>
          </a:p>
          <a:p>
            <a:pPr marL="0" indent="0" defTabSz="420624">
              <a:lnSpc>
                <a:spcPct val="70000"/>
              </a:lnSpc>
              <a:spcBef>
                <a:spcPts val="3000"/>
              </a:spcBef>
              <a:buSzTx/>
              <a:buNone/>
              <a:defRPr sz="2304">
                <a:latin typeface="Courier"/>
                <a:ea typeface="Courier"/>
                <a:cs typeface="Courier"/>
                <a:sym typeface="Courier"/>
              </a:defRPr>
            </a:pPr>
            <a:r>
              <a:t>tech-c:     Bill Woodcock</a:t>
            </a:r>
          </a:p>
          <a:p>
            <a:pPr marL="0" indent="0" defTabSz="420624">
              <a:lnSpc>
                <a:spcPct val="60000"/>
              </a:lnSpc>
              <a:spcBef>
                <a:spcPts val="3000"/>
              </a:spcBef>
              <a:buSzTx/>
              <a:buNone/>
              <a:defRPr sz="2304">
                <a:latin typeface="Courier"/>
                <a:ea typeface="Courier"/>
                <a:cs typeface="Courier"/>
                <a:sym typeface="Courier"/>
              </a:defRPr>
            </a:pPr>
            <a:r>
              <a:t>notify:     radb@pch.net</a:t>
            </a:r>
          </a:p>
          <a:p>
            <a:pPr marL="0" indent="0" defTabSz="420624">
              <a:lnSpc>
                <a:spcPct val="60000"/>
              </a:lnSpc>
              <a:spcBef>
                <a:spcPts val="3000"/>
              </a:spcBef>
              <a:buSzTx/>
              <a:buNone/>
              <a:defRPr sz="2304">
                <a:latin typeface="Courier"/>
                <a:ea typeface="Courier"/>
                <a:cs typeface="Courier"/>
                <a:sym typeface="Courier"/>
              </a:defRPr>
            </a:pPr>
            <a:r>
              <a:t>mnt-by:     MAINT-AS3856</a:t>
            </a:r>
          </a:p>
          <a:p>
            <a:pPr marL="0" indent="0" defTabSz="420624">
              <a:lnSpc>
                <a:spcPct val="60000"/>
              </a:lnSpc>
              <a:spcBef>
                <a:spcPts val="3000"/>
              </a:spcBef>
              <a:buSzTx/>
              <a:buNone/>
              <a:defRPr sz="2304">
                <a:latin typeface="Courier"/>
                <a:ea typeface="Courier"/>
                <a:cs typeface="Courier"/>
                <a:sym typeface="Courier"/>
              </a:defRPr>
            </a:pPr>
            <a:r>
              <a:t>changed:    kabindra@pch.net 20171013</a:t>
            </a:r>
          </a:p>
          <a:p>
            <a:pPr marL="0" indent="0" defTabSz="420624">
              <a:lnSpc>
                <a:spcPct val="60000"/>
              </a:lnSpc>
              <a:spcBef>
                <a:spcPts val="3000"/>
              </a:spcBef>
              <a:buSzTx/>
              <a:buNone/>
              <a:defRPr sz="2304">
                <a:latin typeface="Courier"/>
                <a:ea typeface="Courier"/>
                <a:cs typeface="Courier"/>
                <a:sym typeface="Courier"/>
              </a:defRPr>
            </a:pPr>
            <a:r>
              <a:t>source:     RADB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0167" y="1524516"/>
            <a:ext cx="6515101" cy="5168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Group 220"/>
          <p:cNvGrpSpPr/>
          <p:nvPr/>
        </p:nvGrpSpPr>
        <p:grpSpPr>
          <a:xfrm>
            <a:off x="5315726" y="4144961"/>
            <a:ext cx="6347906" cy="1212851"/>
            <a:chOff x="0" y="0"/>
            <a:chExt cx="6347905" cy="1212850"/>
          </a:xfrm>
        </p:grpSpPr>
        <p:sp>
          <p:nvSpPr>
            <p:cNvPr id="219" name="Shape 219"/>
            <p:cNvSpPr/>
            <p:nvPr/>
          </p:nvSpPr>
          <p:spPr>
            <a:xfrm>
              <a:off x="1874" y="38100"/>
              <a:ext cx="6307932" cy="113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50" y="21600"/>
                  </a:moveTo>
                  <a:cubicBezTo>
                    <a:pt x="12778" y="21600"/>
                    <a:pt x="12639" y="20826"/>
                    <a:pt x="12639" y="19873"/>
                  </a:cubicBezTo>
                  <a:lnTo>
                    <a:pt x="12639" y="12821"/>
                  </a:lnTo>
                  <a:lnTo>
                    <a:pt x="0" y="9375"/>
                  </a:lnTo>
                  <a:lnTo>
                    <a:pt x="12639" y="5920"/>
                  </a:lnTo>
                  <a:lnTo>
                    <a:pt x="12639" y="1727"/>
                  </a:lnTo>
                  <a:cubicBezTo>
                    <a:pt x="12639" y="774"/>
                    <a:pt x="12778" y="0"/>
                    <a:pt x="12950" y="0"/>
                  </a:cubicBezTo>
                  <a:lnTo>
                    <a:pt x="21289" y="0"/>
                  </a:lnTo>
                  <a:cubicBezTo>
                    <a:pt x="21461" y="0"/>
                    <a:pt x="21600" y="774"/>
                    <a:pt x="21600" y="1727"/>
                  </a:cubicBezTo>
                  <a:lnTo>
                    <a:pt x="21600" y="19873"/>
                  </a:lnTo>
                  <a:cubicBezTo>
                    <a:pt x="21600" y="20826"/>
                    <a:pt x="21461" y="21600"/>
                    <a:pt x="21289" y="21600"/>
                  </a:cubicBezTo>
                  <a:lnTo>
                    <a:pt x="12950" y="21600"/>
                  </a:lnTo>
                  <a:close/>
                </a:path>
              </a:pathLst>
            </a:custGeom>
            <a:solidFill>
              <a:srgbClr val="D6D5D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/>
              </a:lvl1pPr>
            </a:lstStyle>
            <a:p>
              <a:pPr/>
              <a:r>
                <a:t>Look familiar? </a:t>
              </a:r>
            </a:p>
          </p:txBody>
        </p:sp>
        <p:pic>
          <p:nvPicPr>
            <p:cNvPr id="218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347906" cy="1212850"/>
            </a:xfrm>
            <a:prstGeom prst="rect">
              <a:avLst/>
            </a:prstGeom>
            <a:effectLst/>
          </p:spPr>
        </p:pic>
      </p:grpSp>
      <p:sp>
        <p:nvSpPr>
          <p:cNvPr id="221" name="Shape 221"/>
          <p:cNvSpPr txBox="1"/>
          <p:nvPr/>
        </p:nvSpPr>
        <p:spPr>
          <a:xfrm>
            <a:off x="733780" y="7728294"/>
            <a:ext cx="11537240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/>
            </a:lvl1pPr>
          </a:lstStyle>
          <a:p>
            <a:pPr/>
            <a:r>
              <a:t>Pro-tip:  Try to make the name something meaningful and easy to guess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reading</a:t>
            </a:r>
          </a:p>
        </p:txBody>
      </p:sp>
      <p:sp>
        <p:nvSpPr>
          <p:cNvPr id="224" name="Shape 22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RFC 2650 - Using RPSL in practice</a:t>
            </a:r>
          </a:p>
          <a:p>
            <a:pPr/>
            <a:r>
              <a:t>RFC 2725 - Routing Policy System Security</a:t>
            </a:r>
          </a:p>
          <a:p>
            <a:pPr/>
            <a:r>
              <a:t>RFC 2726 - PGP Authentication for RIPE Database Updates</a:t>
            </a:r>
          </a:p>
          <a:p>
            <a:pPr/>
            <a:r>
              <a:t>RFC 2769 - Routing Policy System Replication</a:t>
            </a:r>
          </a:p>
          <a:p>
            <a:pPr/>
            <a:r>
              <a:t>RFC 4012 - RPSLng - RPSL extensions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IRR</a:t>
            </a:r>
          </a:p>
        </p:txBody>
      </p:sp>
      <p:sp>
        <p:nvSpPr>
          <p:cNvPr id="143" name="Shape 14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Concept of “the” Internet Routing Registry system established in 1995</a:t>
            </a:r>
          </a:p>
          <a:p>
            <a:pPr/>
            <a:r>
              <a:t>Web site at </a:t>
            </a:r>
            <a:r>
              <a:rPr>
                <a:hlinkClick r:id="rId2" invalidUrl="" action="" tgtFrame="" tooltip="" history="1" highlightClick="0" endSnd="0"/>
              </a:rPr>
              <a:t>http://www.irr.net</a:t>
            </a:r>
            <a:r>
              <a:t> </a:t>
            </a:r>
          </a:p>
          <a:p>
            <a:pPr/>
            <a:r>
              <a:t>Initially RIPE-(1)81 format, shifted to RPSL</a:t>
            </a:r>
          </a:p>
          <a:p>
            <a:pPr/>
            <a:r>
              <a:t>Mirror routing registry data in a common repository for simplified queries - “the union of world-wide routing policy databases”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4byte / 32bit ASNs</a:t>
            </a:r>
          </a:p>
        </p:txBody>
      </p:sp>
      <p:sp>
        <p:nvSpPr>
          <p:cNvPr id="227" name="Shape 22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RFC 4893 defines 32bit ASN support</a:t>
            </a:r>
          </a:p>
          <a:p>
            <a:pPr/>
            <a:r>
              <a:t>RFC 5396 standardised representation</a:t>
            </a:r>
          </a:p>
          <a:p>
            <a:pPr lvl="1"/>
            <a:r>
              <a:t>asplain format uses simple integers (AS327576 vs. AS5.1) </a:t>
            </a:r>
          </a:p>
          <a:p>
            <a:pPr/>
            <a:r>
              <a:t>RPSL implementations and routing registries have 32bit ASN support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&lt;pause&gt;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queries</a:t>
            </a:r>
          </a:p>
        </p:txBody>
      </p:sp>
      <p:sp>
        <p:nvSpPr>
          <p:cNvPr id="232" name="Shape 23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3800"/>
              </a:spcBef>
              <a:defRPr sz="2944"/>
            </a:pPr>
            <a:r>
              <a:t>IRRs support a number of flag options.   eg. “-i” flag performs inverse query</a:t>
            </a:r>
          </a:p>
          <a:p>
            <a:pPr lvl="1" marL="817880" indent="-408940" defTabSz="537463">
              <a:spcBef>
                <a:spcPts val="3800"/>
              </a:spcBef>
              <a:defRPr sz="2944"/>
            </a:pPr>
            <a:r>
              <a:t>“</a:t>
            </a:r>
            <a:r>
              <a:rPr sz="3312">
                <a:latin typeface="Courier"/>
                <a:ea typeface="Courier"/>
                <a:cs typeface="Courier"/>
                <a:sym typeface="Courier"/>
              </a:rPr>
              <a:t>-i</a:t>
            </a:r>
            <a:r>
              <a:t> </a:t>
            </a:r>
            <a:r>
              <a:rPr sz="3312">
                <a:latin typeface="Courier"/>
                <a:ea typeface="Courier"/>
                <a:cs typeface="Courier"/>
                <a:sym typeface="Courier"/>
              </a:rPr>
              <a:t>mnt-by</a:t>
            </a:r>
            <a:r>
              <a:t> </a:t>
            </a:r>
            <a:r>
              <a:rPr sz="3312">
                <a:latin typeface="Courier"/>
                <a:ea typeface="Courier"/>
                <a:cs typeface="Courier"/>
                <a:sym typeface="Courier"/>
              </a:rPr>
              <a:t>MAINT-AS3856</a:t>
            </a:r>
            <a:r>
              <a:t>” returns all routes objects maintained by MAINT-AS3856</a:t>
            </a:r>
          </a:p>
          <a:p>
            <a:pPr lvl="1" marL="817880" indent="-408940" defTabSz="537463">
              <a:spcBef>
                <a:spcPts val="3800"/>
              </a:spcBef>
              <a:defRPr sz="2944"/>
            </a:pPr>
            <a:r>
              <a:t>“</a:t>
            </a:r>
            <a:r>
              <a:rPr sz="3312">
                <a:latin typeface="Courier"/>
                <a:ea typeface="Courier"/>
                <a:cs typeface="Courier"/>
                <a:sym typeface="Courier"/>
              </a:rPr>
              <a:t>-i origin AS42</a:t>
            </a:r>
            <a:r>
              <a:t>” returns all route objects with an origin of AS42</a:t>
            </a:r>
          </a:p>
          <a:p>
            <a:pPr marL="408940" indent="-408940" defTabSz="537463">
              <a:spcBef>
                <a:spcPts val="3800"/>
              </a:spcBef>
              <a:defRPr sz="2944"/>
            </a:pPr>
            <a:r>
              <a:t>-M flag returns more specific router objects for a prefix</a:t>
            </a:r>
          </a:p>
          <a:p>
            <a:pPr lvl="1" marL="817880" indent="-408940" defTabSz="537463">
              <a:spcBef>
                <a:spcPts val="3800"/>
              </a:spcBef>
              <a:defRPr sz="2944"/>
            </a:pPr>
            <a:r>
              <a:t>“</a:t>
            </a:r>
            <a:r>
              <a:rPr sz="3312">
                <a:latin typeface="Courier"/>
                <a:ea typeface="Courier"/>
                <a:cs typeface="Courier"/>
                <a:sym typeface="Courier"/>
              </a:rPr>
              <a:t>-M 70.40.0.0/21</a:t>
            </a:r>
            <a:r>
              <a:t>” returns more specific objects in the 70.40.0.0/21 prefix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queries</a:t>
            </a:r>
          </a:p>
        </p:txBody>
      </p:sp>
      <p:sp>
        <p:nvSpPr>
          <p:cNvPr id="235" name="Shape 23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-s flag limits the sources queried</a:t>
            </a:r>
          </a:p>
          <a:p>
            <a:pPr lvl="1"/>
            <a:r>
              <a:t>“</a:t>
            </a:r>
            <a:r>
              <a:rPr sz="3600">
                <a:latin typeface="Courier"/>
                <a:ea typeface="Courier"/>
                <a:cs typeface="Courier"/>
                <a:sym typeface="Courier"/>
              </a:rPr>
              <a:t>-s RADB,AFRINIC</a:t>
            </a:r>
            <a:r>
              <a:t>”</a:t>
            </a:r>
          </a:p>
          <a:p>
            <a:pPr lvl="1" marL="944562" indent="-500062"/>
            <a:r>
              <a:rPr sz="3600">
                <a:latin typeface="Courier"/>
                <a:ea typeface="Courier"/>
                <a:cs typeface="Courier"/>
                <a:sym typeface="Courier"/>
              </a:rPr>
              <a:t>-K </a:t>
            </a:r>
            <a:r>
              <a:t>flag - return primary keys only</a:t>
            </a:r>
          </a:p>
          <a:p>
            <a:pPr lvl="2"/>
            <a:r>
              <a:t>Useful for router object queries;  excludes extraneous fields not usually needed for policy</a:t>
            </a:r>
          </a:p>
          <a:p>
            <a:pPr lvl="2"/>
            <a:r>
              <a:t>“</a:t>
            </a:r>
            <a:r>
              <a:rPr sz="3600">
                <a:latin typeface="Courier"/>
                <a:ea typeface="Courier"/>
                <a:cs typeface="Courier"/>
                <a:sym typeface="Courier"/>
              </a:rPr>
              <a:t>-K 70.40.0.0</a:t>
            </a:r>
            <a:r>
              <a:t>” returns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306032" y="8220923"/>
            <a:ext cx="5235774" cy="116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8" indent="0" algn="l">
              <a:lnSpc>
                <a:spcPct val="10000"/>
              </a:lnSpc>
              <a:spcBef>
                <a:spcPts val="4200"/>
              </a:spcBef>
              <a:defRPr b="0" sz="3200">
                <a:latin typeface="Courier"/>
                <a:ea typeface="Courier"/>
                <a:cs typeface="Courier"/>
                <a:sym typeface="Courier"/>
              </a:defRPr>
            </a:pPr>
            <a:r>
              <a:t>route:  70.40.0.0/21</a:t>
            </a:r>
          </a:p>
          <a:p>
            <a:pPr lvl="5" indent="0" algn="l">
              <a:lnSpc>
                <a:spcPct val="10000"/>
              </a:lnSpc>
              <a:spcBef>
                <a:spcPts val="4200"/>
              </a:spcBef>
              <a:defRPr b="0" sz="3200">
                <a:latin typeface="Courier"/>
                <a:ea typeface="Courier"/>
                <a:cs typeface="Courier"/>
                <a:sym typeface="Courier"/>
              </a:defRPr>
            </a:pPr>
            <a:r>
              <a:t>origin:  AS42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on RPSL</a:t>
            </a:r>
          </a:p>
        </p:txBody>
      </p:sp>
      <p:sp>
        <p:nvSpPr>
          <p:cNvPr id="239" name="Shape 23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</a:t>
            </a:r>
            <a:r>
              <a:rPr sz="3600">
                <a:latin typeface="Courier"/>
                <a:ea typeface="Courier"/>
                <a:cs typeface="Courier"/>
                <a:sym typeface="Courier"/>
              </a:rPr>
              <a:t>aut-num</a:t>
            </a:r>
            <a:r>
              <a:t> object can be used to express an Autonomous System’s routing policy and peering information</a:t>
            </a:r>
          </a:p>
          <a:p>
            <a:pPr/>
            <a:r>
              <a:t>Structured syntax allows for complex policy expressions</a:t>
            </a:r>
          </a:p>
          <a:p>
            <a:pPr/>
            <a:r>
              <a:t>Some operators drive their network configuration from their RPSL data</a:t>
            </a:r>
          </a:p>
          <a:p>
            <a:pPr/>
            <a:r>
              <a:t>Others simply use it to document AS relationships in a public way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Routing policy</a:t>
            </a:r>
          </a:p>
        </p:txBody>
      </p:sp>
      <p:sp>
        <p:nvSpPr>
          <p:cNvPr id="242" name="Shape 242"/>
          <p:cNvSpPr txBox="1"/>
          <p:nvPr>
            <p:ph type="body" sz="quarter" idx="1"/>
          </p:nvPr>
        </p:nvSpPr>
        <p:spPr>
          <a:xfrm>
            <a:off x="952500" y="7567051"/>
            <a:ext cx="11099800" cy="131025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AS1 provides transit to AS2 and AS3</a:t>
            </a:r>
          </a:p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AS1 peers with AS20</a:t>
            </a:r>
          </a:p>
        </p:txBody>
      </p:sp>
      <p:pic>
        <p:nvPicPr>
          <p:cNvPr id="24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1136" y="3922992"/>
            <a:ext cx="15113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5847" y="5260300"/>
            <a:ext cx="15113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5847" y="2675353"/>
            <a:ext cx="15113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3169" y="3922992"/>
            <a:ext cx="15113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700000">
            <a:off x="7411784" y="3389202"/>
            <a:ext cx="11938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900000">
            <a:off x="7411784" y="4911504"/>
            <a:ext cx="11938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61852" y="4221442"/>
            <a:ext cx="12319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 txBox="1"/>
          <p:nvPr/>
        </p:nvSpPr>
        <p:spPr>
          <a:xfrm>
            <a:off x="6144901" y="4257613"/>
            <a:ext cx="2837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9749613" y="5594921"/>
            <a:ext cx="28377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9749613" y="3009974"/>
            <a:ext cx="28377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2642200" y="4257613"/>
            <a:ext cx="45323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RPSL</a:t>
            </a:r>
          </a:p>
        </p:txBody>
      </p:sp>
      <p:sp>
        <p:nvSpPr>
          <p:cNvPr id="256" name="Shape 256"/>
          <p:cNvSpPr txBox="1"/>
          <p:nvPr>
            <p:ph type="body" sz="half" idx="1"/>
          </p:nvPr>
        </p:nvSpPr>
        <p:spPr>
          <a:xfrm>
            <a:off x="952500" y="5410180"/>
            <a:ext cx="11099800" cy="3693063"/>
          </a:xfrm>
          <a:prstGeom prst="rect">
            <a:avLst/>
          </a:prstGeom>
        </p:spPr>
        <p:txBody>
          <a:bodyPr/>
          <a:lstStyle/>
          <a:p>
            <a:pPr marL="0" indent="0" defTabSz="525779">
              <a:lnSpc>
                <a:spcPct val="10000"/>
              </a:lnSpc>
              <a:spcBef>
                <a:spcPts val="3700"/>
              </a:spcBef>
              <a:buSzTx/>
              <a:buNone/>
              <a:defRPr sz="2880">
                <a:latin typeface="Courier"/>
                <a:ea typeface="Courier"/>
                <a:cs typeface="Courier"/>
                <a:sym typeface="Courier"/>
              </a:defRPr>
            </a:pPr>
            <a:r>
              <a:t>autnum:  AS1</a:t>
            </a:r>
          </a:p>
          <a:p>
            <a:pPr marL="0" indent="0" defTabSz="525779">
              <a:lnSpc>
                <a:spcPct val="10000"/>
              </a:lnSpc>
              <a:spcBef>
                <a:spcPts val="3700"/>
              </a:spcBef>
              <a:buSzTx/>
              <a:buNone/>
              <a:defRPr sz="2880">
                <a:latin typeface="Courier"/>
                <a:ea typeface="Courier"/>
                <a:cs typeface="Courier"/>
                <a:sym typeface="Courier"/>
              </a:defRPr>
            </a:pPr>
            <a:r>
              <a:t>import:  from AS2 accept AS2</a:t>
            </a:r>
          </a:p>
          <a:p>
            <a:pPr marL="0" indent="0" defTabSz="525779">
              <a:lnSpc>
                <a:spcPct val="10000"/>
              </a:lnSpc>
              <a:spcBef>
                <a:spcPts val="3700"/>
              </a:spcBef>
              <a:buSzTx/>
              <a:buNone/>
              <a:defRPr sz="2880">
                <a:latin typeface="Courier"/>
                <a:ea typeface="Courier"/>
                <a:cs typeface="Courier"/>
                <a:sym typeface="Courier"/>
              </a:defRPr>
            </a:pPr>
            <a:r>
              <a:t>import:  from AS3 accept AS3</a:t>
            </a:r>
          </a:p>
          <a:p>
            <a:pPr marL="0" indent="0" defTabSz="525779">
              <a:lnSpc>
                <a:spcPct val="10000"/>
              </a:lnSpc>
              <a:spcBef>
                <a:spcPts val="3700"/>
              </a:spcBef>
              <a:buSzTx/>
              <a:buNone/>
              <a:defRPr sz="2880">
                <a:latin typeface="Courier"/>
                <a:ea typeface="Courier"/>
                <a:cs typeface="Courier"/>
                <a:sym typeface="Courier"/>
              </a:defRPr>
            </a:pPr>
            <a:r>
              <a:t>import:  from AS20 accept AS20</a:t>
            </a:r>
          </a:p>
          <a:p>
            <a:pPr marL="0" indent="0" defTabSz="525779">
              <a:lnSpc>
                <a:spcPct val="10000"/>
              </a:lnSpc>
              <a:spcBef>
                <a:spcPts val="3700"/>
              </a:spcBef>
              <a:buSzTx/>
              <a:buNone/>
              <a:defRPr sz="2880">
                <a:latin typeface="Courier"/>
                <a:ea typeface="Courier"/>
                <a:cs typeface="Courier"/>
                <a:sym typeface="Courier"/>
              </a:defRPr>
            </a:pPr>
            <a:r>
              <a:t>export:  to AS2 permit ANY</a:t>
            </a:r>
          </a:p>
          <a:p>
            <a:pPr marL="0" indent="0" defTabSz="525779">
              <a:lnSpc>
                <a:spcPct val="10000"/>
              </a:lnSpc>
              <a:spcBef>
                <a:spcPts val="3700"/>
              </a:spcBef>
              <a:buSzTx/>
              <a:buNone/>
              <a:defRPr sz="2880">
                <a:latin typeface="Courier"/>
                <a:ea typeface="Courier"/>
                <a:cs typeface="Courier"/>
                <a:sym typeface="Courier"/>
              </a:defRPr>
            </a:pPr>
            <a:r>
              <a:t>export:  to AS3 permit ANY</a:t>
            </a:r>
          </a:p>
          <a:p>
            <a:pPr marL="0" indent="0" defTabSz="525779">
              <a:lnSpc>
                <a:spcPct val="10000"/>
              </a:lnSpc>
              <a:spcBef>
                <a:spcPts val="3700"/>
              </a:spcBef>
              <a:buSzTx/>
              <a:buNone/>
              <a:defRPr sz="2880">
                <a:latin typeface="Courier"/>
                <a:ea typeface="Courier"/>
                <a:cs typeface="Courier"/>
                <a:sym typeface="Courier"/>
              </a:defRPr>
            </a:pPr>
            <a:r>
              <a:t>export:  to AS20 permit AS1 AS2 AS3</a:t>
            </a:r>
          </a:p>
        </p:txBody>
      </p:sp>
      <p:pic>
        <p:nvPicPr>
          <p:cNvPr id="25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1136" y="3922992"/>
            <a:ext cx="15113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5847" y="5260300"/>
            <a:ext cx="15113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5847" y="2675353"/>
            <a:ext cx="15113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3169" y="3922992"/>
            <a:ext cx="15113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700000">
            <a:off x="7411784" y="3389202"/>
            <a:ext cx="11938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900000">
            <a:off x="7411784" y="4911504"/>
            <a:ext cx="11938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61852" y="4221442"/>
            <a:ext cx="12319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 txBox="1"/>
          <p:nvPr/>
        </p:nvSpPr>
        <p:spPr>
          <a:xfrm>
            <a:off x="6144901" y="4257613"/>
            <a:ext cx="2837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9749613" y="5594921"/>
            <a:ext cx="28377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9749613" y="3009974"/>
            <a:ext cx="28377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2642200" y="4257613"/>
            <a:ext cx="45323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as-set</a:t>
            </a:r>
          </a:p>
        </p:txBody>
      </p:sp>
      <p:sp>
        <p:nvSpPr>
          <p:cNvPr id="270" name="Shape 270"/>
          <p:cNvSpPr txBox="1"/>
          <p:nvPr>
            <p:ph type="body" sz="half" idx="1"/>
          </p:nvPr>
        </p:nvSpPr>
        <p:spPr>
          <a:xfrm>
            <a:off x="952500" y="5410180"/>
            <a:ext cx="11099800" cy="36930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autnum:  AS-MY-ASONE</a:t>
            </a:r>
          </a:p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…</a:t>
            </a:r>
          </a:p>
          <a:p>
            <a:pPr marL="0" indent="0">
              <a:lnSpc>
                <a:spcPct val="10000"/>
              </a:lnSpc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export:  to AS20 permit AS-MY-ASONE</a:t>
            </a:r>
          </a:p>
        </p:txBody>
      </p:sp>
      <p:pic>
        <p:nvPicPr>
          <p:cNvPr id="27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1136" y="3922992"/>
            <a:ext cx="15113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5847" y="5260300"/>
            <a:ext cx="15113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5847" y="2675353"/>
            <a:ext cx="15113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3169" y="3922992"/>
            <a:ext cx="15113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700000">
            <a:off x="7411784" y="3389202"/>
            <a:ext cx="11938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900000">
            <a:off x="7411784" y="4911504"/>
            <a:ext cx="11938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61852" y="4221442"/>
            <a:ext cx="12319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 txBox="1"/>
          <p:nvPr/>
        </p:nvSpPr>
        <p:spPr>
          <a:xfrm>
            <a:off x="6144901" y="4257613"/>
            <a:ext cx="2837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9749613" y="5594921"/>
            <a:ext cx="28377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9749613" y="3009974"/>
            <a:ext cx="28377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2642200" y="4257613"/>
            <a:ext cx="45323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IRR Tools</a:t>
            </a:r>
          </a:p>
        </p:txBody>
      </p:sp>
      <p:sp>
        <p:nvSpPr>
          <p:cNvPr id="284" name="Shape 28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3300"/>
              </a:spcBef>
              <a:defRPr sz="2560"/>
            </a:pPr>
            <a:r>
              <a:t>IRRToolSet (</a:t>
            </a:r>
            <a:r>
              <a:rPr u="sng">
                <a:hlinkClick r:id="rId2" invalidUrl="" action="" tgtFrame="" tooltip="" history="1" highlightClick="0" endSnd="0"/>
              </a:rPr>
              <a:t>http://irrtoolset.isc.org</a:t>
            </a:r>
            <a:r>
              <a:t>)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NET::IRR 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RPSLtool - (http://www.linux.it/~md/software/)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IRRPT (https://sourceforge.net/projects/irrpt/)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bgpq3  (</a:t>
            </a:r>
            <a:r>
              <a:rPr u="sng">
                <a:hlinkClick r:id="rId3" invalidUrl="" action="" tgtFrame="" tooltip="" history="1" highlightClick="0" endSnd="0"/>
              </a:rPr>
              <a:t>http://snar.spb.ru/prog/bgpq3/</a:t>
            </a:r>
            <a:r>
              <a:t>)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filtergen (Level 3)</a:t>
            </a:r>
          </a:p>
          <a:p>
            <a:pPr lvl="1" marL="711200" indent="-355600" defTabSz="467359">
              <a:spcBef>
                <a:spcPts val="3300"/>
              </a:spcBef>
              <a:buSzPct val="100000"/>
              <a:defRPr sz="2560">
                <a:latin typeface="Courier"/>
                <a:ea typeface="Courier"/>
                <a:cs typeface="Courier"/>
                <a:sym typeface="Courier"/>
              </a:defRPr>
            </a:pPr>
            <a:r>
              <a:t>whois -h </a:t>
            </a:r>
            <a:r>
              <a:rPr>
                <a:hlinkClick r:id="rId4" invalidUrl="" action="" tgtFrame="" tooltip="" history="1" highlightClick="0" endSnd="0"/>
              </a:rPr>
              <a:t>filtergen.level3.net</a:t>
            </a:r>
            <a:r>
              <a:t> SOURCE::AS-SET</a:t>
            </a:r>
          </a:p>
          <a:p>
            <a:pPr lvl="1" marL="711200" indent="-355600" defTabSz="467359">
              <a:spcBef>
                <a:spcPts val="3300"/>
              </a:spcBef>
              <a:buSzPct val="100000"/>
              <a:defRPr sz="2560">
                <a:latin typeface="Courier"/>
                <a:ea typeface="Courier"/>
                <a:cs typeface="Courier"/>
                <a:sym typeface="Courier"/>
              </a:defRPr>
            </a:pPr>
            <a:r>
              <a:t>whois -h </a:t>
            </a:r>
            <a:r>
              <a:rPr>
                <a:hlinkClick r:id="rId4" invalidUrl="" action="" tgtFrame="" tooltip="" history="1" highlightClick="0" endSnd="0"/>
              </a:rPr>
              <a:t>filtergen.level3.net</a:t>
            </a:r>
            <a:r>
              <a:t> RADB::AS-PCH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Problems with the IRR</a:t>
            </a:r>
          </a:p>
        </p:txBody>
      </p:sp>
      <p:sp>
        <p:nvSpPr>
          <p:cNvPr id="287" name="Shape 28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Accuracy is not maintained</a:t>
            </a:r>
          </a:p>
          <a:p>
            <a:pPr/>
            <a:r>
              <a:t>Verification is not possible</a:t>
            </a:r>
          </a:p>
          <a:p>
            <a:pPr/>
            <a:r>
              <a:t>No consistency in usage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IRR</a:t>
            </a:r>
          </a:p>
        </p:txBody>
      </p:sp>
      <p:sp>
        <p:nvSpPr>
          <p:cNvPr id="146" name="Shape 14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Today, consists of about 40 registries operated by</a:t>
            </a:r>
          </a:p>
          <a:p>
            <a:pPr lvl="1"/>
            <a:r>
              <a:t>RIRs  (AfriNIC / RIPE)</a:t>
            </a:r>
          </a:p>
          <a:p>
            <a:pPr lvl="1"/>
            <a:r>
              <a:t>ISPs (NTT / CenturyLink, C&amp;W)</a:t>
            </a:r>
          </a:p>
          <a:p>
            <a:pPr lvl="1"/>
            <a:r>
              <a:t>Non-affiliated public registries (RADB / ALTDB)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Problems with the IRR</a:t>
            </a:r>
          </a:p>
        </p:txBody>
      </p:sp>
      <p:sp>
        <p:nvSpPr>
          <p:cNvPr id="290" name="Shape 29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Accuracy is not maintained</a:t>
            </a:r>
          </a:p>
          <a:p>
            <a:pPr/>
            <a:r>
              <a:t>Verification is not possible</a:t>
            </a:r>
          </a:p>
          <a:p>
            <a:pPr/>
            <a:r>
              <a:t>No consistency in usage</a:t>
            </a:r>
          </a:p>
        </p:txBody>
      </p:sp>
      <p:sp>
        <p:nvSpPr>
          <p:cNvPr id="291" name="Shape 291"/>
          <p:cNvSpPr txBox="1"/>
          <p:nvPr/>
        </p:nvSpPr>
        <p:spPr>
          <a:xfrm rot="20160000">
            <a:off x="3189470" y="6239007"/>
            <a:ext cx="8796554" cy="94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5600">
                <a:solidFill>
                  <a:schemeClr val="accent5">
                    <a:lumOff val="-29866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…and we’ll cover these later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Practical Exercises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952500" y="37973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Bilateral vs BGP-RS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the end goal? </a:t>
            </a:r>
          </a:p>
        </p:txBody>
      </p:sp>
      <p:sp>
        <p:nvSpPr>
          <p:cNvPr id="298" name="Shape 29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/>
            </a:pPr>
            <a:r>
              <a:t>Filtering recap:</a:t>
            </a:r>
          </a:p>
          <a:p>
            <a:pPr lvl="1" marL="826769" indent="-413384" defTabSz="543305">
              <a:spcBef>
                <a:spcPts val="3900"/>
              </a:spcBef>
              <a:defRPr sz="2976"/>
            </a:pPr>
            <a:r>
              <a:t>Reject RFC 1918, and Bogon nets</a:t>
            </a:r>
          </a:p>
          <a:p>
            <a:pPr lvl="1" marL="826769" indent="-413384" defTabSz="543305">
              <a:spcBef>
                <a:spcPts val="3900"/>
              </a:spcBef>
              <a:defRPr sz="2976"/>
            </a:pPr>
            <a:r>
              <a:t>Reject Private ASN</a:t>
            </a:r>
          </a:p>
          <a:p>
            <a:pPr lvl="1" marL="826769" indent="-413384" defTabSz="543305">
              <a:spcBef>
                <a:spcPts val="3900"/>
              </a:spcBef>
              <a:defRPr sz="2976"/>
            </a:pPr>
            <a:r>
              <a:t>Reject IXP networks</a:t>
            </a:r>
          </a:p>
          <a:p>
            <a:pPr lvl="1" marL="826769" indent="-413384" defTabSz="543305">
              <a:spcBef>
                <a:spcPts val="3900"/>
              </a:spcBef>
              <a:defRPr sz="2976"/>
            </a:pPr>
            <a:r>
              <a:t>Reject based on “Peerlocking” rules</a:t>
            </a:r>
          </a:p>
          <a:p>
            <a:pPr lvl="1" marL="826769" indent="-413384" defTabSz="543305">
              <a:spcBef>
                <a:spcPts val="3900"/>
              </a:spcBef>
              <a:defRPr b="1" sz="2976"/>
            </a:pPr>
            <a:r>
              <a:t>Allow IRR, WHOIS, RPKI, … </a:t>
            </a:r>
          </a:p>
          <a:p>
            <a:pPr lvl="1" marL="826769" indent="-413384" defTabSz="543305">
              <a:spcBef>
                <a:spcPts val="3900"/>
              </a:spcBef>
              <a:defRPr sz="2976"/>
            </a:pPr>
            <a:r>
              <a:t>Reject all else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881" y="1891506"/>
            <a:ext cx="11857048" cy="7697839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 txBox="1"/>
          <p:nvPr/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19937">
              <a:defRPr b="0" sz="7119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http://irrexplorer.nlnog.net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How to register an object?</a:t>
            </a:r>
          </a:p>
        </p:txBody>
      </p:sp>
      <p:sp>
        <p:nvSpPr>
          <p:cNvPr id="304" name="Shape 30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pre-req:  must have existing</a:t>
            </a:r>
          </a:p>
          <a:p>
            <a:pPr lvl="1"/>
            <a:r>
              <a:rPr>
                <a:latin typeface="Courier"/>
                <a:ea typeface="Courier"/>
                <a:cs typeface="Courier"/>
                <a:sym typeface="Courier"/>
              </a:rPr>
              <a:t>mntnr</a:t>
            </a:r>
            <a:r>
              <a:t>  (&amp; associated nic-handle)</a:t>
            </a:r>
          </a:p>
          <a:p>
            <a:pPr lvl="1">
              <a:buSzPct val="100000"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autnum</a:t>
            </a:r>
          </a:p>
          <a:p>
            <a:pPr/>
            <a:r>
              <a:t>follow the rules of </a:t>
            </a:r>
            <a:r>
              <a:rPr sz="3600">
                <a:latin typeface="Courier"/>
                <a:ea typeface="Courier"/>
                <a:cs typeface="Courier"/>
                <a:sym typeface="Courier"/>
              </a:rPr>
              <a:t>WHOIS</a:t>
            </a:r>
            <a:r>
              <a:t> operation  </a:t>
            </a:r>
          </a:p>
          <a:p>
            <a:pPr lvl="1"/>
            <a:r>
              <a:t>mailto:   &lt;auto-dbm@{irrd.operator}&gt;</a:t>
            </a:r>
          </a:p>
          <a:p>
            <a:pPr lvl="1"/>
            <a:r>
              <a:t>some IRRs have intuitive web interfaces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Registering objects</a:t>
            </a:r>
          </a:p>
        </p:txBody>
      </p:sp>
      <p:sp>
        <p:nvSpPr>
          <p:cNvPr id="307" name="Shape 30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Did you remember to bring </a:t>
            </a:r>
            <a:r>
              <a:rPr sz="3600">
                <a:latin typeface="Courier"/>
                <a:ea typeface="Courier"/>
                <a:cs typeface="Courier"/>
                <a:sym typeface="Courier"/>
              </a:rPr>
              <a:t>mntner</a:t>
            </a:r>
            <a:r>
              <a:t> password? </a:t>
            </a:r>
          </a:p>
          <a:p>
            <a:pPr/>
            <a:r>
              <a:t>AfriNIC have a moderately useful GUI at                   </a:t>
            </a:r>
            <a:r>
              <a:rPr>
                <a:hlinkClick r:id="rId2" invalidUrl="" action="" tgtFrame="" tooltip="" history="1" highlightClick="0" endSnd="0"/>
              </a:rPr>
              <a:t>https://whois.afrinic.net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0" t="1217" r="0" b="0"/>
          <a:stretch>
            <a:fillRect/>
          </a:stretch>
        </p:blipFill>
        <p:spPr>
          <a:xfrm>
            <a:off x="-9272" y="0"/>
            <a:ext cx="5954657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1894" t="61360" r="61273" b="29781"/>
          <a:stretch>
            <a:fillRect/>
          </a:stretch>
        </p:blipFill>
        <p:spPr>
          <a:xfrm>
            <a:off x="7011543" y="4021115"/>
            <a:ext cx="5882173" cy="2345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3846" y="5745544"/>
            <a:ext cx="3075697" cy="1333501"/>
          </a:xfrm>
          <a:prstGeom prst="rect">
            <a:avLst/>
          </a:prstGeom>
        </p:spPr>
      </p:pic>
      <p:pic>
        <p:nvPicPr>
          <p:cNvPr id="313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814831">
            <a:off x="2866232" y="5797135"/>
            <a:ext cx="4191578" cy="246565"/>
          </a:xfrm>
          <a:prstGeom prst="rect">
            <a:avLst/>
          </a:prstGeom>
        </p:spPr>
      </p:pic>
      <p:sp>
        <p:nvSpPr>
          <p:cNvPr id="315" name="Shape 315"/>
          <p:cNvSpPr txBox="1"/>
          <p:nvPr/>
        </p:nvSpPr>
        <p:spPr>
          <a:xfrm>
            <a:off x="7810909" y="7402852"/>
            <a:ext cx="4283355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Go on, tick it .. </a:t>
            </a:r>
          </a:p>
          <a:p>
            <a:pPr>
              <a:defRPr sz="2800"/>
            </a:pPr>
            <a:r>
              <a:t>you know you want to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Scenario #1:  </a:t>
            </a:r>
          </a:p>
        </p:txBody>
      </p:sp>
      <p:sp>
        <p:nvSpPr>
          <p:cNvPr id="318" name="Shape 318"/>
          <p:cNvSpPr txBox="1"/>
          <p:nvPr>
            <p:ph type="body" idx="1"/>
          </p:nvPr>
        </p:nvSpPr>
        <p:spPr>
          <a:xfrm>
            <a:off x="952500" y="26162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You get new IP address space from your RIR.  What are your actions?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Scenario #1:  </a:t>
            </a:r>
          </a:p>
        </p:txBody>
      </p:sp>
      <p:sp>
        <p:nvSpPr>
          <p:cNvPr id="321" name="Shape 32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get new IP address space from your RIR.  What are your actions? </a:t>
            </a:r>
          </a:p>
          <a:p>
            <a:pPr/>
          </a:p>
          <a:p>
            <a:pPr marL="0" indent="0">
              <a:buSzTx/>
              <a:buNone/>
              <a:defRPr i="1">
                <a:solidFill>
                  <a:schemeClr val="accent5">
                    <a:lumOff val="-29866"/>
                  </a:schemeClr>
                </a:solidFill>
              </a:defRPr>
            </a:pPr>
            <a:r>
              <a:t>Register new route object.  </a:t>
            </a:r>
          </a:p>
          <a:p>
            <a:pPr marL="0" indent="0">
              <a:buSzTx/>
              <a:buNone/>
              <a:defRPr i="1">
                <a:solidFill>
                  <a:schemeClr val="accent5">
                    <a:lumOff val="-29866"/>
                  </a:schemeClr>
                </a:solidFill>
              </a:defRPr>
            </a:pPr>
            <a:r>
              <a:t>Origin ASN = your ASN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RADB</a:t>
            </a:r>
          </a:p>
        </p:txBody>
      </p:sp>
      <p:sp>
        <p:nvSpPr>
          <p:cNvPr id="149" name="Shape 14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/>
              <a:t>R</a:t>
            </a:r>
            <a:r>
              <a:t>outing </a:t>
            </a:r>
            <a:r>
              <a:rPr b="1"/>
              <a:t>A</a:t>
            </a:r>
            <a:r>
              <a:t>rbiter </a:t>
            </a:r>
            <a:r>
              <a:rPr b="1"/>
              <a:t>D</a:t>
            </a:r>
            <a:r>
              <a:t>ata</a:t>
            </a:r>
            <a:r>
              <a:rPr b="1"/>
              <a:t>B</a:t>
            </a:r>
            <a:r>
              <a:t>ase (managed by Merit)</a:t>
            </a:r>
          </a:p>
          <a:p>
            <a:pPr/>
            <a:r>
              <a:t>One of the earliest routing registry databases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Scenario #2:  </a:t>
            </a:r>
          </a:p>
        </p:txBody>
      </p:sp>
      <p:sp>
        <p:nvSpPr>
          <p:cNvPr id="324" name="Shape 32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One of your customers gets new address space from [..]?   What are your actions?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Scenario #2:  </a:t>
            </a:r>
          </a:p>
        </p:txBody>
      </p:sp>
      <p:sp>
        <p:nvSpPr>
          <p:cNvPr id="327" name="Shape 32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One of your non-BGP customers gets new address space from [..]?   What are your actions?  </a:t>
            </a:r>
          </a:p>
          <a:p>
            <a:pPr/>
          </a:p>
          <a:p>
            <a:pPr marL="0" indent="0">
              <a:buSzTx/>
              <a:buNone/>
              <a:defRPr i="1">
                <a:solidFill>
                  <a:schemeClr val="accent5">
                    <a:lumOff val="-29866"/>
                  </a:schemeClr>
                </a:solidFill>
              </a:defRPr>
            </a:pPr>
            <a:r>
              <a:t>Verify the address space using WHOIS</a:t>
            </a:r>
          </a:p>
          <a:p>
            <a:pPr marL="0" indent="0">
              <a:buSzTx/>
              <a:buNone/>
              <a:defRPr i="1">
                <a:solidFill>
                  <a:schemeClr val="accent5">
                    <a:lumOff val="-29866"/>
                  </a:schemeClr>
                </a:solidFill>
              </a:defRPr>
            </a:pPr>
            <a:r>
              <a:t>Register a proxy route object using your ASN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Scenario #3:  </a:t>
            </a:r>
          </a:p>
        </p:txBody>
      </p:sp>
      <p:sp>
        <p:nvSpPr>
          <p:cNvPr id="330" name="Shape 33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get a new BGP capable customer.  What are your actions?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Scenario #3:  </a:t>
            </a:r>
          </a:p>
        </p:txBody>
      </p:sp>
      <p:sp>
        <p:nvSpPr>
          <p:cNvPr id="333" name="Shape 33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get a new BGP capable customer.  What are your actions?   </a:t>
            </a:r>
          </a:p>
          <a:p>
            <a:pPr/>
          </a:p>
          <a:p>
            <a:pPr marL="0" indent="0">
              <a:buSzTx/>
              <a:buNone/>
              <a:defRPr i="1">
                <a:solidFill>
                  <a:schemeClr val="accent5">
                    <a:lumOff val="-29866"/>
                  </a:schemeClr>
                </a:solidFill>
              </a:defRPr>
            </a:pPr>
            <a:r>
              <a:t>Get your customer to register their routes (or AS-SET)</a:t>
            </a:r>
          </a:p>
          <a:p>
            <a:pPr marL="0" indent="0">
              <a:buSzTx/>
              <a:buNone/>
              <a:defRPr i="1">
                <a:solidFill>
                  <a:schemeClr val="accent5">
                    <a:lumOff val="-29866"/>
                  </a:schemeClr>
                </a:solidFill>
              </a:defRPr>
            </a:pPr>
            <a:r>
              <a:t>Append their AS (or AS-SET) to your AS-SET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/>
            <a:r>
              <a:t>IRRPT</a:t>
            </a:r>
          </a:p>
        </p:txBody>
      </p:sp>
      <p:sp>
        <p:nvSpPr>
          <p:cNvPr id="336" name="Shape 336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intro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it running</a:t>
            </a:r>
          </a:p>
        </p:txBody>
      </p:sp>
      <p:sp>
        <p:nvSpPr>
          <p:cNvPr id="339" name="Shape 33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Download it from Github.</a:t>
            </a:r>
          </a:p>
          <a:p>
            <a:pPr/>
            <a:r>
              <a:t>Run php configure.php </a:t>
            </a:r>
          </a:p>
          <a:p>
            <a:pPr/>
            <a:r>
              <a:t>Fix issues.</a:t>
            </a:r>
          </a:p>
          <a:p>
            <a:pPr/>
            <a:r>
              <a:t>Profit in time :-)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defTabSz="379729">
              <a:defRPr sz="5200"/>
            </a:pPr>
            <a:r>
              <a:t>Generating router configs</a:t>
            </a:r>
          </a:p>
          <a:p>
            <a:pPr lvl="1" defTabSz="379729">
              <a:defRPr sz="5200"/>
            </a:pPr>
            <a:r>
              <a:t>Replace Cisco with $prefered brand</a:t>
            </a:r>
          </a:p>
        </p:txBody>
      </p:sp>
      <p:sp>
        <p:nvSpPr>
          <p:cNvPr id="342" name="Shape 34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>
                <a:latin typeface="Menlo"/>
                <a:ea typeface="Menlo"/>
                <a:cs typeface="Menlo"/>
                <a:sym typeface="Menlo"/>
              </a:defRPr>
            </a:pPr>
            <a:r>
              <a:t>root@Graphing:~/irrpt-master# bin/irrpt_pfxgen -f cisco 42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>
                <a:latin typeface="Menlo"/>
                <a:ea typeface="Menlo"/>
                <a:cs typeface="Menlo"/>
                <a:sym typeface="Menlo"/>
              </a:defRPr>
            </a:pPr>
            <a:r>
              <a:t>conf t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>
                <a:latin typeface="Menlo"/>
                <a:ea typeface="Menlo"/>
                <a:cs typeface="Menlo"/>
                <a:sym typeface="Menlo"/>
              </a:defRPr>
            </a:pPr>
            <a:r>
              <a:t>no ip prefix-list CUSTOMER:42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>
                <a:latin typeface="Menlo"/>
                <a:ea typeface="Menlo"/>
                <a:cs typeface="Menlo"/>
                <a:sym typeface="Menlo"/>
              </a:defRPr>
            </a:pPr>
            <a:r>
              <a:t>no ipv6 prefix-list CUSTOMERv6:42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>
                <a:latin typeface="Menlo"/>
                <a:ea typeface="Menlo"/>
                <a:cs typeface="Menlo"/>
                <a:sym typeface="Menlo"/>
              </a:defRPr>
            </a:pPr>
            <a:r>
              <a:t>ip prefix-list CUSTOMER:42 permit 4.67.64.0/22 le 24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>
                <a:latin typeface="Menlo"/>
                <a:ea typeface="Menlo"/>
                <a:cs typeface="Menlo"/>
                <a:sym typeface="Menlo"/>
              </a:defRPr>
            </a:pPr>
            <a:r>
              <a:t>ip prefix-list CUSTOMER:42 permit 9.9.9.0/24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>
                <a:latin typeface="Menlo"/>
                <a:ea typeface="Menlo"/>
                <a:cs typeface="Menlo"/>
                <a:sym typeface="Menlo"/>
              </a:defRPr>
            </a:pPr>
            <a:r>
              <a:t>ip prefix-list CUSTOMER:42 permit 31.135.128.0/19 le 24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>
                <a:latin typeface="Menlo"/>
                <a:ea typeface="Menlo"/>
                <a:cs typeface="Menlo"/>
                <a:sym typeface="Menlo"/>
              </a:defRPr>
            </a:pPr>
            <a:r>
              <a:t>ip prefix-list CUSTOMER:42 permit 38.124.249.0/24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>
                <a:latin typeface="Menlo"/>
                <a:ea typeface="Menlo"/>
                <a:cs typeface="Menlo"/>
                <a:sym typeface="Menlo"/>
              </a:defRPr>
            </a:pPr>
            <a:r>
              <a:t>&lt;snip&gt;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>
                <a:latin typeface="Menlo"/>
                <a:ea typeface="Menlo"/>
                <a:cs typeface="Menlo"/>
                <a:sym typeface="Menlo"/>
              </a:defRPr>
            </a:pPr>
            <a:r>
              <a:t>ipv6 prefix-list CUSTOMERv6:42 permit 2800:110:10::/48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>
                <a:latin typeface="Menlo"/>
                <a:ea typeface="Menlo"/>
                <a:cs typeface="Menlo"/>
                <a:sym typeface="Menlo"/>
              </a:defRPr>
            </a:pPr>
            <a:r>
              <a:t>ipv6 prefix-list CUSTOMERv6:42 permit 2801:140:10::/48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>
                <a:latin typeface="Menlo"/>
                <a:ea typeface="Menlo"/>
                <a:cs typeface="Menlo"/>
                <a:sym typeface="Menlo"/>
              </a:defRPr>
            </a:pPr>
            <a:r>
              <a:t>end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>
                <a:latin typeface="Menlo"/>
                <a:ea typeface="Menlo"/>
                <a:cs typeface="Menlo"/>
                <a:sym typeface="Menlo"/>
              </a:defRPr>
            </a:pPr>
            <a:r>
              <a:t>write mem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Generating mikrotik configs</a:t>
            </a:r>
          </a:p>
        </p:txBody>
      </p:sp>
      <p:sp>
        <p:nvSpPr>
          <p:cNvPr id="345" name="Shape 34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Mikrotik needs an additional wrapper.  </a:t>
            </a:r>
          </a:p>
          <a:p>
            <a:pPr/>
            <a:r>
              <a:t>Download and unzip script into working directory</a:t>
            </a:r>
          </a:p>
          <a:p>
            <a:pPr lvl="8" marL="0" indent="0">
              <a:buSzTx/>
              <a:buNone/>
            </a:pPr>
            <a:r>
              <a:t>    https://edd.za.net/download/mkirrpt.zip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latin typeface="Menlo"/>
                <a:ea typeface="Menlo"/>
                <a:cs typeface="Menlo"/>
                <a:sym typeface="Menlo"/>
              </a:defRPr>
            </a:lvl1pPr>
          </a:lstStyle>
          <a:p>
            <a:pPr/>
            <a:r>
              <a:t>./mk.sh AS42-infilter 42</a:t>
            </a:r>
          </a:p>
        </p:txBody>
      </p:sp>
      <p:sp>
        <p:nvSpPr>
          <p:cNvPr id="348" name="Shape 34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root@Graphing:~/mikrotik# ./mk.sh AS42filters 42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/routing filter set [ find where chain=AS42filters-IPv4 ] comment="deleteme:";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/routing filter set [ find where chain=AS42filters-IPv6 ] comment="deleteme:";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/routing filter add chain=AS42filters-IPv4 prefix=4.67.64.0/22 prefix-length=22-24 action=accept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/routing filter add chain=AS42filters-IPv4 prefix=9.9.9.0/24 action=accept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/routing filter add chain=AS42filters-IPv4 prefix=31.135.128.0/19 prefix-length=19-24 action=accept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/routing filter add chain=AS42filters-IPv4 prefix=38.124.249.0/24 action=accept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/routing filter add chain=AS42filters-IPv4 prefix=45.221.0.0/22 prefix-length=22-24 action=accept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/routing filter add chain=AS42filters-IPv4 prefix=45.221.16.0/22 prefix-length=22-24 action=accept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/routing filter add chain=AS42filters-IPv4 prefix=45.250.60.0/22 prefix-length=22-24 action=accept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&lt;snip&gt;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/routing filter add chain=AS42filters-IPv6 prefix=2801:140:10::/48 action=accept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/routing filter add chain=AS42filters-IPv6 action=reject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/routing filter remove [ find where chain=AS42filters-IPv4  and comment="deleteme:" ]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/routing filter remove [ find where chain=AS42filters-IPv6  and comment="deleteme:" 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Batch filter generation!</a:t>
            </a:r>
          </a:p>
        </p:txBody>
      </p:sp>
      <p:sp>
        <p:nvSpPr>
          <p:cNvPr id="351" name="Shape 35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Edit as.txt with asns or route sets</a:t>
            </a:r>
          </a:p>
          <a:p>
            <a:pPr/>
            <a:r>
              <a:t>./batchmikrotik.sh &gt; rules.txt</a:t>
            </a:r>
          </a:p>
          <a:p>
            <a:pPr/>
            <a:r>
              <a:t>Copy to mikrotik </a:t>
            </a:r>
          </a:p>
          <a:p>
            <a:pPr/>
            <a:r>
              <a:t>Import $filename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use an IRR?</a:t>
            </a:r>
          </a:p>
        </p:txBody>
      </p:sp>
      <p:sp>
        <p:nvSpPr>
          <p:cNvPr id="152" name="Shape 15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Document routing policy</a:t>
            </a:r>
          </a:p>
          <a:p>
            <a:pPr/>
            <a:r>
              <a:t>Register route objects to associate network prefixes with origin AS</a:t>
            </a:r>
          </a:p>
          <a:p>
            <a:pPr/>
            <a:r>
              <a:t>Solves the problem of:  What prefixes should my peer / customer be announcing to me?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Want notices when prefixes change?</a:t>
            </a:r>
          </a:p>
        </p:txBody>
      </p:sp>
      <p:sp>
        <p:nvSpPr>
          <p:cNvPr id="354" name="Shape 35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Edit conf/irrdb.conf</a:t>
            </a:r>
          </a:p>
          <a:p>
            <a:pPr/>
            <a:r>
              <a:t>Cron bin/irrpt_fetch</a:t>
            </a:r>
          </a:p>
          <a:p>
            <a:pPr/>
            <a:r>
              <a:t>Receive email once it changes.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Other useful things</a:t>
            </a:r>
          </a:p>
        </p:txBody>
      </p:sp>
      <p:sp>
        <p:nvSpPr>
          <p:cNvPr id="357" name="Shape 35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Plug it into Rancid,</a:t>
            </a:r>
          </a:p>
          <a:p>
            <a:pPr/>
            <a:r>
              <a:t>Use Net::Telnet::Cisco or JUNOScript to dump configs to routers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Problems</a:t>
            </a:r>
          </a:p>
        </p:txBody>
      </p:sp>
      <p:sp>
        <p:nvSpPr>
          <p:cNvPr id="360" name="Shape 360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Suffers with big route sets </a:t>
            </a:r>
            <a:r>
              <a:rPr sz="3000"/>
              <a:t>eg.</a:t>
            </a:r>
            <a:r>
              <a:t> he.net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/>
            <a:r>
              <a:t>bgpq3</a:t>
            </a:r>
          </a:p>
        </p:txBody>
      </p:sp>
      <p:sp>
        <p:nvSpPr>
          <p:cNvPr id="363" name="Shape 36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bgpq3</a:t>
            </a:r>
          </a:p>
        </p:txBody>
      </p:sp>
      <p:sp>
        <p:nvSpPr>
          <p:cNvPr id="366" name="Shape 36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We’re going to use bgpq3 (because it’s fast) to help us create filters for some of our peers.</a:t>
            </a:r>
          </a:p>
          <a:p>
            <a:pPr/>
            <a:r>
              <a:t>Install bgpq3 on a *NIX host  (or if you’re forced to use Windows ask someone here for a shell)  </a:t>
            </a:r>
          </a:p>
          <a:p>
            <a:pPr/>
            <a:r>
              <a:t>Find it in your OS repository, or download from GH: https://github.com/snar/bgpq3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Supplementary tools</a:t>
            </a:r>
          </a:p>
        </p:txBody>
      </p:sp>
      <p:sp>
        <p:nvSpPr>
          <p:cNvPr id="369" name="Shape 36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ixgen:  https://github.com/ipcjk/ixgen</a:t>
            </a:r>
          </a:p>
          <a:p>
            <a:pPr/>
          </a:p>
          <a:p>
            <a:pPr/>
            <a:r>
              <a:t>pinder:  https://github.com/dotwaffle/pinder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LibreNMS + Peeringdb</a:t>
            </a:r>
          </a:p>
        </p:txBody>
      </p:sp>
      <p:sp>
        <p:nvSpPr>
          <p:cNvPr id="372" name="Shape 37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3" name="Screenshot 2019-05-16 at 09.22.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470" y="1906303"/>
            <a:ext cx="13235740" cy="7927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/>
            <a:r>
              <a:t>RPKI</a:t>
            </a:r>
          </a:p>
        </p:txBody>
      </p:sp>
      <p:sp>
        <p:nvSpPr>
          <p:cNvPr id="376" name="Shape 376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RPKI</a:t>
            </a:r>
          </a:p>
        </p:txBody>
      </p:sp>
      <p:sp>
        <p:nvSpPr>
          <p:cNvPr id="379" name="Shape 37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Provides a cryptographically verifiable means to validate information that is in the database.</a:t>
            </a:r>
          </a:p>
          <a:p>
            <a:pPr/>
            <a:r>
              <a:t>Solves the question of:   </a:t>
            </a:r>
            <a:r>
              <a:rPr b="1"/>
              <a:t>Is that ASN authorised to originate that prefix</a:t>
            </a:r>
            <a:endParaRPr b="1"/>
          </a:p>
          <a:p>
            <a:pPr/>
            <a:r>
              <a:t>Often called:  “Origin Validation”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RPKI </a:t>
            </a:r>
          </a:p>
        </p:txBody>
      </p:sp>
      <p:sp>
        <p:nvSpPr>
          <p:cNvPr id="382" name="Shape 38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Concept of private and personal keys hasn’t changed.</a:t>
            </a:r>
          </a:p>
          <a:p>
            <a:pPr/>
            <a:r>
              <a:t>2 implementation methods (delegated or hosted)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use an IRR?</a:t>
            </a:r>
          </a:p>
        </p:txBody>
      </p:sp>
      <p:sp>
        <p:nvSpPr>
          <p:cNvPr id="155" name="Shape 15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number of transit providers require their customers to register routes and filter customer route announcements based on registry contents.</a:t>
            </a:r>
          </a:p>
          <a:p>
            <a:pPr/>
            <a:r>
              <a:t>Filters prevent unauthorised announcements;  protects against route hijacking, denial of service, etc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RPKI Building blocks</a:t>
            </a:r>
          </a:p>
        </p:txBody>
      </p:sp>
      <p:sp>
        <p:nvSpPr>
          <p:cNvPr id="385" name="Shape 38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Trust Anchors</a:t>
            </a:r>
          </a:p>
          <a:p>
            <a:pPr/>
            <a:r>
              <a:t>ROAs </a:t>
            </a:r>
          </a:p>
          <a:p>
            <a:pPr/>
            <a:r>
              <a:t>Validators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RPKI</a:t>
            </a:r>
          </a:p>
        </p:txBody>
      </p:sp>
      <p:sp>
        <p:nvSpPr>
          <p:cNvPr id="388" name="Shape 38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4318" indent="-344318" defTabSz="531622">
              <a:spcBef>
                <a:spcPts val="3800"/>
              </a:spcBef>
              <a:buSzPct val="100000"/>
              <a:buFont typeface="Arial"/>
              <a:defRPr sz="2912"/>
            </a:pPr>
            <a:r>
              <a:t>Builds trust by building a chain of certificates</a:t>
            </a:r>
            <a:br/>
            <a:endParaRPr sz="2639"/>
          </a:p>
          <a:p>
            <a:pPr marL="344318" indent="-344318" defTabSz="531622">
              <a:spcBef>
                <a:spcPts val="3800"/>
              </a:spcBef>
              <a:buSzPct val="100000"/>
              <a:buFont typeface="Arial"/>
              <a:defRPr sz="2912"/>
            </a:pPr>
            <a:r>
              <a:t>TA (Trust Anchor) being the top most CA</a:t>
            </a:r>
            <a:br/>
            <a:endParaRPr sz="2639"/>
          </a:p>
          <a:p>
            <a:pPr marL="344318" indent="-344318" defTabSz="531622">
              <a:spcBef>
                <a:spcPts val="3800"/>
              </a:spcBef>
              <a:buSzPct val="100000"/>
              <a:buFont typeface="Arial"/>
              <a:defRPr sz="2912"/>
            </a:pPr>
            <a:r>
              <a:t>EE certificates at the leaf level (ROA)</a:t>
            </a:r>
            <a:br/>
            <a:endParaRPr sz="2639"/>
          </a:p>
          <a:p>
            <a:pPr marL="344318" indent="-344318" defTabSz="531622">
              <a:spcBef>
                <a:spcPts val="3800"/>
              </a:spcBef>
              <a:buSzPct val="100000"/>
              <a:buFont typeface="Arial"/>
              <a:defRPr sz="2912"/>
            </a:pPr>
            <a:r>
              <a:t>Certificates contain Internet resources</a:t>
            </a:r>
            <a:br/>
            <a:endParaRPr sz="2639"/>
          </a:p>
          <a:p>
            <a:pPr marL="344318" indent="-344318" defTabSz="531622">
              <a:spcBef>
                <a:spcPts val="3800"/>
              </a:spcBef>
              <a:buSzPct val="100000"/>
              <a:buFont typeface="Arial"/>
              <a:defRPr sz="2912"/>
            </a:pPr>
            <a:r>
              <a:t>Validation works by running the chain of trust from root to leaves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roup 428"/>
          <p:cNvGrpSpPr/>
          <p:nvPr/>
        </p:nvGrpSpPr>
        <p:grpSpPr>
          <a:xfrm>
            <a:off x="5755134" y="657047"/>
            <a:ext cx="6003082" cy="8101309"/>
            <a:chOff x="-897415" y="-159055"/>
            <a:chExt cx="6003081" cy="8101307"/>
          </a:xfrm>
        </p:grpSpPr>
        <p:sp>
          <p:nvSpPr>
            <p:cNvPr id="390" name="Shape 390"/>
            <p:cNvSpPr/>
            <p:nvPr/>
          </p:nvSpPr>
          <p:spPr>
            <a:xfrm>
              <a:off x="-405635" y="-159056"/>
              <a:ext cx="5073833" cy="158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65" fill="norm" stroke="1" extrusionOk="0">
                  <a:moveTo>
                    <a:pt x="1696" y="980"/>
                  </a:moveTo>
                  <a:cubicBezTo>
                    <a:pt x="1721" y="943"/>
                    <a:pt x="1751" y="904"/>
                    <a:pt x="1788" y="863"/>
                  </a:cubicBezTo>
                  <a:cubicBezTo>
                    <a:pt x="1948" y="686"/>
                    <a:pt x="2234" y="474"/>
                    <a:pt x="2570" y="315"/>
                  </a:cubicBezTo>
                  <a:cubicBezTo>
                    <a:pt x="2906" y="156"/>
                    <a:pt x="3291" y="50"/>
                    <a:pt x="3682" y="14"/>
                  </a:cubicBezTo>
                  <a:cubicBezTo>
                    <a:pt x="4073" y="-21"/>
                    <a:pt x="4470" y="14"/>
                    <a:pt x="4834" y="85"/>
                  </a:cubicBezTo>
                  <a:cubicBezTo>
                    <a:pt x="5197" y="156"/>
                    <a:pt x="5527" y="262"/>
                    <a:pt x="5902" y="368"/>
                  </a:cubicBezTo>
                  <a:cubicBezTo>
                    <a:pt x="6276" y="474"/>
                    <a:pt x="6695" y="580"/>
                    <a:pt x="7119" y="651"/>
                  </a:cubicBezTo>
                  <a:cubicBezTo>
                    <a:pt x="7543" y="721"/>
                    <a:pt x="7973" y="757"/>
                    <a:pt x="8397" y="792"/>
                  </a:cubicBezTo>
                  <a:cubicBezTo>
                    <a:pt x="8821" y="827"/>
                    <a:pt x="9239" y="863"/>
                    <a:pt x="9675" y="898"/>
                  </a:cubicBezTo>
                  <a:cubicBezTo>
                    <a:pt x="10110" y="934"/>
                    <a:pt x="10561" y="969"/>
                    <a:pt x="10969" y="1022"/>
                  </a:cubicBezTo>
                  <a:cubicBezTo>
                    <a:pt x="11376" y="1075"/>
                    <a:pt x="11740" y="1146"/>
                    <a:pt x="12120" y="1234"/>
                  </a:cubicBezTo>
                  <a:cubicBezTo>
                    <a:pt x="12500" y="1322"/>
                    <a:pt x="12896" y="1428"/>
                    <a:pt x="13276" y="1534"/>
                  </a:cubicBezTo>
                  <a:cubicBezTo>
                    <a:pt x="13656" y="1641"/>
                    <a:pt x="14020" y="1747"/>
                    <a:pt x="14400" y="1782"/>
                  </a:cubicBezTo>
                  <a:cubicBezTo>
                    <a:pt x="14780" y="1817"/>
                    <a:pt x="15176" y="1782"/>
                    <a:pt x="15578" y="1729"/>
                  </a:cubicBezTo>
                  <a:cubicBezTo>
                    <a:pt x="15980" y="1676"/>
                    <a:pt x="16388" y="1605"/>
                    <a:pt x="16801" y="1570"/>
                  </a:cubicBezTo>
                  <a:cubicBezTo>
                    <a:pt x="17214" y="1534"/>
                    <a:pt x="17633" y="1534"/>
                    <a:pt x="18051" y="1517"/>
                  </a:cubicBezTo>
                  <a:cubicBezTo>
                    <a:pt x="18470" y="1499"/>
                    <a:pt x="18888" y="1464"/>
                    <a:pt x="19285" y="1464"/>
                  </a:cubicBezTo>
                  <a:cubicBezTo>
                    <a:pt x="19681" y="1464"/>
                    <a:pt x="20056" y="1499"/>
                    <a:pt x="20331" y="1588"/>
                  </a:cubicBezTo>
                  <a:cubicBezTo>
                    <a:pt x="20607" y="1676"/>
                    <a:pt x="20783" y="1817"/>
                    <a:pt x="20910" y="2065"/>
                  </a:cubicBezTo>
                  <a:cubicBezTo>
                    <a:pt x="21036" y="2312"/>
                    <a:pt x="21113" y="2666"/>
                    <a:pt x="21152" y="3426"/>
                  </a:cubicBezTo>
                  <a:cubicBezTo>
                    <a:pt x="21190" y="4186"/>
                    <a:pt x="21190" y="5352"/>
                    <a:pt x="21190" y="6484"/>
                  </a:cubicBezTo>
                  <a:cubicBezTo>
                    <a:pt x="21190" y="7615"/>
                    <a:pt x="21190" y="8711"/>
                    <a:pt x="21224" y="9895"/>
                  </a:cubicBezTo>
                  <a:cubicBezTo>
                    <a:pt x="21257" y="11079"/>
                    <a:pt x="21323" y="12352"/>
                    <a:pt x="21394" y="13589"/>
                  </a:cubicBezTo>
                  <a:cubicBezTo>
                    <a:pt x="21466" y="14827"/>
                    <a:pt x="21543" y="16029"/>
                    <a:pt x="21565" y="17089"/>
                  </a:cubicBezTo>
                  <a:cubicBezTo>
                    <a:pt x="21587" y="18150"/>
                    <a:pt x="21554" y="19069"/>
                    <a:pt x="21449" y="19758"/>
                  </a:cubicBezTo>
                  <a:cubicBezTo>
                    <a:pt x="21345" y="20448"/>
                    <a:pt x="21168" y="20907"/>
                    <a:pt x="20910" y="21172"/>
                  </a:cubicBezTo>
                  <a:cubicBezTo>
                    <a:pt x="20651" y="21438"/>
                    <a:pt x="20309" y="21508"/>
                    <a:pt x="19918" y="21544"/>
                  </a:cubicBezTo>
                  <a:cubicBezTo>
                    <a:pt x="19527" y="21579"/>
                    <a:pt x="19087" y="21579"/>
                    <a:pt x="18674" y="21491"/>
                  </a:cubicBezTo>
                  <a:cubicBezTo>
                    <a:pt x="18261" y="21402"/>
                    <a:pt x="17875" y="21225"/>
                    <a:pt x="17501" y="20996"/>
                  </a:cubicBezTo>
                  <a:cubicBezTo>
                    <a:pt x="17126" y="20766"/>
                    <a:pt x="16763" y="20483"/>
                    <a:pt x="16388" y="20236"/>
                  </a:cubicBezTo>
                  <a:cubicBezTo>
                    <a:pt x="16014" y="19988"/>
                    <a:pt x="15628" y="19776"/>
                    <a:pt x="15231" y="19564"/>
                  </a:cubicBezTo>
                  <a:cubicBezTo>
                    <a:pt x="14835" y="19352"/>
                    <a:pt x="14427" y="19140"/>
                    <a:pt x="14003" y="18945"/>
                  </a:cubicBezTo>
                  <a:cubicBezTo>
                    <a:pt x="13579" y="18751"/>
                    <a:pt x="13139" y="18574"/>
                    <a:pt x="12704" y="18397"/>
                  </a:cubicBezTo>
                  <a:cubicBezTo>
                    <a:pt x="12268" y="18221"/>
                    <a:pt x="11839" y="18044"/>
                    <a:pt x="11409" y="17902"/>
                  </a:cubicBezTo>
                  <a:cubicBezTo>
                    <a:pt x="10980" y="17761"/>
                    <a:pt x="10550" y="17655"/>
                    <a:pt x="10110" y="17584"/>
                  </a:cubicBezTo>
                  <a:cubicBezTo>
                    <a:pt x="9669" y="17514"/>
                    <a:pt x="9217" y="17478"/>
                    <a:pt x="8771" y="17443"/>
                  </a:cubicBezTo>
                  <a:cubicBezTo>
                    <a:pt x="8325" y="17407"/>
                    <a:pt x="7885" y="17372"/>
                    <a:pt x="7455" y="17337"/>
                  </a:cubicBezTo>
                  <a:cubicBezTo>
                    <a:pt x="7025" y="17301"/>
                    <a:pt x="6607" y="17266"/>
                    <a:pt x="6216" y="17195"/>
                  </a:cubicBezTo>
                  <a:cubicBezTo>
                    <a:pt x="5825" y="17125"/>
                    <a:pt x="5461" y="17019"/>
                    <a:pt x="5125" y="16895"/>
                  </a:cubicBezTo>
                  <a:cubicBezTo>
                    <a:pt x="4789" y="16771"/>
                    <a:pt x="4481" y="16630"/>
                    <a:pt x="4107" y="16506"/>
                  </a:cubicBezTo>
                  <a:cubicBezTo>
                    <a:pt x="3732" y="16382"/>
                    <a:pt x="3291" y="16276"/>
                    <a:pt x="2851" y="16223"/>
                  </a:cubicBezTo>
                  <a:cubicBezTo>
                    <a:pt x="2410" y="16170"/>
                    <a:pt x="1970" y="16170"/>
                    <a:pt x="1568" y="16135"/>
                  </a:cubicBezTo>
                  <a:cubicBezTo>
                    <a:pt x="1166" y="16099"/>
                    <a:pt x="802" y="16029"/>
                    <a:pt x="560" y="15905"/>
                  </a:cubicBezTo>
                  <a:cubicBezTo>
                    <a:pt x="317" y="15781"/>
                    <a:pt x="196" y="15605"/>
                    <a:pt x="114" y="15233"/>
                  </a:cubicBezTo>
                  <a:cubicBezTo>
                    <a:pt x="31" y="14862"/>
                    <a:pt x="-13" y="14297"/>
                    <a:pt x="4" y="13643"/>
                  </a:cubicBezTo>
                  <a:cubicBezTo>
                    <a:pt x="20" y="12988"/>
                    <a:pt x="97" y="12246"/>
                    <a:pt x="180" y="11398"/>
                  </a:cubicBezTo>
                  <a:cubicBezTo>
                    <a:pt x="262" y="10549"/>
                    <a:pt x="350" y="9595"/>
                    <a:pt x="406" y="8446"/>
                  </a:cubicBezTo>
                  <a:cubicBezTo>
                    <a:pt x="453" y="7460"/>
                    <a:pt x="476" y="6331"/>
                    <a:pt x="495" y="5181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Shape 391"/>
            <p:cNvSpPr/>
            <p:nvPr/>
          </p:nvSpPr>
          <p:spPr>
            <a:xfrm>
              <a:off x="-271400" y="-79934"/>
              <a:ext cx="481891" cy="42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21449"/>
                  </a:moveTo>
                  <a:cubicBezTo>
                    <a:pt x="348" y="19869"/>
                    <a:pt x="697" y="18288"/>
                    <a:pt x="871" y="16510"/>
                  </a:cubicBezTo>
                  <a:cubicBezTo>
                    <a:pt x="1045" y="14732"/>
                    <a:pt x="1045" y="12756"/>
                    <a:pt x="1684" y="10583"/>
                  </a:cubicBezTo>
                  <a:cubicBezTo>
                    <a:pt x="2323" y="8410"/>
                    <a:pt x="3600" y="6039"/>
                    <a:pt x="5168" y="4195"/>
                  </a:cubicBezTo>
                  <a:cubicBezTo>
                    <a:pt x="6735" y="2351"/>
                    <a:pt x="8594" y="1034"/>
                    <a:pt x="11381" y="442"/>
                  </a:cubicBezTo>
                  <a:cubicBezTo>
                    <a:pt x="14168" y="-151"/>
                    <a:pt x="17884" y="-19"/>
                    <a:pt x="21600" y="112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Shape 392"/>
            <p:cNvSpPr/>
            <p:nvPr/>
          </p:nvSpPr>
          <p:spPr>
            <a:xfrm>
              <a:off x="840055" y="86931"/>
              <a:ext cx="378767" cy="63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080" fill="norm" stroke="1" extrusionOk="0">
                  <a:moveTo>
                    <a:pt x="441" y="9802"/>
                  </a:moveTo>
                  <a:cubicBezTo>
                    <a:pt x="441" y="9197"/>
                    <a:pt x="441" y="8592"/>
                    <a:pt x="441" y="7987"/>
                  </a:cubicBezTo>
                  <a:cubicBezTo>
                    <a:pt x="441" y="7383"/>
                    <a:pt x="441" y="6778"/>
                    <a:pt x="441" y="6778"/>
                  </a:cubicBezTo>
                  <a:cubicBezTo>
                    <a:pt x="441" y="6778"/>
                    <a:pt x="441" y="7383"/>
                    <a:pt x="367" y="9067"/>
                  </a:cubicBezTo>
                  <a:cubicBezTo>
                    <a:pt x="294" y="10752"/>
                    <a:pt x="147" y="13517"/>
                    <a:pt x="73" y="15288"/>
                  </a:cubicBezTo>
                  <a:cubicBezTo>
                    <a:pt x="0" y="17059"/>
                    <a:pt x="0" y="17837"/>
                    <a:pt x="0" y="18744"/>
                  </a:cubicBezTo>
                  <a:cubicBezTo>
                    <a:pt x="0" y="19651"/>
                    <a:pt x="0" y="20688"/>
                    <a:pt x="147" y="20991"/>
                  </a:cubicBezTo>
                  <a:cubicBezTo>
                    <a:pt x="294" y="21293"/>
                    <a:pt x="588" y="20861"/>
                    <a:pt x="882" y="19176"/>
                  </a:cubicBezTo>
                  <a:cubicBezTo>
                    <a:pt x="1176" y="17491"/>
                    <a:pt x="1469" y="14554"/>
                    <a:pt x="1543" y="11746"/>
                  </a:cubicBezTo>
                  <a:cubicBezTo>
                    <a:pt x="1616" y="8938"/>
                    <a:pt x="1469" y="6259"/>
                    <a:pt x="2278" y="4186"/>
                  </a:cubicBezTo>
                  <a:cubicBezTo>
                    <a:pt x="3086" y="2112"/>
                    <a:pt x="4849" y="643"/>
                    <a:pt x="6980" y="168"/>
                  </a:cubicBezTo>
                  <a:cubicBezTo>
                    <a:pt x="9110" y="-307"/>
                    <a:pt x="11608" y="211"/>
                    <a:pt x="13812" y="1896"/>
                  </a:cubicBezTo>
                  <a:cubicBezTo>
                    <a:pt x="16016" y="3581"/>
                    <a:pt x="17927" y="6432"/>
                    <a:pt x="19249" y="9240"/>
                  </a:cubicBezTo>
                  <a:cubicBezTo>
                    <a:pt x="20571" y="12048"/>
                    <a:pt x="21306" y="14813"/>
                    <a:pt x="21453" y="16714"/>
                  </a:cubicBezTo>
                  <a:cubicBezTo>
                    <a:pt x="21600" y="18615"/>
                    <a:pt x="21159" y="19651"/>
                    <a:pt x="20718" y="20688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Shape 393"/>
            <p:cNvSpPr/>
            <p:nvPr/>
          </p:nvSpPr>
          <p:spPr>
            <a:xfrm>
              <a:off x="894462" y="409347"/>
              <a:ext cx="326442" cy="5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1" fill="norm" stroke="1" extrusionOk="0">
                  <a:moveTo>
                    <a:pt x="0" y="20661"/>
                  </a:moveTo>
                  <a:cubicBezTo>
                    <a:pt x="171" y="14087"/>
                    <a:pt x="343" y="7513"/>
                    <a:pt x="943" y="3757"/>
                  </a:cubicBezTo>
                  <a:cubicBezTo>
                    <a:pt x="1543" y="0"/>
                    <a:pt x="2571" y="-939"/>
                    <a:pt x="6086" y="939"/>
                  </a:cubicBezTo>
                  <a:cubicBezTo>
                    <a:pt x="9600" y="2818"/>
                    <a:pt x="15600" y="7513"/>
                    <a:pt x="21600" y="12209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Shape 394"/>
            <p:cNvSpPr/>
            <p:nvPr/>
          </p:nvSpPr>
          <p:spPr>
            <a:xfrm>
              <a:off x="1383450" y="128853"/>
              <a:ext cx="397068" cy="62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84" fill="norm" stroke="1" extrusionOk="0">
                  <a:moveTo>
                    <a:pt x="1299" y="8413"/>
                  </a:moveTo>
                  <a:cubicBezTo>
                    <a:pt x="738" y="10645"/>
                    <a:pt x="177" y="12876"/>
                    <a:pt x="36" y="14974"/>
                  </a:cubicBezTo>
                  <a:cubicBezTo>
                    <a:pt x="-104" y="17071"/>
                    <a:pt x="177" y="19035"/>
                    <a:pt x="597" y="20151"/>
                  </a:cubicBezTo>
                  <a:cubicBezTo>
                    <a:pt x="1018" y="21266"/>
                    <a:pt x="1579" y="21534"/>
                    <a:pt x="2140" y="21311"/>
                  </a:cubicBezTo>
                  <a:cubicBezTo>
                    <a:pt x="2701" y="21088"/>
                    <a:pt x="3262" y="20374"/>
                    <a:pt x="3543" y="18767"/>
                  </a:cubicBezTo>
                  <a:cubicBezTo>
                    <a:pt x="3823" y="17160"/>
                    <a:pt x="3823" y="14661"/>
                    <a:pt x="3192" y="12296"/>
                  </a:cubicBezTo>
                  <a:cubicBezTo>
                    <a:pt x="2561" y="9931"/>
                    <a:pt x="1299" y="7699"/>
                    <a:pt x="738" y="6093"/>
                  </a:cubicBezTo>
                  <a:cubicBezTo>
                    <a:pt x="177" y="4486"/>
                    <a:pt x="317" y="3504"/>
                    <a:pt x="1088" y="2746"/>
                  </a:cubicBezTo>
                  <a:cubicBezTo>
                    <a:pt x="1860" y="1987"/>
                    <a:pt x="3262" y="1451"/>
                    <a:pt x="6278" y="1005"/>
                  </a:cubicBezTo>
                  <a:cubicBezTo>
                    <a:pt x="9293" y="559"/>
                    <a:pt x="13922" y="202"/>
                    <a:pt x="16727" y="68"/>
                  </a:cubicBezTo>
                  <a:cubicBezTo>
                    <a:pt x="19532" y="-66"/>
                    <a:pt x="20514" y="23"/>
                    <a:pt x="21496" y="113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Shape 395"/>
            <p:cNvSpPr/>
            <p:nvPr/>
          </p:nvSpPr>
          <p:spPr>
            <a:xfrm>
              <a:off x="1353034" y="231035"/>
              <a:ext cx="1020778" cy="57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252" fill="norm" stroke="1" extrusionOk="0">
                  <a:moveTo>
                    <a:pt x="0" y="5527"/>
                  </a:moveTo>
                  <a:cubicBezTo>
                    <a:pt x="1476" y="5240"/>
                    <a:pt x="2953" y="4954"/>
                    <a:pt x="4238" y="4810"/>
                  </a:cubicBezTo>
                  <a:cubicBezTo>
                    <a:pt x="5523" y="4667"/>
                    <a:pt x="6617" y="4667"/>
                    <a:pt x="7300" y="4715"/>
                  </a:cubicBezTo>
                  <a:cubicBezTo>
                    <a:pt x="7984" y="4762"/>
                    <a:pt x="8257" y="4858"/>
                    <a:pt x="8476" y="5432"/>
                  </a:cubicBezTo>
                  <a:cubicBezTo>
                    <a:pt x="8695" y="6005"/>
                    <a:pt x="8859" y="7056"/>
                    <a:pt x="9023" y="9159"/>
                  </a:cubicBezTo>
                  <a:cubicBezTo>
                    <a:pt x="9187" y="11262"/>
                    <a:pt x="9351" y="14416"/>
                    <a:pt x="9515" y="16423"/>
                  </a:cubicBezTo>
                  <a:cubicBezTo>
                    <a:pt x="9679" y="18430"/>
                    <a:pt x="9843" y="19290"/>
                    <a:pt x="10062" y="20007"/>
                  </a:cubicBezTo>
                  <a:cubicBezTo>
                    <a:pt x="10281" y="20724"/>
                    <a:pt x="10554" y="21297"/>
                    <a:pt x="10718" y="21249"/>
                  </a:cubicBezTo>
                  <a:cubicBezTo>
                    <a:pt x="10882" y="21201"/>
                    <a:pt x="10937" y="20532"/>
                    <a:pt x="10691" y="18716"/>
                  </a:cubicBezTo>
                  <a:cubicBezTo>
                    <a:pt x="10445" y="16901"/>
                    <a:pt x="9898" y="13938"/>
                    <a:pt x="9488" y="11357"/>
                  </a:cubicBezTo>
                  <a:cubicBezTo>
                    <a:pt x="9077" y="8777"/>
                    <a:pt x="8804" y="6578"/>
                    <a:pt x="8995" y="4667"/>
                  </a:cubicBezTo>
                  <a:cubicBezTo>
                    <a:pt x="9187" y="2755"/>
                    <a:pt x="9843" y="1131"/>
                    <a:pt x="10718" y="414"/>
                  </a:cubicBezTo>
                  <a:cubicBezTo>
                    <a:pt x="11593" y="-303"/>
                    <a:pt x="12687" y="-112"/>
                    <a:pt x="13562" y="1178"/>
                  </a:cubicBezTo>
                  <a:cubicBezTo>
                    <a:pt x="14436" y="2469"/>
                    <a:pt x="15093" y="4858"/>
                    <a:pt x="15065" y="7152"/>
                  </a:cubicBezTo>
                  <a:cubicBezTo>
                    <a:pt x="15038" y="9446"/>
                    <a:pt x="14327" y="11644"/>
                    <a:pt x="13835" y="12886"/>
                  </a:cubicBezTo>
                  <a:cubicBezTo>
                    <a:pt x="13343" y="14129"/>
                    <a:pt x="13069" y="14416"/>
                    <a:pt x="12823" y="14702"/>
                  </a:cubicBezTo>
                  <a:cubicBezTo>
                    <a:pt x="12577" y="14989"/>
                    <a:pt x="12358" y="15276"/>
                    <a:pt x="12413" y="15419"/>
                  </a:cubicBezTo>
                  <a:cubicBezTo>
                    <a:pt x="12468" y="15562"/>
                    <a:pt x="12796" y="15562"/>
                    <a:pt x="14026" y="15801"/>
                  </a:cubicBezTo>
                  <a:cubicBezTo>
                    <a:pt x="15257" y="16040"/>
                    <a:pt x="17389" y="16518"/>
                    <a:pt x="18620" y="16757"/>
                  </a:cubicBezTo>
                  <a:cubicBezTo>
                    <a:pt x="19850" y="16996"/>
                    <a:pt x="20178" y="16996"/>
                    <a:pt x="20534" y="16948"/>
                  </a:cubicBezTo>
                  <a:cubicBezTo>
                    <a:pt x="20889" y="16901"/>
                    <a:pt x="21272" y="16805"/>
                    <a:pt x="21436" y="16470"/>
                  </a:cubicBezTo>
                  <a:cubicBezTo>
                    <a:pt x="21600" y="16136"/>
                    <a:pt x="21545" y="15562"/>
                    <a:pt x="21491" y="14989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Shape 396"/>
            <p:cNvSpPr/>
            <p:nvPr/>
          </p:nvSpPr>
          <p:spPr>
            <a:xfrm>
              <a:off x="2378992" y="264261"/>
              <a:ext cx="85498" cy="45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0"/>
                  </a:moveTo>
                  <a:cubicBezTo>
                    <a:pt x="2618" y="3209"/>
                    <a:pt x="5236" y="6418"/>
                    <a:pt x="6546" y="9689"/>
                  </a:cubicBezTo>
                  <a:cubicBezTo>
                    <a:pt x="7855" y="12960"/>
                    <a:pt x="7855" y="16293"/>
                    <a:pt x="7855" y="18391"/>
                  </a:cubicBezTo>
                  <a:cubicBezTo>
                    <a:pt x="7855" y="20489"/>
                    <a:pt x="7855" y="21353"/>
                    <a:pt x="9164" y="21477"/>
                  </a:cubicBezTo>
                  <a:cubicBezTo>
                    <a:pt x="10473" y="21600"/>
                    <a:pt x="13091" y="20983"/>
                    <a:pt x="15382" y="20304"/>
                  </a:cubicBezTo>
                  <a:cubicBezTo>
                    <a:pt x="17673" y="19625"/>
                    <a:pt x="19636" y="18885"/>
                    <a:pt x="21600" y="18144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Shape 397"/>
            <p:cNvSpPr/>
            <p:nvPr/>
          </p:nvSpPr>
          <p:spPr>
            <a:xfrm>
              <a:off x="2557758" y="113067"/>
              <a:ext cx="542886" cy="63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94" fill="norm" stroke="1" extrusionOk="0">
                  <a:moveTo>
                    <a:pt x="0" y="8152"/>
                  </a:moveTo>
                  <a:cubicBezTo>
                    <a:pt x="509" y="8239"/>
                    <a:pt x="1019" y="8325"/>
                    <a:pt x="1375" y="9319"/>
                  </a:cubicBezTo>
                  <a:cubicBezTo>
                    <a:pt x="1732" y="10312"/>
                    <a:pt x="1936" y="12213"/>
                    <a:pt x="1987" y="13855"/>
                  </a:cubicBezTo>
                  <a:cubicBezTo>
                    <a:pt x="2038" y="15496"/>
                    <a:pt x="1936" y="16879"/>
                    <a:pt x="1783" y="17786"/>
                  </a:cubicBezTo>
                  <a:cubicBezTo>
                    <a:pt x="1630" y="18693"/>
                    <a:pt x="1426" y="19125"/>
                    <a:pt x="1223" y="19600"/>
                  </a:cubicBezTo>
                  <a:cubicBezTo>
                    <a:pt x="1019" y="20076"/>
                    <a:pt x="815" y="20594"/>
                    <a:pt x="713" y="20637"/>
                  </a:cubicBezTo>
                  <a:cubicBezTo>
                    <a:pt x="611" y="20680"/>
                    <a:pt x="611" y="20248"/>
                    <a:pt x="1375" y="18564"/>
                  </a:cubicBezTo>
                  <a:cubicBezTo>
                    <a:pt x="2140" y="16879"/>
                    <a:pt x="3668" y="13941"/>
                    <a:pt x="4687" y="12170"/>
                  </a:cubicBezTo>
                  <a:cubicBezTo>
                    <a:pt x="5706" y="10399"/>
                    <a:pt x="6215" y="9794"/>
                    <a:pt x="6623" y="9319"/>
                  </a:cubicBezTo>
                  <a:cubicBezTo>
                    <a:pt x="7030" y="8844"/>
                    <a:pt x="7336" y="8498"/>
                    <a:pt x="7489" y="8757"/>
                  </a:cubicBezTo>
                  <a:cubicBezTo>
                    <a:pt x="7642" y="9016"/>
                    <a:pt x="7642" y="9880"/>
                    <a:pt x="7998" y="11738"/>
                  </a:cubicBezTo>
                  <a:cubicBezTo>
                    <a:pt x="8355" y="13596"/>
                    <a:pt x="9068" y="16447"/>
                    <a:pt x="9883" y="18304"/>
                  </a:cubicBezTo>
                  <a:cubicBezTo>
                    <a:pt x="10698" y="20162"/>
                    <a:pt x="11615" y="21026"/>
                    <a:pt x="12940" y="21242"/>
                  </a:cubicBezTo>
                  <a:cubicBezTo>
                    <a:pt x="14264" y="21458"/>
                    <a:pt x="15996" y="21026"/>
                    <a:pt x="17677" y="19471"/>
                  </a:cubicBezTo>
                  <a:cubicBezTo>
                    <a:pt x="19358" y="17916"/>
                    <a:pt x="20989" y="15237"/>
                    <a:pt x="21294" y="12429"/>
                  </a:cubicBezTo>
                  <a:cubicBezTo>
                    <a:pt x="21600" y="9621"/>
                    <a:pt x="20581" y="6684"/>
                    <a:pt x="19664" y="4653"/>
                  </a:cubicBezTo>
                  <a:cubicBezTo>
                    <a:pt x="18747" y="2623"/>
                    <a:pt x="17932" y="1500"/>
                    <a:pt x="17168" y="808"/>
                  </a:cubicBezTo>
                  <a:cubicBezTo>
                    <a:pt x="16404" y="117"/>
                    <a:pt x="15691" y="-142"/>
                    <a:pt x="15283" y="74"/>
                  </a:cubicBezTo>
                  <a:cubicBezTo>
                    <a:pt x="14875" y="290"/>
                    <a:pt x="14774" y="981"/>
                    <a:pt x="15741" y="1629"/>
                  </a:cubicBezTo>
                  <a:cubicBezTo>
                    <a:pt x="16709" y="2277"/>
                    <a:pt x="18747" y="2882"/>
                    <a:pt x="20785" y="3487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Shape 398"/>
            <p:cNvSpPr/>
            <p:nvPr/>
          </p:nvSpPr>
          <p:spPr>
            <a:xfrm>
              <a:off x="3311682" y="248717"/>
              <a:ext cx="202084" cy="66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0"/>
                  </a:moveTo>
                  <a:cubicBezTo>
                    <a:pt x="2769" y="584"/>
                    <a:pt x="5538" y="1168"/>
                    <a:pt x="7615" y="3002"/>
                  </a:cubicBezTo>
                  <a:cubicBezTo>
                    <a:pt x="9692" y="4837"/>
                    <a:pt x="11077" y="7923"/>
                    <a:pt x="11215" y="10675"/>
                  </a:cubicBezTo>
                  <a:cubicBezTo>
                    <a:pt x="11354" y="13427"/>
                    <a:pt x="10246" y="15846"/>
                    <a:pt x="9415" y="17388"/>
                  </a:cubicBezTo>
                  <a:cubicBezTo>
                    <a:pt x="8585" y="18931"/>
                    <a:pt x="8031" y="19598"/>
                    <a:pt x="7754" y="20224"/>
                  </a:cubicBezTo>
                  <a:cubicBezTo>
                    <a:pt x="7477" y="20849"/>
                    <a:pt x="7477" y="21433"/>
                    <a:pt x="8585" y="21517"/>
                  </a:cubicBezTo>
                  <a:cubicBezTo>
                    <a:pt x="9692" y="21600"/>
                    <a:pt x="11908" y="21183"/>
                    <a:pt x="14262" y="20599"/>
                  </a:cubicBezTo>
                  <a:cubicBezTo>
                    <a:pt x="16615" y="20015"/>
                    <a:pt x="19108" y="19265"/>
                    <a:pt x="21600" y="18514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Shape 399"/>
            <p:cNvSpPr/>
            <p:nvPr/>
          </p:nvSpPr>
          <p:spPr>
            <a:xfrm>
              <a:off x="3631190" y="334695"/>
              <a:ext cx="464111" cy="62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142" fill="norm" stroke="1" extrusionOk="0">
                  <a:moveTo>
                    <a:pt x="17764" y="3904"/>
                  </a:moveTo>
                  <a:cubicBezTo>
                    <a:pt x="18239" y="3120"/>
                    <a:pt x="18713" y="2336"/>
                    <a:pt x="18832" y="1726"/>
                  </a:cubicBezTo>
                  <a:cubicBezTo>
                    <a:pt x="18951" y="1117"/>
                    <a:pt x="18713" y="681"/>
                    <a:pt x="17408" y="333"/>
                  </a:cubicBezTo>
                  <a:cubicBezTo>
                    <a:pt x="16102" y="-16"/>
                    <a:pt x="13729" y="-277"/>
                    <a:pt x="11118" y="550"/>
                  </a:cubicBezTo>
                  <a:cubicBezTo>
                    <a:pt x="8507" y="1378"/>
                    <a:pt x="5658" y="3294"/>
                    <a:pt x="3581" y="5820"/>
                  </a:cubicBezTo>
                  <a:cubicBezTo>
                    <a:pt x="1505" y="8346"/>
                    <a:pt x="199" y="11481"/>
                    <a:pt x="21" y="14138"/>
                  </a:cubicBezTo>
                  <a:cubicBezTo>
                    <a:pt x="-157" y="16794"/>
                    <a:pt x="792" y="18971"/>
                    <a:pt x="3285" y="20104"/>
                  </a:cubicBezTo>
                  <a:cubicBezTo>
                    <a:pt x="5777" y="21236"/>
                    <a:pt x="9812" y="21323"/>
                    <a:pt x="13017" y="20931"/>
                  </a:cubicBezTo>
                  <a:cubicBezTo>
                    <a:pt x="16221" y="20539"/>
                    <a:pt x="18595" y="19668"/>
                    <a:pt x="19900" y="19015"/>
                  </a:cubicBezTo>
                  <a:cubicBezTo>
                    <a:pt x="21206" y="18362"/>
                    <a:pt x="21443" y="17926"/>
                    <a:pt x="21146" y="17752"/>
                  </a:cubicBezTo>
                  <a:cubicBezTo>
                    <a:pt x="20850" y="17578"/>
                    <a:pt x="20019" y="17665"/>
                    <a:pt x="18832" y="17970"/>
                  </a:cubicBezTo>
                  <a:cubicBezTo>
                    <a:pt x="17645" y="18275"/>
                    <a:pt x="16102" y="18797"/>
                    <a:pt x="14559" y="1932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Shape 400"/>
            <p:cNvSpPr/>
            <p:nvPr/>
          </p:nvSpPr>
          <p:spPr>
            <a:xfrm>
              <a:off x="1650976" y="1336854"/>
              <a:ext cx="74530" cy="118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600" fill="norm" stroke="1" extrusionOk="0">
                  <a:moveTo>
                    <a:pt x="5760" y="0"/>
                  </a:moveTo>
                  <a:cubicBezTo>
                    <a:pt x="4320" y="616"/>
                    <a:pt x="2880" y="1232"/>
                    <a:pt x="1800" y="2416"/>
                  </a:cubicBezTo>
                  <a:cubicBezTo>
                    <a:pt x="720" y="3600"/>
                    <a:pt x="0" y="5353"/>
                    <a:pt x="0" y="7082"/>
                  </a:cubicBezTo>
                  <a:cubicBezTo>
                    <a:pt x="0" y="8811"/>
                    <a:pt x="720" y="10516"/>
                    <a:pt x="3960" y="12174"/>
                  </a:cubicBezTo>
                  <a:cubicBezTo>
                    <a:pt x="7200" y="13832"/>
                    <a:pt x="12960" y="15442"/>
                    <a:pt x="16560" y="16768"/>
                  </a:cubicBezTo>
                  <a:cubicBezTo>
                    <a:pt x="20160" y="18095"/>
                    <a:pt x="21600" y="19137"/>
                    <a:pt x="20160" y="19895"/>
                  </a:cubicBezTo>
                  <a:cubicBezTo>
                    <a:pt x="18720" y="20653"/>
                    <a:pt x="14400" y="21126"/>
                    <a:pt x="10080" y="2160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Shape 401"/>
            <p:cNvSpPr/>
            <p:nvPr/>
          </p:nvSpPr>
          <p:spPr>
            <a:xfrm>
              <a:off x="496043" y="2331723"/>
              <a:ext cx="4205283" cy="209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3" fill="norm" stroke="1" extrusionOk="0">
                  <a:moveTo>
                    <a:pt x="1498" y="458"/>
                  </a:moveTo>
                  <a:cubicBezTo>
                    <a:pt x="1997" y="419"/>
                    <a:pt x="2482" y="371"/>
                    <a:pt x="2990" y="333"/>
                  </a:cubicBezTo>
                  <a:cubicBezTo>
                    <a:pt x="3536" y="293"/>
                    <a:pt x="4108" y="267"/>
                    <a:pt x="4626" y="240"/>
                  </a:cubicBezTo>
                  <a:cubicBezTo>
                    <a:pt x="5145" y="213"/>
                    <a:pt x="5611" y="187"/>
                    <a:pt x="6103" y="160"/>
                  </a:cubicBezTo>
                  <a:cubicBezTo>
                    <a:pt x="6595" y="133"/>
                    <a:pt x="7114" y="107"/>
                    <a:pt x="7673" y="93"/>
                  </a:cubicBezTo>
                  <a:cubicBezTo>
                    <a:pt x="8231" y="80"/>
                    <a:pt x="8830" y="80"/>
                    <a:pt x="9335" y="80"/>
                  </a:cubicBezTo>
                  <a:cubicBezTo>
                    <a:pt x="9841" y="80"/>
                    <a:pt x="10253" y="80"/>
                    <a:pt x="10666" y="67"/>
                  </a:cubicBezTo>
                  <a:cubicBezTo>
                    <a:pt x="11078" y="53"/>
                    <a:pt x="11490" y="27"/>
                    <a:pt x="11903" y="13"/>
                  </a:cubicBezTo>
                  <a:cubicBezTo>
                    <a:pt x="12315" y="0"/>
                    <a:pt x="12727" y="0"/>
                    <a:pt x="13226" y="0"/>
                  </a:cubicBezTo>
                  <a:cubicBezTo>
                    <a:pt x="13725" y="0"/>
                    <a:pt x="14310" y="0"/>
                    <a:pt x="14862" y="13"/>
                  </a:cubicBezTo>
                  <a:cubicBezTo>
                    <a:pt x="15414" y="27"/>
                    <a:pt x="15933" y="53"/>
                    <a:pt x="16419" y="67"/>
                  </a:cubicBezTo>
                  <a:cubicBezTo>
                    <a:pt x="16904" y="80"/>
                    <a:pt x="17357" y="80"/>
                    <a:pt x="17835" y="93"/>
                  </a:cubicBezTo>
                  <a:cubicBezTo>
                    <a:pt x="18314" y="107"/>
                    <a:pt x="18820" y="133"/>
                    <a:pt x="19285" y="160"/>
                  </a:cubicBezTo>
                  <a:cubicBezTo>
                    <a:pt x="19751" y="187"/>
                    <a:pt x="20177" y="213"/>
                    <a:pt x="20523" y="267"/>
                  </a:cubicBezTo>
                  <a:cubicBezTo>
                    <a:pt x="20868" y="320"/>
                    <a:pt x="21134" y="400"/>
                    <a:pt x="21301" y="493"/>
                  </a:cubicBezTo>
                  <a:cubicBezTo>
                    <a:pt x="21467" y="587"/>
                    <a:pt x="21533" y="693"/>
                    <a:pt x="21567" y="893"/>
                  </a:cubicBezTo>
                  <a:cubicBezTo>
                    <a:pt x="21600" y="1093"/>
                    <a:pt x="21600" y="1387"/>
                    <a:pt x="21567" y="2000"/>
                  </a:cubicBezTo>
                  <a:cubicBezTo>
                    <a:pt x="21533" y="2613"/>
                    <a:pt x="21467" y="3547"/>
                    <a:pt x="21387" y="4547"/>
                  </a:cubicBezTo>
                  <a:cubicBezTo>
                    <a:pt x="21307" y="5547"/>
                    <a:pt x="21214" y="6613"/>
                    <a:pt x="21148" y="7613"/>
                  </a:cubicBezTo>
                  <a:cubicBezTo>
                    <a:pt x="21081" y="8613"/>
                    <a:pt x="21041" y="9547"/>
                    <a:pt x="21008" y="10467"/>
                  </a:cubicBezTo>
                  <a:cubicBezTo>
                    <a:pt x="20975" y="11387"/>
                    <a:pt x="20948" y="12293"/>
                    <a:pt x="20928" y="13253"/>
                  </a:cubicBezTo>
                  <a:cubicBezTo>
                    <a:pt x="20908" y="14213"/>
                    <a:pt x="20895" y="15227"/>
                    <a:pt x="20888" y="16280"/>
                  </a:cubicBezTo>
                  <a:cubicBezTo>
                    <a:pt x="20882" y="17333"/>
                    <a:pt x="20882" y="18427"/>
                    <a:pt x="20855" y="19253"/>
                  </a:cubicBezTo>
                  <a:cubicBezTo>
                    <a:pt x="20828" y="20080"/>
                    <a:pt x="20775" y="20640"/>
                    <a:pt x="20729" y="20987"/>
                  </a:cubicBezTo>
                  <a:cubicBezTo>
                    <a:pt x="20682" y="21333"/>
                    <a:pt x="20642" y="21467"/>
                    <a:pt x="20589" y="21533"/>
                  </a:cubicBezTo>
                  <a:cubicBezTo>
                    <a:pt x="20536" y="21600"/>
                    <a:pt x="20469" y="21600"/>
                    <a:pt x="20210" y="21533"/>
                  </a:cubicBezTo>
                  <a:cubicBezTo>
                    <a:pt x="19951" y="21467"/>
                    <a:pt x="19498" y="21333"/>
                    <a:pt x="19013" y="21240"/>
                  </a:cubicBezTo>
                  <a:cubicBezTo>
                    <a:pt x="18527" y="21147"/>
                    <a:pt x="18008" y="21093"/>
                    <a:pt x="17516" y="21053"/>
                  </a:cubicBezTo>
                  <a:cubicBezTo>
                    <a:pt x="17024" y="21013"/>
                    <a:pt x="16558" y="20987"/>
                    <a:pt x="16073" y="20960"/>
                  </a:cubicBezTo>
                  <a:cubicBezTo>
                    <a:pt x="15587" y="20933"/>
                    <a:pt x="15082" y="20907"/>
                    <a:pt x="14550" y="20880"/>
                  </a:cubicBezTo>
                  <a:cubicBezTo>
                    <a:pt x="14018" y="20853"/>
                    <a:pt x="13459" y="20827"/>
                    <a:pt x="12934" y="20787"/>
                  </a:cubicBezTo>
                  <a:cubicBezTo>
                    <a:pt x="12408" y="20747"/>
                    <a:pt x="11916" y="20693"/>
                    <a:pt x="11424" y="20627"/>
                  </a:cubicBezTo>
                  <a:cubicBezTo>
                    <a:pt x="10932" y="20560"/>
                    <a:pt x="10439" y="20480"/>
                    <a:pt x="9947" y="20413"/>
                  </a:cubicBezTo>
                  <a:cubicBezTo>
                    <a:pt x="9455" y="20347"/>
                    <a:pt x="8963" y="20293"/>
                    <a:pt x="8471" y="20227"/>
                  </a:cubicBezTo>
                  <a:cubicBezTo>
                    <a:pt x="7978" y="20160"/>
                    <a:pt x="7486" y="20080"/>
                    <a:pt x="6994" y="20013"/>
                  </a:cubicBezTo>
                  <a:cubicBezTo>
                    <a:pt x="6502" y="19947"/>
                    <a:pt x="6010" y="19893"/>
                    <a:pt x="5511" y="19827"/>
                  </a:cubicBezTo>
                  <a:cubicBezTo>
                    <a:pt x="5012" y="19760"/>
                    <a:pt x="4507" y="19680"/>
                    <a:pt x="4028" y="19613"/>
                  </a:cubicBezTo>
                  <a:cubicBezTo>
                    <a:pt x="3549" y="19547"/>
                    <a:pt x="3097" y="19493"/>
                    <a:pt x="2644" y="19453"/>
                  </a:cubicBezTo>
                  <a:cubicBezTo>
                    <a:pt x="2192" y="19413"/>
                    <a:pt x="1740" y="19387"/>
                    <a:pt x="1241" y="19360"/>
                  </a:cubicBezTo>
                  <a:cubicBezTo>
                    <a:pt x="848" y="19339"/>
                    <a:pt x="427" y="19318"/>
                    <a:pt x="0" y="19304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Shape 402"/>
            <p:cNvSpPr/>
            <p:nvPr/>
          </p:nvSpPr>
          <p:spPr>
            <a:xfrm>
              <a:off x="924055" y="2953516"/>
              <a:ext cx="71449" cy="66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1274" y="0"/>
                  </a:moveTo>
                  <a:cubicBezTo>
                    <a:pt x="21274" y="3049"/>
                    <a:pt x="21274" y="6099"/>
                    <a:pt x="18574" y="9021"/>
                  </a:cubicBezTo>
                  <a:cubicBezTo>
                    <a:pt x="15874" y="11944"/>
                    <a:pt x="10474" y="14739"/>
                    <a:pt x="6617" y="16772"/>
                  </a:cubicBezTo>
                  <a:cubicBezTo>
                    <a:pt x="2760" y="18805"/>
                    <a:pt x="445" y="20075"/>
                    <a:pt x="60" y="20753"/>
                  </a:cubicBezTo>
                  <a:cubicBezTo>
                    <a:pt x="-326" y="21431"/>
                    <a:pt x="1217" y="21515"/>
                    <a:pt x="2760" y="2160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Shape 403"/>
            <p:cNvSpPr/>
            <p:nvPr/>
          </p:nvSpPr>
          <p:spPr>
            <a:xfrm>
              <a:off x="1174269" y="3066694"/>
              <a:ext cx="543443" cy="421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818" fill="norm" stroke="1" extrusionOk="0">
                  <a:moveTo>
                    <a:pt x="2411" y="2469"/>
                  </a:moveTo>
                  <a:cubicBezTo>
                    <a:pt x="2411" y="6559"/>
                    <a:pt x="2411" y="10649"/>
                    <a:pt x="2763" y="13844"/>
                  </a:cubicBezTo>
                  <a:cubicBezTo>
                    <a:pt x="3114" y="17039"/>
                    <a:pt x="3818" y="19340"/>
                    <a:pt x="5375" y="20298"/>
                  </a:cubicBezTo>
                  <a:cubicBezTo>
                    <a:pt x="6932" y="21257"/>
                    <a:pt x="9343" y="20874"/>
                    <a:pt x="11955" y="19276"/>
                  </a:cubicBezTo>
                  <a:cubicBezTo>
                    <a:pt x="14567" y="17678"/>
                    <a:pt x="17380" y="14866"/>
                    <a:pt x="19139" y="12182"/>
                  </a:cubicBezTo>
                  <a:cubicBezTo>
                    <a:pt x="20897" y="9498"/>
                    <a:pt x="21600" y="6942"/>
                    <a:pt x="20646" y="4706"/>
                  </a:cubicBezTo>
                  <a:cubicBezTo>
                    <a:pt x="19691" y="2469"/>
                    <a:pt x="17079" y="552"/>
                    <a:pt x="14316" y="104"/>
                  </a:cubicBezTo>
                  <a:cubicBezTo>
                    <a:pt x="11553" y="-343"/>
                    <a:pt x="8640" y="679"/>
                    <a:pt x="6229" y="2597"/>
                  </a:cubicBezTo>
                  <a:cubicBezTo>
                    <a:pt x="3818" y="4514"/>
                    <a:pt x="1909" y="7326"/>
                    <a:pt x="954" y="9115"/>
                  </a:cubicBezTo>
                  <a:cubicBezTo>
                    <a:pt x="0" y="10904"/>
                    <a:pt x="0" y="11671"/>
                    <a:pt x="0" y="12438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Shape 404"/>
            <p:cNvSpPr/>
            <p:nvPr/>
          </p:nvSpPr>
          <p:spPr>
            <a:xfrm>
              <a:off x="1772745" y="3000243"/>
              <a:ext cx="527942" cy="59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26" fill="norm" stroke="1" extrusionOk="0">
                  <a:moveTo>
                    <a:pt x="20862" y="2231"/>
                  </a:moveTo>
                  <a:cubicBezTo>
                    <a:pt x="19387" y="1300"/>
                    <a:pt x="17912" y="369"/>
                    <a:pt x="15910" y="89"/>
                  </a:cubicBezTo>
                  <a:cubicBezTo>
                    <a:pt x="13908" y="-190"/>
                    <a:pt x="11380" y="182"/>
                    <a:pt x="9536" y="1207"/>
                  </a:cubicBezTo>
                  <a:cubicBezTo>
                    <a:pt x="7692" y="2231"/>
                    <a:pt x="6533" y="3907"/>
                    <a:pt x="6743" y="5769"/>
                  </a:cubicBezTo>
                  <a:cubicBezTo>
                    <a:pt x="6954" y="7631"/>
                    <a:pt x="8535" y="9679"/>
                    <a:pt x="10800" y="11541"/>
                  </a:cubicBezTo>
                  <a:cubicBezTo>
                    <a:pt x="13065" y="13403"/>
                    <a:pt x="16016" y="15079"/>
                    <a:pt x="17860" y="16243"/>
                  </a:cubicBezTo>
                  <a:cubicBezTo>
                    <a:pt x="19703" y="17407"/>
                    <a:pt x="20441" y="18058"/>
                    <a:pt x="20915" y="18663"/>
                  </a:cubicBezTo>
                  <a:cubicBezTo>
                    <a:pt x="21389" y="19269"/>
                    <a:pt x="21600" y="19827"/>
                    <a:pt x="21389" y="20246"/>
                  </a:cubicBezTo>
                  <a:cubicBezTo>
                    <a:pt x="21179" y="20665"/>
                    <a:pt x="20546" y="20944"/>
                    <a:pt x="18439" y="21131"/>
                  </a:cubicBezTo>
                  <a:cubicBezTo>
                    <a:pt x="16332" y="21317"/>
                    <a:pt x="12749" y="21410"/>
                    <a:pt x="9799" y="21224"/>
                  </a:cubicBezTo>
                  <a:cubicBezTo>
                    <a:pt x="6849" y="21038"/>
                    <a:pt x="4531" y="20572"/>
                    <a:pt x="3003" y="19594"/>
                  </a:cubicBezTo>
                  <a:cubicBezTo>
                    <a:pt x="1475" y="18617"/>
                    <a:pt x="738" y="17127"/>
                    <a:pt x="0" y="15638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Shape 405"/>
            <p:cNvSpPr/>
            <p:nvPr/>
          </p:nvSpPr>
          <p:spPr>
            <a:xfrm>
              <a:off x="1959282" y="2994799"/>
              <a:ext cx="614022" cy="5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9" fill="norm" stroke="1" extrusionOk="0">
                  <a:moveTo>
                    <a:pt x="0" y="20759"/>
                  </a:moveTo>
                  <a:cubicBezTo>
                    <a:pt x="820" y="13559"/>
                    <a:pt x="1641" y="6359"/>
                    <a:pt x="3828" y="2759"/>
                  </a:cubicBezTo>
                  <a:cubicBezTo>
                    <a:pt x="6015" y="-841"/>
                    <a:pt x="9570" y="-841"/>
                    <a:pt x="12759" y="2309"/>
                  </a:cubicBezTo>
                  <a:cubicBezTo>
                    <a:pt x="15949" y="5459"/>
                    <a:pt x="18775" y="11759"/>
                    <a:pt x="21600" y="18059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Shape 406"/>
            <p:cNvSpPr/>
            <p:nvPr/>
          </p:nvSpPr>
          <p:spPr>
            <a:xfrm>
              <a:off x="2713207" y="2712571"/>
              <a:ext cx="497435" cy="1259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88" y="1244"/>
                    <a:pt x="19575" y="2489"/>
                    <a:pt x="18056" y="3933"/>
                  </a:cubicBezTo>
                  <a:cubicBezTo>
                    <a:pt x="16537" y="5378"/>
                    <a:pt x="14512" y="7022"/>
                    <a:pt x="12656" y="8578"/>
                  </a:cubicBezTo>
                  <a:cubicBezTo>
                    <a:pt x="10800" y="10133"/>
                    <a:pt x="9112" y="11600"/>
                    <a:pt x="7537" y="13178"/>
                  </a:cubicBezTo>
                  <a:cubicBezTo>
                    <a:pt x="5962" y="14756"/>
                    <a:pt x="4500" y="16444"/>
                    <a:pt x="3262" y="17867"/>
                  </a:cubicBezTo>
                  <a:cubicBezTo>
                    <a:pt x="2025" y="19289"/>
                    <a:pt x="1012" y="2044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Shape 407"/>
            <p:cNvSpPr/>
            <p:nvPr/>
          </p:nvSpPr>
          <p:spPr>
            <a:xfrm>
              <a:off x="3345212" y="3129691"/>
              <a:ext cx="616880" cy="8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01" fill="norm" stroke="1" extrusionOk="0">
                  <a:moveTo>
                    <a:pt x="16925" y="6656"/>
                  </a:moveTo>
                  <a:cubicBezTo>
                    <a:pt x="18095" y="6405"/>
                    <a:pt x="19265" y="6153"/>
                    <a:pt x="20030" y="5902"/>
                  </a:cubicBezTo>
                  <a:cubicBezTo>
                    <a:pt x="20795" y="5651"/>
                    <a:pt x="21155" y="5400"/>
                    <a:pt x="21335" y="5117"/>
                  </a:cubicBezTo>
                  <a:cubicBezTo>
                    <a:pt x="21515" y="4835"/>
                    <a:pt x="21515" y="4521"/>
                    <a:pt x="20615" y="3893"/>
                  </a:cubicBezTo>
                  <a:cubicBezTo>
                    <a:pt x="19715" y="3265"/>
                    <a:pt x="17915" y="2323"/>
                    <a:pt x="15485" y="1507"/>
                  </a:cubicBezTo>
                  <a:cubicBezTo>
                    <a:pt x="13055" y="691"/>
                    <a:pt x="9995" y="0"/>
                    <a:pt x="7520" y="0"/>
                  </a:cubicBezTo>
                  <a:cubicBezTo>
                    <a:pt x="5045" y="0"/>
                    <a:pt x="3155" y="691"/>
                    <a:pt x="2435" y="1947"/>
                  </a:cubicBezTo>
                  <a:cubicBezTo>
                    <a:pt x="1715" y="3202"/>
                    <a:pt x="2165" y="5023"/>
                    <a:pt x="3245" y="7095"/>
                  </a:cubicBezTo>
                  <a:cubicBezTo>
                    <a:pt x="4325" y="9167"/>
                    <a:pt x="6035" y="11491"/>
                    <a:pt x="7340" y="13720"/>
                  </a:cubicBezTo>
                  <a:cubicBezTo>
                    <a:pt x="8645" y="15949"/>
                    <a:pt x="9545" y="18084"/>
                    <a:pt x="9635" y="19434"/>
                  </a:cubicBezTo>
                  <a:cubicBezTo>
                    <a:pt x="9725" y="20784"/>
                    <a:pt x="9005" y="21349"/>
                    <a:pt x="7610" y="21474"/>
                  </a:cubicBezTo>
                  <a:cubicBezTo>
                    <a:pt x="6215" y="21600"/>
                    <a:pt x="4145" y="21286"/>
                    <a:pt x="2570" y="20281"/>
                  </a:cubicBezTo>
                  <a:cubicBezTo>
                    <a:pt x="995" y="19277"/>
                    <a:pt x="-85" y="17581"/>
                    <a:pt x="5" y="15917"/>
                  </a:cubicBezTo>
                  <a:cubicBezTo>
                    <a:pt x="95" y="14253"/>
                    <a:pt x="1355" y="12621"/>
                    <a:pt x="3335" y="11302"/>
                  </a:cubicBezTo>
                  <a:cubicBezTo>
                    <a:pt x="5315" y="9984"/>
                    <a:pt x="8015" y="8979"/>
                    <a:pt x="10175" y="8320"/>
                  </a:cubicBezTo>
                  <a:cubicBezTo>
                    <a:pt x="12335" y="7660"/>
                    <a:pt x="13955" y="7347"/>
                    <a:pt x="15395" y="7095"/>
                  </a:cubicBezTo>
                  <a:cubicBezTo>
                    <a:pt x="16835" y="6844"/>
                    <a:pt x="18095" y="6656"/>
                    <a:pt x="18320" y="6624"/>
                  </a:cubicBezTo>
                  <a:cubicBezTo>
                    <a:pt x="18545" y="6593"/>
                    <a:pt x="17735" y="6719"/>
                    <a:pt x="16925" y="6781"/>
                  </a:cubicBezTo>
                  <a:cubicBezTo>
                    <a:pt x="16115" y="6844"/>
                    <a:pt x="15305" y="6844"/>
                    <a:pt x="14495" y="6844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Shape 408"/>
            <p:cNvSpPr/>
            <p:nvPr/>
          </p:nvSpPr>
          <p:spPr>
            <a:xfrm>
              <a:off x="-897416" y="2375767"/>
              <a:ext cx="1745245" cy="188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fill="norm" stroke="1" extrusionOk="0">
                  <a:moveTo>
                    <a:pt x="21588" y="654"/>
                  </a:moveTo>
                  <a:cubicBezTo>
                    <a:pt x="21268" y="475"/>
                    <a:pt x="20947" y="297"/>
                    <a:pt x="20130" y="178"/>
                  </a:cubicBezTo>
                  <a:cubicBezTo>
                    <a:pt x="19313" y="59"/>
                    <a:pt x="17999" y="0"/>
                    <a:pt x="16717" y="0"/>
                  </a:cubicBezTo>
                  <a:cubicBezTo>
                    <a:pt x="15435" y="0"/>
                    <a:pt x="14185" y="59"/>
                    <a:pt x="12951" y="134"/>
                  </a:cubicBezTo>
                  <a:cubicBezTo>
                    <a:pt x="11717" y="208"/>
                    <a:pt x="10500" y="297"/>
                    <a:pt x="9218" y="342"/>
                  </a:cubicBezTo>
                  <a:cubicBezTo>
                    <a:pt x="7936" y="386"/>
                    <a:pt x="6590" y="386"/>
                    <a:pt x="5372" y="416"/>
                  </a:cubicBezTo>
                  <a:cubicBezTo>
                    <a:pt x="4154" y="446"/>
                    <a:pt x="3065" y="505"/>
                    <a:pt x="2343" y="535"/>
                  </a:cubicBezTo>
                  <a:cubicBezTo>
                    <a:pt x="1622" y="565"/>
                    <a:pt x="1270" y="565"/>
                    <a:pt x="981" y="565"/>
                  </a:cubicBezTo>
                  <a:cubicBezTo>
                    <a:pt x="693" y="565"/>
                    <a:pt x="469" y="565"/>
                    <a:pt x="373" y="639"/>
                  </a:cubicBezTo>
                  <a:cubicBezTo>
                    <a:pt x="276" y="713"/>
                    <a:pt x="308" y="862"/>
                    <a:pt x="341" y="1486"/>
                  </a:cubicBezTo>
                  <a:cubicBezTo>
                    <a:pt x="373" y="2109"/>
                    <a:pt x="405" y="3209"/>
                    <a:pt x="373" y="4338"/>
                  </a:cubicBezTo>
                  <a:cubicBezTo>
                    <a:pt x="341" y="5467"/>
                    <a:pt x="244" y="6626"/>
                    <a:pt x="164" y="7740"/>
                  </a:cubicBezTo>
                  <a:cubicBezTo>
                    <a:pt x="84" y="8854"/>
                    <a:pt x="20" y="9924"/>
                    <a:pt x="4" y="10993"/>
                  </a:cubicBezTo>
                  <a:cubicBezTo>
                    <a:pt x="-12" y="12063"/>
                    <a:pt x="20" y="13132"/>
                    <a:pt x="68" y="14143"/>
                  </a:cubicBezTo>
                  <a:cubicBezTo>
                    <a:pt x="116" y="15153"/>
                    <a:pt x="180" y="16103"/>
                    <a:pt x="341" y="16817"/>
                  </a:cubicBezTo>
                  <a:cubicBezTo>
                    <a:pt x="501" y="17530"/>
                    <a:pt x="757" y="18005"/>
                    <a:pt x="1158" y="18391"/>
                  </a:cubicBezTo>
                  <a:cubicBezTo>
                    <a:pt x="1558" y="18777"/>
                    <a:pt x="2103" y="19075"/>
                    <a:pt x="2600" y="19431"/>
                  </a:cubicBezTo>
                  <a:cubicBezTo>
                    <a:pt x="3097" y="19788"/>
                    <a:pt x="3545" y="20204"/>
                    <a:pt x="4058" y="20441"/>
                  </a:cubicBezTo>
                  <a:cubicBezTo>
                    <a:pt x="4571" y="20679"/>
                    <a:pt x="5148" y="20738"/>
                    <a:pt x="5965" y="20798"/>
                  </a:cubicBezTo>
                  <a:cubicBezTo>
                    <a:pt x="6782" y="20857"/>
                    <a:pt x="7840" y="20917"/>
                    <a:pt x="8897" y="20961"/>
                  </a:cubicBezTo>
                  <a:cubicBezTo>
                    <a:pt x="9955" y="21006"/>
                    <a:pt x="11012" y="21035"/>
                    <a:pt x="12070" y="20991"/>
                  </a:cubicBezTo>
                  <a:cubicBezTo>
                    <a:pt x="13127" y="20946"/>
                    <a:pt x="14185" y="20828"/>
                    <a:pt x="15050" y="20798"/>
                  </a:cubicBezTo>
                  <a:cubicBezTo>
                    <a:pt x="15916" y="20768"/>
                    <a:pt x="16589" y="20828"/>
                    <a:pt x="17053" y="20976"/>
                  </a:cubicBezTo>
                  <a:cubicBezTo>
                    <a:pt x="17518" y="21125"/>
                    <a:pt x="17774" y="21362"/>
                    <a:pt x="18031" y="2160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Shape 409"/>
            <p:cNvSpPr/>
            <p:nvPr/>
          </p:nvSpPr>
          <p:spPr>
            <a:xfrm>
              <a:off x="637972" y="2285089"/>
              <a:ext cx="120811" cy="202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66" fill="norm" stroke="1" extrusionOk="0">
                  <a:moveTo>
                    <a:pt x="0" y="0"/>
                  </a:moveTo>
                  <a:cubicBezTo>
                    <a:pt x="919" y="937"/>
                    <a:pt x="1838" y="1873"/>
                    <a:pt x="2528" y="2824"/>
                  </a:cubicBezTo>
                  <a:cubicBezTo>
                    <a:pt x="3217" y="3774"/>
                    <a:pt x="3677" y="4739"/>
                    <a:pt x="4826" y="5758"/>
                  </a:cubicBezTo>
                  <a:cubicBezTo>
                    <a:pt x="5974" y="6778"/>
                    <a:pt x="7813" y="7852"/>
                    <a:pt x="9651" y="8913"/>
                  </a:cubicBezTo>
                  <a:cubicBezTo>
                    <a:pt x="11489" y="9973"/>
                    <a:pt x="13328" y="11020"/>
                    <a:pt x="14706" y="12054"/>
                  </a:cubicBezTo>
                  <a:cubicBezTo>
                    <a:pt x="16085" y="13087"/>
                    <a:pt x="17004" y="14106"/>
                    <a:pt x="17464" y="15236"/>
                  </a:cubicBezTo>
                  <a:cubicBezTo>
                    <a:pt x="17923" y="16365"/>
                    <a:pt x="17923" y="17605"/>
                    <a:pt x="18383" y="18638"/>
                  </a:cubicBezTo>
                  <a:cubicBezTo>
                    <a:pt x="18842" y="19671"/>
                    <a:pt x="19762" y="20498"/>
                    <a:pt x="20451" y="20980"/>
                  </a:cubicBezTo>
                  <a:cubicBezTo>
                    <a:pt x="21140" y="21462"/>
                    <a:pt x="21600" y="21600"/>
                    <a:pt x="21370" y="21559"/>
                  </a:cubicBezTo>
                  <a:cubicBezTo>
                    <a:pt x="21140" y="21517"/>
                    <a:pt x="20221" y="21297"/>
                    <a:pt x="19302" y="21077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Shape 410"/>
            <p:cNvSpPr/>
            <p:nvPr/>
          </p:nvSpPr>
          <p:spPr>
            <a:xfrm>
              <a:off x="-109509" y="3712219"/>
              <a:ext cx="1055448" cy="240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80" fill="norm" stroke="1" extrusionOk="0">
                  <a:moveTo>
                    <a:pt x="1136" y="166"/>
                  </a:moveTo>
                  <a:cubicBezTo>
                    <a:pt x="713" y="73"/>
                    <a:pt x="291" y="-20"/>
                    <a:pt x="106" y="3"/>
                  </a:cubicBezTo>
                  <a:cubicBezTo>
                    <a:pt x="-79" y="26"/>
                    <a:pt x="-26" y="166"/>
                    <a:pt x="291" y="515"/>
                  </a:cubicBezTo>
                  <a:cubicBezTo>
                    <a:pt x="608" y="863"/>
                    <a:pt x="1189" y="1421"/>
                    <a:pt x="2008" y="2095"/>
                  </a:cubicBezTo>
                  <a:cubicBezTo>
                    <a:pt x="2827" y="2769"/>
                    <a:pt x="3883" y="3559"/>
                    <a:pt x="4887" y="4361"/>
                  </a:cubicBezTo>
                  <a:cubicBezTo>
                    <a:pt x="5891" y="5162"/>
                    <a:pt x="6842" y="5976"/>
                    <a:pt x="7740" y="6812"/>
                  </a:cubicBezTo>
                  <a:cubicBezTo>
                    <a:pt x="8638" y="7649"/>
                    <a:pt x="9483" y="8509"/>
                    <a:pt x="10328" y="9404"/>
                  </a:cubicBezTo>
                  <a:cubicBezTo>
                    <a:pt x="11174" y="10298"/>
                    <a:pt x="12019" y="11228"/>
                    <a:pt x="12864" y="12123"/>
                  </a:cubicBezTo>
                  <a:cubicBezTo>
                    <a:pt x="13709" y="13017"/>
                    <a:pt x="14555" y="13877"/>
                    <a:pt x="15373" y="14714"/>
                  </a:cubicBezTo>
                  <a:cubicBezTo>
                    <a:pt x="16192" y="15551"/>
                    <a:pt x="16985" y="16364"/>
                    <a:pt x="17804" y="17201"/>
                  </a:cubicBezTo>
                  <a:cubicBezTo>
                    <a:pt x="18622" y="18037"/>
                    <a:pt x="19468" y="18897"/>
                    <a:pt x="20128" y="19664"/>
                  </a:cubicBezTo>
                  <a:cubicBezTo>
                    <a:pt x="20713" y="20343"/>
                    <a:pt x="21153" y="20950"/>
                    <a:pt x="21521" y="2158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Shape 411"/>
            <p:cNvSpPr/>
            <p:nvPr/>
          </p:nvSpPr>
          <p:spPr>
            <a:xfrm>
              <a:off x="648781" y="6039164"/>
              <a:ext cx="517716" cy="36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67" fill="norm" stroke="1" extrusionOk="0">
                  <a:moveTo>
                    <a:pt x="21368" y="0"/>
                  </a:moveTo>
                  <a:cubicBezTo>
                    <a:pt x="18374" y="1950"/>
                    <a:pt x="15380" y="3900"/>
                    <a:pt x="12546" y="5625"/>
                  </a:cubicBezTo>
                  <a:cubicBezTo>
                    <a:pt x="9713" y="7350"/>
                    <a:pt x="7039" y="8850"/>
                    <a:pt x="5435" y="9750"/>
                  </a:cubicBezTo>
                  <a:cubicBezTo>
                    <a:pt x="3831" y="10650"/>
                    <a:pt x="3297" y="10950"/>
                    <a:pt x="2441" y="11475"/>
                  </a:cubicBezTo>
                  <a:cubicBezTo>
                    <a:pt x="1586" y="12000"/>
                    <a:pt x="410" y="12750"/>
                    <a:pt x="89" y="13125"/>
                  </a:cubicBezTo>
                  <a:cubicBezTo>
                    <a:pt x="-232" y="13500"/>
                    <a:pt x="303" y="13500"/>
                    <a:pt x="1960" y="13950"/>
                  </a:cubicBezTo>
                  <a:cubicBezTo>
                    <a:pt x="3618" y="14400"/>
                    <a:pt x="6398" y="15300"/>
                    <a:pt x="9124" y="16575"/>
                  </a:cubicBezTo>
                  <a:cubicBezTo>
                    <a:pt x="11851" y="17850"/>
                    <a:pt x="14524" y="19500"/>
                    <a:pt x="16182" y="20400"/>
                  </a:cubicBezTo>
                  <a:cubicBezTo>
                    <a:pt x="17839" y="21300"/>
                    <a:pt x="18481" y="21450"/>
                    <a:pt x="18802" y="21075"/>
                  </a:cubicBezTo>
                  <a:cubicBezTo>
                    <a:pt x="19122" y="20700"/>
                    <a:pt x="19122" y="19800"/>
                    <a:pt x="19176" y="17025"/>
                  </a:cubicBezTo>
                  <a:cubicBezTo>
                    <a:pt x="19229" y="14250"/>
                    <a:pt x="19336" y="9600"/>
                    <a:pt x="19390" y="6900"/>
                  </a:cubicBezTo>
                  <a:cubicBezTo>
                    <a:pt x="19443" y="4200"/>
                    <a:pt x="19443" y="3450"/>
                    <a:pt x="19550" y="2475"/>
                  </a:cubicBezTo>
                  <a:cubicBezTo>
                    <a:pt x="19657" y="1500"/>
                    <a:pt x="19871" y="300"/>
                    <a:pt x="19924" y="75"/>
                  </a:cubicBezTo>
                  <a:cubicBezTo>
                    <a:pt x="19978" y="-150"/>
                    <a:pt x="19871" y="600"/>
                    <a:pt x="19711" y="1275"/>
                  </a:cubicBezTo>
                  <a:cubicBezTo>
                    <a:pt x="19550" y="1950"/>
                    <a:pt x="19336" y="2550"/>
                    <a:pt x="19122" y="315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Shape 412"/>
            <p:cNvSpPr/>
            <p:nvPr/>
          </p:nvSpPr>
          <p:spPr>
            <a:xfrm>
              <a:off x="690996" y="6046936"/>
              <a:ext cx="436639" cy="252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71" fill="norm" stroke="1" extrusionOk="0">
                  <a:moveTo>
                    <a:pt x="21540" y="0"/>
                  </a:moveTo>
                  <a:cubicBezTo>
                    <a:pt x="17833" y="4188"/>
                    <a:pt x="14127" y="8375"/>
                    <a:pt x="10740" y="11571"/>
                  </a:cubicBezTo>
                  <a:cubicBezTo>
                    <a:pt x="7353" y="14767"/>
                    <a:pt x="4286" y="16971"/>
                    <a:pt x="2432" y="18294"/>
                  </a:cubicBezTo>
                  <a:cubicBezTo>
                    <a:pt x="579" y="19616"/>
                    <a:pt x="-60" y="20057"/>
                    <a:pt x="4" y="19616"/>
                  </a:cubicBezTo>
                  <a:cubicBezTo>
                    <a:pt x="68" y="19175"/>
                    <a:pt x="835" y="17853"/>
                    <a:pt x="3199" y="15429"/>
                  </a:cubicBezTo>
                  <a:cubicBezTo>
                    <a:pt x="5564" y="13004"/>
                    <a:pt x="9526" y="9478"/>
                    <a:pt x="11826" y="7604"/>
                  </a:cubicBezTo>
                  <a:cubicBezTo>
                    <a:pt x="14127" y="5731"/>
                    <a:pt x="14766" y="5510"/>
                    <a:pt x="15469" y="5290"/>
                  </a:cubicBezTo>
                  <a:cubicBezTo>
                    <a:pt x="16172" y="5069"/>
                    <a:pt x="16939" y="4849"/>
                    <a:pt x="17258" y="5290"/>
                  </a:cubicBezTo>
                  <a:cubicBezTo>
                    <a:pt x="17578" y="5731"/>
                    <a:pt x="17450" y="6833"/>
                    <a:pt x="16555" y="8486"/>
                  </a:cubicBezTo>
                  <a:cubicBezTo>
                    <a:pt x="15661" y="10139"/>
                    <a:pt x="13999" y="12343"/>
                    <a:pt x="12913" y="13775"/>
                  </a:cubicBezTo>
                  <a:cubicBezTo>
                    <a:pt x="11826" y="15208"/>
                    <a:pt x="11315" y="15869"/>
                    <a:pt x="10868" y="16641"/>
                  </a:cubicBezTo>
                  <a:cubicBezTo>
                    <a:pt x="10420" y="17412"/>
                    <a:pt x="10037" y="18294"/>
                    <a:pt x="10293" y="18294"/>
                  </a:cubicBezTo>
                  <a:cubicBezTo>
                    <a:pt x="10548" y="18294"/>
                    <a:pt x="11443" y="17412"/>
                    <a:pt x="12721" y="16310"/>
                  </a:cubicBezTo>
                  <a:cubicBezTo>
                    <a:pt x="13999" y="15208"/>
                    <a:pt x="15661" y="13886"/>
                    <a:pt x="16875" y="13114"/>
                  </a:cubicBezTo>
                  <a:cubicBezTo>
                    <a:pt x="18089" y="12343"/>
                    <a:pt x="18856" y="12122"/>
                    <a:pt x="19048" y="12453"/>
                  </a:cubicBezTo>
                  <a:cubicBezTo>
                    <a:pt x="19239" y="12784"/>
                    <a:pt x="18856" y="13665"/>
                    <a:pt x="18153" y="14767"/>
                  </a:cubicBezTo>
                  <a:cubicBezTo>
                    <a:pt x="17450" y="15869"/>
                    <a:pt x="16428" y="17192"/>
                    <a:pt x="15661" y="18184"/>
                  </a:cubicBezTo>
                  <a:cubicBezTo>
                    <a:pt x="14894" y="19176"/>
                    <a:pt x="14383" y="19837"/>
                    <a:pt x="14446" y="19727"/>
                  </a:cubicBezTo>
                  <a:cubicBezTo>
                    <a:pt x="14510" y="19616"/>
                    <a:pt x="15149" y="18735"/>
                    <a:pt x="16044" y="17743"/>
                  </a:cubicBezTo>
                  <a:cubicBezTo>
                    <a:pt x="16939" y="16751"/>
                    <a:pt x="18089" y="15649"/>
                    <a:pt x="18409" y="15539"/>
                  </a:cubicBezTo>
                  <a:cubicBezTo>
                    <a:pt x="18728" y="15429"/>
                    <a:pt x="18217" y="16310"/>
                    <a:pt x="17706" y="17192"/>
                  </a:cubicBezTo>
                  <a:cubicBezTo>
                    <a:pt x="17194" y="18073"/>
                    <a:pt x="16683" y="18955"/>
                    <a:pt x="16172" y="19727"/>
                  </a:cubicBezTo>
                  <a:cubicBezTo>
                    <a:pt x="15661" y="20498"/>
                    <a:pt x="15149" y="21159"/>
                    <a:pt x="15277" y="21380"/>
                  </a:cubicBezTo>
                  <a:cubicBezTo>
                    <a:pt x="15405" y="21600"/>
                    <a:pt x="16172" y="21380"/>
                    <a:pt x="16875" y="21159"/>
                  </a:cubicBezTo>
                  <a:cubicBezTo>
                    <a:pt x="17578" y="20939"/>
                    <a:pt x="18217" y="20718"/>
                    <a:pt x="18856" y="20608"/>
                  </a:cubicBezTo>
                  <a:cubicBezTo>
                    <a:pt x="19495" y="20498"/>
                    <a:pt x="20134" y="20498"/>
                    <a:pt x="19048" y="20278"/>
                  </a:cubicBezTo>
                  <a:cubicBezTo>
                    <a:pt x="17961" y="20057"/>
                    <a:pt x="15149" y="19616"/>
                    <a:pt x="13360" y="19396"/>
                  </a:cubicBezTo>
                  <a:cubicBezTo>
                    <a:pt x="11571" y="19176"/>
                    <a:pt x="10804" y="19176"/>
                    <a:pt x="10101" y="19176"/>
                  </a:cubicBezTo>
                  <a:cubicBezTo>
                    <a:pt x="9398" y="19176"/>
                    <a:pt x="8759" y="19176"/>
                    <a:pt x="8823" y="19065"/>
                  </a:cubicBezTo>
                  <a:cubicBezTo>
                    <a:pt x="8887" y="18955"/>
                    <a:pt x="9654" y="18735"/>
                    <a:pt x="10420" y="18514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Shape 413"/>
            <p:cNvSpPr/>
            <p:nvPr/>
          </p:nvSpPr>
          <p:spPr>
            <a:xfrm>
              <a:off x="1521963" y="2127265"/>
              <a:ext cx="370347" cy="37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368" fill="norm" stroke="1" extrusionOk="0">
                  <a:moveTo>
                    <a:pt x="3669" y="9075"/>
                  </a:moveTo>
                  <a:cubicBezTo>
                    <a:pt x="3225" y="8330"/>
                    <a:pt x="2781" y="7585"/>
                    <a:pt x="2115" y="7213"/>
                  </a:cubicBezTo>
                  <a:cubicBezTo>
                    <a:pt x="1449" y="6840"/>
                    <a:pt x="562" y="6840"/>
                    <a:pt x="192" y="7213"/>
                  </a:cubicBezTo>
                  <a:cubicBezTo>
                    <a:pt x="-178" y="7585"/>
                    <a:pt x="-30" y="8330"/>
                    <a:pt x="784" y="10341"/>
                  </a:cubicBezTo>
                  <a:cubicBezTo>
                    <a:pt x="1597" y="12352"/>
                    <a:pt x="3077" y="15629"/>
                    <a:pt x="4112" y="17864"/>
                  </a:cubicBezTo>
                  <a:cubicBezTo>
                    <a:pt x="5148" y="20098"/>
                    <a:pt x="5740" y="21290"/>
                    <a:pt x="5962" y="21365"/>
                  </a:cubicBezTo>
                  <a:cubicBezTo>
                    <a:pt x="6184" y="21439"/>
                    <a:pt x="6036" y="20396"/>
                    <a:pt x="6184" y="18311"/>
                  </a:cubicBezTo>
                  <a:cubicBezTo>
                    <a:pt x="6332" y="16225"/>
                    <a:pt x="6775" y="13097"/>
                    <a:pt x="8773" y="10565"/>
                  </a:cubicBezTo>
                  <a:cubicBezTo>
                    <a:pt x="10770" y="8032"/>
                    <a:pt x="14321" y="6096"/>
                    <a:pt x="16762" y="4829"/>
                  </a:cubicBezTo>
                  <a:cubicBezTo>
                    <a:pt x="19203" y="3563"/>
                    <a:pt x="20534" y="2967"/>
                    <a:pt x="20978" y="2297"/>
                  </a:cubicBezTo>
                  <a:cubicBezTo>
                    <a:pt x="21422" y="1627"/>
                    <a:pt x="20978" y="882"/>
                    <a:pt x="19869" y="435"/>
                  </a:cubicBezTo>
                  <a:cubicBezTo>
                    <a:pt x="18759" y="-12"/>
                    <a:pt x="16984" y="-161"/>
                    <a:pt x="14617" y="211"/>
                  </a:cubicBezTo>
                  <a:cubicBezTo>
                    <a:pt x="12249" y="584"/>
                    <a:pt x="9290" y="1478"/>
                    <a:pt x="7367" y="2222"/>
                  </a:cubicBezTo>
                  <a:cubicBezTo>
                    <a:pt x="5444" y="2967"/>
                    <a:pt x="4556" y="3563"/>
                    <a:pt x="3964" y="4233"/>
                  </a:cubicBezTo>
                  <a:cubicBezTo>
                    <a:pt x="3373" y="4904"/>
                    <a:pt x="3077" y="5649"/>
                    <a:pt x="3299" y="6096"/>
                  </a:cubicBezTo>
                  <a:cubicBezTo>
                    <a:pt x="3521" y="6542"/>
                    <a:pt x="4260" y="6691"/>
                    <a:pt x="6701" y="6021"/>
                  </a:cubicBezTo>
                  <a:cubicBezTo>
                    <a:pt x="9143" y="5351"/>
                    <a:pt x="13285" y="3861"/>
                    <a:pt x="17427" y="2371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Shape 414"/>
            <p:cNvSpPr/>
            <p:nvPr/>
          </p:nvSpPr>
          <p:spPr>
            <a:xfrm>
              <a:off x="1457855" y="2187033"/>
              <a:ext cx="395206" cy="436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293" fill="norm" stroke="1" extrusionOk="0">
                  <a:moveTo>
                    <a:pt x="12923" y="5538"/>
                  </a:moveTo>
                  <a:cubicBezTo>
                    <a:pt x="12217" y="5538"/>
                    <a:pt x="11511" y="5538"/>
                    <a:pt x="11300" y="5854"/>
                  </a:cubicBezTo>
                  <a:cubicBezTo>
                    <a:pt x="11088" y="6170"/>
                    <a:pt x="11370" y="6801"/>
                    <a:pt x="11582" y="7433"/>
                  </a:cubicBezTo>
                  <a:cubicBezTo>
                    <a:pt x="11794" y="8065"/>
                    <a:pt x="11935" y="8696"/>
                    <a:pt x="12076" y="9391"/>
                  </a:cubicBezTo>
                  <a:cubicBezTo>
                    <a:pt x="12217" y="10086"/>
                    <a:pt x="12359" y="10843"/>
                    <a:pt x="12147" y="10970"/>
                  </a:cubicBezTo>
                  <a:cubicBezTo>
                    <a:pt x="11935" y="11096"/>
                    <a:pt x="11370" y="10591"/>
                    <a:pt x="10876" y="10022"/>
                  </a:cubicBezTo>
                  <a:cubicBezTo>
                    <a:pt x="10382" y="9454"/>
                    <a:pt x="9959" y="8822"/>
                    <a:pt x="9464" y="8317"/>
                  </a:cubicBezTo>
                  <a:cubicBezTo>
                    <a:pt x="8970" y="7812"/>
                    <a:pt x="8406" y="7433"/>
                    <a:pt x="7982" y="7559"/>
                  </a:cubicBezTo>
                  <a:cubicBezTo>
                    <a:pt x="7559" y="7686"/>
                    <a:pt x="7276" y="8317"/>
                    <a:pt x="6994" y="9075"/>
                  </a:cubicBezTo>
                  <a:cubicBezTo>
                    <a:pt x="6711" y="9833"/>
                    <a:pt x="6429" y="10717"/>
                    <a:pt x="6076" y="11412"/>
                  </a:cubicBezTo>
                  <a:cubicBezTo>
                    <a:pt x="5723" y="12107"/>
                    <a:pt x="5300" y="12612"/>
                    <a:pt x="4876" y="12486"/>
                  </a:cubicBezTo>
                  <a:cubicBezTo>
                    <a:pt x="4453" y="12359"/>
                    <a:pt x="4029" y="11601"/>
                    <a:pt x="3464" y="10591"/>
                  </a:cubicBezTo>
                  <a:cubicBezTo>
                    <a:pt x="2900" y="9580"/>
                    <a:pt x="2194" y="8317"/>
                    <a:pt x="1488" y="7243"/>
                  </a:cubicBezTo>
                  <a:cubicBezTo>
                    <a:pt x="782" y="6170"/>
                    <a:pt x="76" y="5286"/>
                    <a:pt x="6" y="5222"/>
                  </a:cubicBezTo>
                  <a:cubicBezTo>
                    <a:pt x="-65" y="5159"/>
                    <a:pt x="500" y="5917"/>
                    <a:pt x="2123" y="7875"/>
                  </a:cubicBezTo>
                  <a:cubicBezTo>
                    <a:pt x="3747" y="9833"/>
                    <a:pt x="6429" y="12991"/>
                    <a:pt x="8053" y="14759"/>
                  </a:cubicBezTo>
                  <a:cubicBezTo>
                    <a:pt x="9676" y="16528"/>
                    <a:pt x="10241" y="16907"/>
                    <a:pt x="10382" y="16780"/>
                  </a:cubicBezTo>
                  <a:cubicBezTo>
                    <a:pt x="10523" y="16654"/>
                    <a:pt x="10241" y="16022"/>
                    <a:pt x="9817" y="15517"/>
                  </a:cubicBezTo>
                  <a:cubicBezTo>
                    <a:pt x="9394" y="15012"/>
                    <a:pt x="8829" y="14633"/>
                    <a:pt x="7911" y="14128"/>
                  </a:cubicBezTo>
                  <a:cubicBezTo>
                    <a:pt x="6994" y="13622"/>
                    <a:pt x="5723" y="12991"/>
                    <a:pt x="5582" y="12675"/>
                  </a:cubicBezTo>
                  <a:cubicBezTo>
                    <a:pt x="5441" y="12359"/>
                    <a:pt x="6429" y="12359"/>
                    <a:pt x="8759" y="11222"/>
                  </a:cubicBezTo>
                  <a:cubicBezTo>
                    <a:pt x="11088" y="10086"/>
                    <a:pt x="14759" y="7812"/>
                    <a:pt x="16876" y="6486"/>
                  </a:cubicBezTo>
                  <a:cubicBezTo>
                    <a:pt x="18994" y="5159"/>
                    <a:pt x="19559" y="4780"/>
                    <a:pt x="20194" y="4086"/>
                  </a:cubicBezTo>
                  <a:cubicBezTo>
                    <a:pt x="20829" y="3391"/>
                    <a:pt x="21535" y="2380"/>
                    <a:pt x="21535" y="2191"/>
                  </a:cubicBezTo>
                  <a:cubicBezTo>
                    <a:pt x="21535" y="2001"/>
                    <a:pt x="20829" y="2633"/>
                    <a:pt x="19276" y="5033"/>
                  </a:cubicBezTo>
                  <a:cubicBezTo>
                    <a:pt x="17723" y="7433"/>
                    <a:pt x="15323" y="11601"/>
                    <a:pt x="13841" y="14191"/>
                  </a:cubicBezTo>
                  <a:cubicBezTo>
                    <a:pt x="12359" y="16780"/>
                    <a:pt x="11794" y="17791"/>
                    <a:pt x="11300" y="18865"/>
                  </a:cubicBezTo>
                  <a:cubicBezTo>
                    <a:pt x="10806" y="19938"/>
                    <a:pt x="10382" y="21075"/>
                    <a:pt x="10311" y="21265"/>
                  </a:cubicBezTo>
                  <a:cubicBezTo>
                    <a:pt x="10241" y="21454"/>
                    <a:pt x="10523" y="20696"/>
                    <a:pt x="11794" y="18422"/>
                  </a:cubicBezTo>
                  <a:cubicBezTo>
                    <a:pt x="13064" y="16149"/>
                    <a:pt x="15323" y="12359"/>
                    <a:pt x="17017" y="9328"/>
                  </a:cubicBezTo>
                  <a:cubicBezTo>
                    <a:pt x="18711" y="6296"/>
                    <a:pt x="19841" y="4022"/>
                    <a:pt x="20547" y="2507"/>
                  </a:cubicBezTo>
                  <a:cubicBezTo>
                    <a:pt x="21253" y="991"/>
                    <a:pt x="21535" y="233"/>
                    <a:pt x="21394" y="43"/>
                  </a:cubicBezTo>
                  <a:cubicBezTo>
                    <a:pt x="21253" y="-146"/>
                    <a:pt x="20688" y="233"/>
                    <a:pt x="18570" y="2065"/>
                  </a:cubicBezTo>
                  <a:cubicBezTo>
                    <a:pt x="16453" y="3896"/>
                    <a:pt x="12782" y="7180"/>
                    <a:pt x="10594" y="9201"/>
                  </a:cubicBezTo>
                  <a:cubicBezTo>
                    <a:pt x="8406" y="11222"/>
                    <a:pt x="7700" y="11980"/>
                    <a:pt x="6923" y="12675"/>
                  </a:cubicBezTo>
                  <a:cubicBezTo>
                    <a:pt x="6147" y="13370"/>
                    <a:pt x="5300" y="14001"/>
                    <a:pt x="4876" y="13938"/>
                  </a:cubicBezTo>
                  <a:cubicBezTo>
                    <a:pt x="4453" y="13875"/>
                    <a:pt x="4453" y="13117"/>
                    <a:pt x="4876" y="11096"/>
                  </a:cubicBezTo>
                  <a:cubicBezTo>
                    <a:pt x="5300" y="9075"/>
                    <a:pt x="6147" y="5791"/>
                    <a:pt x="6570" y="3833"/>
                  </a:cubicBezTo>
                  <a:cubicBezTo>
                    <a:pt x="6994" y="1875"/>
                    <a:pt x="6994" y="1243"/>
                    <a:pt x="6641" y="1054"/>
                  </a:cubicBezTo>
                  <a:cubicBezTo>
                    <a:pt x="6288" y="865"/>
                    <a:pt x="5582" y="1117"/>
                    <a:pt x="4806" y="1875"/>
                  </a:cubicBezTo>
                  <a:cubicBezTo>
                    <a:pt x="4029" y="2633"/>
                    <a:pt x="3182" y="3896"/>
                    <a:pt x="2900" y="4843"/>
                  </a:cubicBezTo>
                  <a:cubicBezTo>
                    <a:pt x="2617" y="5791"/>
                    <a:pt x="2900" y="6422"/>
                    <a:pt x="3111" y="6296"/>
                  </a:cubicBezTo>
                  <a:cubicBezTo>
                    <a:pt x="3323" y="6170"/>
                    <a:pt x="3464" y="5286"/>
                    <a:pt x="3959" y="5033"/>
                  </a:cubicBezTo>
                  <a:cubicBezTo>
                    <a:pt x="4453" y="4780"/>
                    <a:pt x="5300" y="5159"/>
                    <a:pt x="6359" y="5665"/>
                  </a:cubicBezTo>
                  <a:cubicBezTo>
                    <a:pt x="7417" y="6170"/>
                    <a:pt x="8688" y="6801"/>
                    <a:pt x="9676" y="7307"/>
                  </a:cubicBezTo>
                  <a:cubicBezTo>
                    <a:pt x="10664" y="7812"/>
                    <a:pt x="11370" y="8191"/>
                    <a:pt x="12076" y="8380"/>
                  </a:cubicBezTo>
                  <a:cubicBezTo>
                    <a:pt x="12782" y="8570"/>
                    <a:pt x="13488" y="8570"/>
                    <a:pt x="13629" y="8317"/>
                  </a:cubicBezTo>
                  <a:cubicBezTo>
                    <a:pt x="13770" y="8065"/>
                    <a:pt x="13347" y="7559"/>
                    <a:pt x="12782" y="7433"/>
                  </a:cubicBezTo>
                  <a:cubicBezTo>
                    <a:pt x="12217" y="7307"/>
                    <a:pt x="11511" y="7559"/>
                    <a:pt x="11088" y="8065"/>
                  </a:cubicBezTo>
                  <a:cubicBezTo>
                    <a:pt x="10664" y="8570"/>
                    <a:pt x="10523" y="9328"/>
                    <a:pt x="10735" y="9391"/>
                  </a:cubicBezTo>
                  <a:cubicBezTo>
                    <a:pt x="10947" y="9454"/>
                    <a:pt x="11511" y="8822"/>
                    <a:pt x="12217" y="7938"/>
                  </a:cubicBezTo>
                  <a:cubicBezTo>
                    <a:pt x="12923" y="7054"/>
                    <a:pt x="13770" y="5917"/>
                    <a:pt x="14476" y="5159"/>
                  </a:cubicBezTo>
                  <a:cubicBezTo>
                    <a:pt x="15182" y="4401"/>
                    <a:pt x="15747" y="4022"/>
                    <a:pt x="16029" y="4275"/>
                  </a:cubicBezTo>
                  <a:cubicBezTo>
                    <a:pt x="16311" y="4528"/>
                    <a:pt x="16311" y="5412"/>
                    <a:pt x="16311" y="6296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Shape 415"/>
            <p:cNvSpPr/>
            <p:nvPr/>
          </p:nvSpPr>
          <p:spPr>
            <a:xfrm>
              <a:off x="-686329" y="6450607"/>
              <a:ext cx="96261" cy="98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98" fill="norm" stroke="1" extrusionOk="0">
                  <a:moveTo>
                    <a:pt x="657" y="3056"/>
                  </a:moveTo>
                  <a:cubicBezTo>
                    <a:pt x="88" y="2492"/>
                    <a:pt x="-480" y="1928"/>
                    <a:pt x="657" y="1393"/>
                  </a:cubicBezTo>
                  <a:cubicBezTo>
                    <a:pt x="1794" y="857"/>
                    <a:pt x="4636" y="349"/>
                    <a:pt x="7478" y="124"/>
                  </a:cubicBezTo>
                  <a:cubicBezTo>
                    <a:pt x="10320" y="-102"/>
                    <a:pt x="13162" y="-46"/>
                    <a:pt x="15152" y="518"/>
                  </a:cubicBezTo>
                  <a:cubicBezTo>
                    <a:pt x="17141" y="1082"/>
                    <a:pt x="18278" y="2154"/>
                    <a:pt x="18278" y="3761"/>
                  </a:cubicBezTo>
                  <a:cubicBezTo>
                    <a:pt x="18278" y="5369"/>
                    <a:pt x="17141" y="7512"/>
                    <a:pt x="15720" y="9457"/>
                  </a:cubicBezTo>
                  <a:cubicBezTo>
                    <a:pt x="14299" y="11403"/>
                    <a:pt x="12594" y="13151"/>
                    <a:pt x="11173" y="14900"/>
                  </a:cubicBezTo>
                  <a:cubicBezTo>
                    <a:pt x="9752" y="16648"/>
                    <a:pt x="8615" y="18396"/>
                    <a:pt x="9752" y="19496"/>
                  </a:cubicBezTo>
                  <a:cubicBezTo>
                    <a:pt x="10888" y="20596"/>
                    <a:pt x="14299" y="21047"/>
                    <a:pt x="16573" y="21272"/>
                  </a:cubicBezTo>
                  <a:cubicBezTo>
                    <a:pt x="18846" y="21498"/>
                    <a:pt x="19983" y="21498"/>
                    <a:pt x="21120" y="21498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Shape 416"/>
            <p:cNvSpPr/>
            <p:nvPr/>
          </p:nvSpPr>
          <p:spPr>
            <a:xfrm>
              <a:off x="-753289" y="6417316"/>
              <a:ext cx="5858956" cy="1524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49" fill="norm" stroke="1" extrusionOk="0">
                  <a:moveTo>
                    <a:pt x="630" y="1686"/>
                  </a:moveTo>
                  <a:cubicBezTo>
                    <a:pt x="649" y="1503"/>
                    <a:pt x="668" y="1320"/>
                    <a:pt x="745" y="1155"/>
                  </a:cubicBezTo>
                  <a:cubicBezTo>
                    <a:pt x="821" y="990"/>
                    <a:pt x="955" y="844"/>
                    <a:pt x="1203" y="752"/>
                  </a:cubicBezTo>
                  <a:cubicBezTo>
                    <a:pt x="1451" y="661"/>
                    <a:pt x="1814" y="624"/>
                    <a:pt x="2158" y="661"/>
                  </a:cubicBezTo>
                  <a:cubicBezTo>
                    <a:pt x="2502" y="697"/>
                    <a:pt x="2827" y="807"/>
                    <a:pt x="3170" y="899"/>
                  </a:cubicBezTo>
                  <a:cubicBezTo>
                    <a:pt x="3514" y="990"/>
                    <a:pt x="3877" y="1063"/>
                    <a:pt x="4240" y="1082"/>
                  </a:cubicBezTo>
                  <a:cubicBezTo>
                    <a:pt x="4603" y="1100"/>
                    <a:pt x="4966" y="1063"/>
                    <a:pt x="5285" y="972"/>
                  </a:cubicBezTo>
                  <a:cubicBezTo>
                    <a:pt x="5605" y="880"/>
                    <a:pt x="5882" y="734"/>
                    <a:pt x="6193" y="569"/>
                  </a:cubicBezTo>
                  <a:cubicBezTo>
                    <a:pt x="6503" y="404"/>
                    <a:pt x="6847" y="221"/>
                    <a:pt x="7210" y="111"/>
                  </a:cubicBezTo>
                  <a:cubicBezTo>
                    <a:pt x="7572" y="2"/>
                    <a:pt x="7954" y="-35"/>
                    <a:pt x="8322" y="38"/>
                  </a:cubicBezTo>
                  <a:cubicBezTo>
                    <a:pt x="8690" y="111"/>
                    <a:pt x="9043" y="294"/>
                    <a:pt x="9382" y="441"/>
                  </a:cubicBezTo>
                  <a:cubicBezTo>
                    <a:pt x="9721" y="587"/>
                    <a:pt x="10046" y="697"/>
                    <a:pt x="10399" y="752"/>
                  </a:cubicBezTo>
                  <a:cubicBezTo>
                    <a:pt x="10752" y="807"/>
                    <a:pt x="11134" y="807"/>
                    <a:pt x="11473" y="770"/>
                  </a:cubicBezTo>
                  <a:cubicBezTo>
                    <a:pt x="11812" y="734"/>
                    <a:pt x="12108" y="661"/>
                    <a:pt x="12433" y="587"/>
                  </a:cubicBezTo>
                  <a:cubicBezTo>
                    <a:pt x="12758" y="514"/>
                    <a:pt x="13111" y="441"/>
                    <a:pt x="13479" y="349"/>
                  </a:cubicBezTo>
                  <a:cubicBezTo>
                    <a:pt x="13846" y="258"/>
                    <a:pt x="14228" y="148"/>
                    <a:pt x="14629" y="93"/>
                  </a:cubicBezTo>
                  <a:cubicBezTo>
                    <a:pt x="15030" y="38"/>
                    <a:pt x="15450" y="38"/>
                    <a:pt x="15842" y="130"/>
                  </a:cubicBezTo>
                  <a:cubicBezTo>
                    <a:pt x="16233" y="221"/>
                    <a:pt x="16596" y="404"/>
                    <a:pt x="16954" y="569"/>
                  </a:cubicBezTo>
                  <a:cubicBezTo>
                    <a:pt x="17312" y="734"/>
                    <a:pt x="17666" y="880"/>
                    <a:pt x="17986" y="990"/>
                  </a:cubicBezTo>
                  <a:cubicBezTo>
                    <a:pt x="18306" y="1100"/>
                    <a:pt x="18592" y="1173"/>
                    <a:pt x="18917" y="1210"/>
                  </a:cubicBezTo>
                  <a:cubicBezTo>
                    <a:pt x="19241" y="1246"/>
                    <a:pt x="19604" y="1246"/>
                    <a:pt x="19924" y="1210"/>
                  </a:cubicBezTo>
                  <a:cubicBezTo>
                    <a:pt x="20244" y="1173"/>
                    <a:pt x="20521" y="1100"/>
                    <a:pt x="20731" y="1045"/>
                  </a:cubicBezTo>
                  <a:cubicBezTo>
                    <a:pt x="20941" y="990"/>
                    <a:pt x="21084" y="953"/>
                    <a:pt x="21189" y="972"/>
                  </a:cubicBezTo>
                  <a:cubicBezTo>
                    <a:pt x="21294" y="990"/>
                    <a:pt x="21361" y="1063"/>
                    <a:pt x="21399" y="1210"/>
                  </a:cubicBezTo>
                  <a:cubicBezTo>
                    <a:pt x="21438" y="1356"/>
                    <a:pt x="21447" y="1576"/>
                    <a:pt x="21419" y="2217"/>
                  </a:cubicBezTo>
                  <a:cubicBezTo>
                    <a:pt x="21390" y="2857"/>
                    <a:pt x="21323" y="3919"/>
                    <a:pt x="21280" y="5164"/>
                  </a:cubicBezTo>
                  <a:cubicBezTo>
                    <a:pt x="21237" y="6408"/>
                    <a:pt x="21218" y="7836"/>
                    <a:pt x="21204" y="9026"/>
                  </a:cubicBezTo>
                  <a:cubicBezTo>
                    <a:pt x="21189" y="10216"/>
                    <a:pt x="21180" y="11168"/>
                    <a:pt x="21223" y="12156"/>
                  </a:cubicBezTo>
                  <a:cubicBezTo>
                    <a:pt x="21266" y="13145"/>
                    <a:pt x="21361" y="14170"/>
                    <a:pt x="21433" y="15085"/>
                  </a:cubicBezTo>
                  <a:cubicBezTo>
                    <a:pt x="21505" y="16000"/>
                    <a:pt x="21552" y="16806"/>
                    <a:pt x="21576" y="17629"/>
                  </a:cubicBezTo>
                  <a:cubicBezTo>
                    <a:pt x="21600" y="18453"/>
                    <a:pt x="21600" y="19295"/>
                    <a:pt x="21581" y="19899"/>
                  </a:cubicBezTo>
                  <a:cubicBezTo>
                    <a:pt x="21562" y="20503"/>
                    <a:pt x="21524" y="20869"/>
                    <a:pt x="21423" y="21126"/>
                  </a:cubicBezTo>
                  <a:cubicBezTo>
                    <a:pt x="21323" y="21382"/>
                    <a:pt x="21161" y="21528"/>
                    <a:pt x="20903" y="21547"/>
                  </a:cubicBezTo>
                  <a:cubicBezTo>
                    <a:pt x="20645" y="21565"/>
                    <a:pt x="20292" y="21455"/>
                    <a:pt x="19934" y="21327"/>
                  </a:cubicBezTo>
                  <a:cubicBezTo>
                    <a:pt x="19576" y="21199"/>
                    <a:pt x="19213" y="21052"/>
                    <a:pt x="18864" y="20943"/>
                  </a:cubicBezTo>
                  <a:cubicBezTo>
                    <a:pt x="18516" y="20833"/>
                    <a:pt x="18181" y="20760"/>
                    <a:pt x="17862" y="20668"/>
                  </a:cubicBezTo>
                  <a:cubicBezTo>
                    <a:pt x="17542" y="20577"/>
                    <a:pt x="17236" y="20467"/>
                    <a:pt x="16926" y="20357"/>
                  </a:cubicBezTo>
                  <a:cubicBezTo>
                    <a:pt x="16615" y="20247"/>
                    <a:pt x="16300" y="20137"/>
                    <a:pt x="15966" y="20027"/>
                  </a:cubicBezTo>
                  <a:cubicBezTo>
                    <a:pt x="15632" y="19918"/>
                    <a:pt x="15279" y="19808"/>
                    <a:pt x="14916" y="19716"/>
                  </a:cubicBezTo>
                  <a:cubicBezTo>
                    <a:pt x="14553" y="19625"/>
                    <a:pt x="14180" y="19551"/>
                    <a:pt x="13808" y="19497"/>
                  </a:cubicBezTo>
                  <a:cubicBezTo>
                    <a:pt x="13436" y="19442"/>
                    <a:pt x="13063" y="19405"/>
                    <a:pt x="12667" y="19387"/>
                  </a:cubicBezTo>
                  <a:cubicBezTo>
                    <a:pt x="12271" y="19368"/>
                    <a:pt x="11850" y="19368"/>
                    <a:pt x="11459" y="19405"/>
                  </a:cubicBezTo>
                  <a:cubicBezTo>
                    <a:pt x="11067" y="19442"/>
                    <a:pt x="10705" y="19515"/>
                    <a:pt x="10351" y="19606"/>
                  </a:cubicBezTo>
                  <a:cubicBezTo>
                    <a:pt x="9998" y="19698"/>
                    <a:pt x="9654" y="19808"/>
                    <a:pt x="9301" y="19881"/>
                  </a:cubicBezTo>
                  <a:cubicBezTo>
                    <a:pt x="8947" y="19954"/>
                    <a:pt x="8585" y="19991"/>
                    <a:pt x="8227" y="19991"/>
                  </a:cubicBezTo>
                  <a:cubicBezTo>
                    <a:pt x="7868" y="19991"/>
                    <a:pt x="7515" y="19954"/>
                    <a:pt x="7152" y="19899"/>
                  </a:cubicBezTo>
                  <a:cubicBezTo>
                    <a:pt x="6789" y="19844"/>
                    <a:pt x="6417" y="19771"/>
                    <a:pt x="6059" y="19734"/>
                  </a:cubicBezTo>
                  <a:cubicBezTo>
                    <a:pt x="5701" y="19698"/>
                    <a:pt x="5357" y="19698"/>
                    <a:pt x="5028" y="19698"/>
                  </a:cubicBezTo>
                  <a:cubicBezTo>
                    <a:pt x="4698" y="19698"/>
                    <a:pt x="4383" y="19698"/>
                    <a:pt x="4054" y="19680"/>
                  </a:cubicBezTo>
                  <a:cubicBezTo>
                    <a:pt x="3724" y="19661"/>
                    <a:pt x="3380" y="19625"/>
                    <a:pt x="3080" y="19661"/>
                  </a:cubicBezTo>
                  <a:cubicBezTo>
                    <a:pt x="2779" y="19698"/>
                    <a:pt x="2521" y="19808"/>
                    <a:pt x="2263" y="19918"/>
                  </a:cubicBezTo>
                  <a:cubicBezTo>
                    <a:pt x="2005" y="20027"/>
                    <a:pt x="1747" y="20137"/>
                    <a:pt x="1523" y="20192"/>
                  </a:cubicBezTo>
                  <a:cubicBezTo>
                    <a:pt x="1299" y="20247"/>
                    <a:pt x="1108" y="20247"/>
                    <a:pt x="960" y="20156"/>
                  </a:cubicBezTo>
                  <a:cubicBezTo>
                    <a:pt x="812" y="20064"/>
                    <a:pt x="707" y="19881"/>
                    <a:pt x="611" y="19588"/>
                  </a:cubicBezTo>
                  <a:cubicBezTo>
                    <a:pt x="516" y="19295"/>
                    <a:pt x="430" y="18892"/>
                    <a:pt x="382" y="18307"/>
                  </a:cubicBezTo>
                  <a:cubicBezTo>
                    <a:pt x="334" y="17721"/>
                    <a:pt x="325" y="16952"/>
                    <a:pt x="286" y="16165"/>
                  </a:cubicBezTo>
                  <a:cubicBezTo>
                    <a:pt x="248" y="15378"/>
                    <a:pt x="181" y="14572"/>
                    <a:pt x="129" y="13767"/>
                  </a:cubicBezTo>
                  <a:cubicBezTo>
                    <a:pt x="76" y="12962"/>
                    <a:pt x="38" y="12156"/>
                    <a:pt x="0" y="11351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Shape 417"/>
            <p:cNvSpPr/>
            <p:nvPr/>
          </p:nvSpPr>
          <p:spPr>
            <a:xfrm>
              <a:off x="-159995" y="6884975"/>
              <a:ext cx="199492" cy="57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561" y="1214"/>
                  </a:moveTo>
                  <a:cubicBezTo>
                    <a:pt x="281" y="633"/>
                    <a:pt x="0" y="52"/>
                    <a:pt x="0" y="3"/>
                  </a:cubicBezTo>
                  <a:cubicBezTo>
                    <a:pt x="0" y="-45"/>
                    <a:pt x="281" y="439"/>
                    <a:pt x="1683" y="2377"/>
                  </a:cubicBezTo>
                  <a:cubicBezTo>
                    <a:pt x="3086" y="4314"/>
                    <a:pt x="5610" y="7704"/>
                    <a:pt x="8135" y="10803"/>
                  </a:cubicBezTo>
                  <a:cubicBezTo>
                    <a:pt x="10660" y="13903"/>
                    <a:pt x="13184" y="16712"/>
                    <a:pt x="15429" y="18455"/>
                  </a:cubicBezTo>
                  <a:cubicBezTo>
                    <a:pt x="17673" y="20199"/>
                    <a:pt x="19636" y="20877"/>
                    <a:pt x="21600" y="21555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Shape 418"/>
            <p:cNvSpPr/>
            <p:nvPr/>
          </p:nvSpPr>
          <p:spPr>
            <a:xfrm>
              <a:off x="23951" y="6987399"/>
              <a:ext cx="432376" cy="34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048" fill="norm" stroke="1" extrusionOk="0">
                  <a:moveTo>
                    <a:pt x="7200" y="0"/>
                  </a:moveTo>
                  <a:cubicBezTo>
                    <a:pt x="6821" y="3520"/>
                    <a:pt x="6442" y="7040"/>
                    <a:pt x="6505" y="10320"/>
                  </a:cubicBezTo>
                  <a:cubicBezTo>
                    <a:pt x="6568" y="13600"/>
                    <a:pt x="7074" y="16640"/>
                    <a:pt x="8337" y="18640"/>
                  </a:cubicBezTo>
                  <a:cubicBezTo>
                    <a:pt x="9600" y="20640"/>
                    <a:pt x="11621" y="21600"/>
                    <a:pt x="14021" y="20720"/>
                  </a:cubicBezTo>
                  <a:cubicBezTo>
                    <a:pt x="16421" y="19840"/>
                    <a:pt x="19200" y="17120"/>
                    <a:pt x="20400" y="14080"/>
                  </a:cubicBezTo>
                  <a:cubicBezTo>
                    <a:pt x="21600" y="11040"/>
                    <a:pt x="21221" y="7680"/>
                    <a:pt x="19200" y="5280"/>
                  </a:cubicBezTo>
                  <a:cubicBezTo>
                    <a:pt x="17179" y="2880"/>
                    <a:pt x="13516" y="1440"/>
                    <a:pt x="10295" y="1200"/>
                  </a:cubicBezTo>
                  <a:cubicBezTo>
                    <a:pt x="7074" y="960"/>
                    <a:pt x="4295" y="1920"/>
                    <a:pt x="2653" y="3440"/>
                  </a:cubicBezTo>
                  <a:cubicBezTo>
                    <a:pt x="1011" y="4960"/>
                    <a:pt x="505" y="7040"/>
                    <a:pt x="0" y="912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Shape 419"/>
            <p:cNvSpPr/>
            <p:nvPr/>
          </p:nvSpPr>
          <p:spPr>
            <a:xfrm>
              <a:off x="511555" y="6932992"/>
              <a:ext cx="311984" cy="37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399" fill="norm" stroke="1" extrusionOk="0">
                  <a:moveTo>
                    <a:pt x="5408" y="0"/>
                  </a:moveTo>
                  <a:cubicBezTo>
                    <a:pt x="5232" y="740"/>
                    <a:pt x="5057" y="1479"/>
                    <a:pt x="6286" y="3033"/>
                  </a:cubicBezTo>
                  <a:cubicBezTo>
                    <a:pt x="7515" y="4586"/>
                    <a:pt x="10150" y="6953"/>
                    <a:pt x="12696" y="9173"/>
                  </a:cubicBezTo>
                  <a:cubicBezTo>
                    <a:pt x="15242" y="11392"/>
                    <a:pt x="17701" y="13463"/>
                    <a:pt x="19106" y="14868"/>
                  </a:cubicBezTo>
                  <a:cubicBezTo>
                    <a:pt x="20511" y="16274"/>
                    <a:pt x="20862" y="17014"/>
                    <a:pt x="21037" y="17753"/>
                  </a:cubicBezTo>
                  <a:cubicBezTo>
                    <a:pt x="21213" y="18493"/>
                    <a:pt x="21213" y="19233"/>
                    <a:pt x="20774" y="19825"/>
                  </a:cubicBezTo>
                  <a:cubicBezTo>
                    <a:pt x="20335" y="20416"/>
                    <a:pt x="19457" y="20860"/>
                    <a:pt x="16823" y="21156"/>
                  </a:cubicBezTo>
                  <a:cubicBezTo>
                    <a:pt x="14189" y="21452"/>
                    <a:pt x="9798" y="21600"/>
                    <a:pt x="6550" y="20860"/>
                  </a:cubicBezTo>
                  <a:cubicBezTo>
                    <a:pt x="3301" y="20121"/>
                    <a:pt x="1193" y="18493"/>
                    <a:pt x="403" y="15904"/>
                  </a:cubicBezTo>
                  <a:cubicBezTo>
                    <a:pt x="-387" y="13315"/>
                    <a:pt x="140" y="9764"/>
                    <a:pt x="667" y="6214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Shape 420"/>
            <p:cNvSpPr/>
            <p:nvPr/>
          </p:nvSpPr>
          <p:spPr>
            <a:xfrm>
              <a:off x="591338" y="6781755"/>
              <a:ext cx="380849" cy="14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2" fill="norm" stroke="1" extrusionOk="0">
                  <a:moveTo>
                    <a:pt x="0" y="20622"/>
                  </a:moveTo>
                  <a:cubicBezTo>
                    <a:pt x="1469" y="14663"/>
                    <a:pt x="2939" y="8705"/>
                    <a:pt x="4922" y="4794"/>
                  </a:cubicBezTo>
                  <a:cubicBezTo>
                    <a:pt x="6906" y="884"/>
                    <a:pt x="9404" y="-978"/>
                    <a:pt x="12269" y="512"/>
                  </a:cubicBezTo>
                  <a:cubicBezTo>
                    <a:pt x="15135" y="2001"/>
                    <a:pt x="18367" y="6843"/>
                    <a:pt x="21600" y="11684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Shape 421"/>
            <p:cNvSpPr/>
            <p:nvPr/>
          </p:nvSpPr>
          <p:spPr>
            <a:xfrm>
              <a:off x="1228676" y="7049578"/>
              <a:ext cx="15545" cy="4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Shape 422"/>
            <p:cNvSpPr/>
            <p:nvPr/>
          </p:nvSpPr>
          <p:spPr>
            <a:xfrm>
              <a:off x="1458184" y="6881175"/>
              <a:ext cx="791107" cy="55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343" fill="norm" stroke="1" extrusionOk="0">
                  <a:moveTo>
                    <a:pt x="98" y="6832"/>
                  </a:moveTo>
                  <a:cubicBezTo>
                    <a:pt x="28" y="4822"/>
                    <a:pt x="-41" y="2813"/>
                    <a:pt x="28" y="1607"/>
                  </a:cubicBezTo>
                  <a:cubicBezTo>
                    <a:pt x="98" y="402"/>
                    <a:pt x="306" y="0"/>
                    <a:pt x="931" y="0"/>
                  </a:cubicBezTo>
                  <a:cubicBezTo>
                    <a:pt x="1556" y="0"/>
                    <a:pt x="2598" y="402"/>
                    <a:pt x="3293" y="1658"/>
                  </a:cubicBezTo>
                  <a:cubicBezTo>
                    <a:pt x="3987" y="2913"/>
                    <a:pt x="4335" y="5023"/>
                    <a:pt x="4057" y="7736"/>
                  </a:cubicBezTo>
                  <a:cubicBezTo>
                    <a:pt x="3779" y="10448"/>
                    <a:pt x="2876" y="13764"/>
                    <a:pt x="2390" y="16074"/>
                  </a:cubicBezTo>
                  <a:cubicBezTo>
                    <a:pt x="1904" y="18385"/>
                    <a:pt x="1834" y="19691"/>
                    <a:pt x="2251" y="20495"/>
                  </a:cubicBezTo>
                  <a:cubicBezTo>
                    <a:pt x="2668" y="21299"/>
                    <a:pt x="3571" y="21600"/>
                    <a:pt x="5133" y="21098"/>
                  </a:cubicBezTo>
                  <a:cubicBezTo>
                    <a:pt x="6696" y="20595"/>
                    <a:pt x="8918" y="19289"/>
                    <a:pt x="10308" y="18084"/>
                  </a:cubicBezTo>
                  <a:cubicBezTo>
                    <a:pt x="11697" y="16878"/>
                    <a:pt x="12252" y="15773"/>
                    <a:pt x="12530" y="14869"/>
                  </a:cubicBezTo>
                  <a:cubicBezTo>
                    <a:pt x="12808" y="13965"/>
                    <a:pt x="12808" y="13261"/>
                    <a:pt x="12634" y="12709"/>
                  </a:cubicBezTo>
                  <a:cubicBezTo>
                    <a:pt x="12461" y="12156"/>
                    <a:pt x="12113" y="11754"/>
                    <a:pt x="11766" y="11553"/>
                  </a:cubicBezTo>
                  <a:cubicBezTo>
                    <a:pt x="11419" y="11353"/>
                    <a:pt x="11072" y="11353"/>
                    <a:pt x="10655" y="12006"/>
                  </a:cubicBezTo>
                  <a:cubicBezTo>
                    <a:pt x="10238" y="12659"/>
                    <a:pt x="9752" y="13965"/>
                    <a:pt x="9648" y="15321"/>
                  </a:cubicBezTo>
                  <a:cubicBezTo>
                    <a:pt x="9544" y="16677"/>
                    <a:pt x="9821" y="18084"/>
                    <a:pt x="10724" y="18837"/>
                  </a:cubicBezTo>
                  <a:cubicBezTo>
                    <a:pt x="11627" y="19591"/>
                    <a:pt x="13155" y="19691"/>
                    <a:pt x="14857" y="18787"/>
                  </a:cubicBezTo>
                  <a:cubicBezTo>
                    <a:pt x="16558" y="17883"/>
                    <a:pt x="18434" y="15974"/>
                    <a:pt x="19684" y="13714"/>
                  </a:cubicBezTo>
                  <a:cubicBezTo>
                    <a:pt x="20934" y="11453"/>
                    <a:pt x="21559" y="8841"/>
                    <a:pt x="21003" y="6631"/>
                  </a:cubicBezTo>
                  <a:cubicBezTo>
                    <a:pt x="20448" y="4420"/>
                    <a:pt x="18711" y="2612"/>
                    <a:pt x="16836" y="1859"/>
                  </a:cubicBezTo>
                  <a:cubicBezTo>
                    <a:pt x="14961" y="1105"/>
                    <a:pt x="12947" y="1407"/>
                    <a:pt x="11349" y="2763"/>
                  </a:cubicBezTo>
                  <a:cubicBezTo>
                    <a:pt x="9752" y="4119"/>
                    <a:pt x="8571" y="6530"/>
                    <a:pt x="8189" y="8389"/>
                  </a:cubicBezTo>
                  <a:cubicBezTo>
                    <a:pt x="7807" y="10247"/>
                    <a:pt x="8224" y="11553"/>
                    <a:pt x="9474" y="12106"/>
                  </a:cubicBezTo>
                  <a:cubicBezTo>
                    <a:pt x="10724" y="12659"/>
                    <a:pt x="12808" y="12458"/>
                    <a:pt x="14891" y="12257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Shape 423"/>
            <p:cNvSpPr/>
            <p:nvPr/>
          </p:nvSpPr>
          <p:spPr>
            <a:xfrm>
              <a:off x="2311522" y="6824845"/>
              <a:ext cx="440548" cy="57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101" fill="norm" stroke="1" extrusionOk="0">
                  <a:moveTo>
                    <a:pt x="8870" y="4543"/>
                  </a:moveTo>
                  <a:cubicBezTo>
                    <a:pt x="8621" y="3496"/>
                    <a:pt x="8371" y="2449"/>
                    <a:pt x="8121" y="1640"/>
                  </a:cubicBezTo>
                  <a:cubicBezTo>
                    <a:pt x="7871" y="832"/>
                    <a:pt x="7622" y="261"/>
                    <a:pt x="6248" y="70"/>
                  </a:cubicBezTo>
                  <a:cubicBezTo>
                    <a:pt x="4875" y="-120"/>
                    <a:pt x="2378" y="70"/>
                    <a:pt x="1067" y="689"/>
                  </a:cubicBezTo>
                  <a:cubicBezTo>
                    <a:pt x="-244" y="1307"/>
                    <a:pt x="-369" y="2354"/>
                    <a:pt x="817" y="3924"/>
                  </a:cubicBezTo>
                  <a:cubicBezTo>
                    <a:pt x="2003" y="5494"/>
                    <a:pt x="4500" y="7587"/>
                    <a:pt x="6873" y="9824"/>
                  </a:cubicBezTo>
                  <a:cubicBezTo>
                    <a:pt x="9245" y="12060"/>
                    <a:pt x="11492" y="14439"/>
                    <a:pt x="12554" y="16247"/>
                  </a:cubicBezTo>
                  <a:cubicBezTo>
                    <a:pt x="13615" y="18054"/>
                    <a:pt x="13490" y="19291"/>
                    <a:pt x="12429" y="20148"/>
                  </a:cubicBezTo>
                  <a:cubicBezTo>
                    <a:pt x="11367" y="21004"/>
                    <a:pt x="9370" y="21480"/>
                    <a:pt x="7247" y="20719"/>
                  </a:cubicBezTo>
                  <a:cubicBezTo>
                    <a:pt x="5125" y="19958"/>
                    <a:pt x="2877" y="17959"/>
                    <a:pt x="2066" y="15818"/>
                  </a:cubicBezTo>
                  <a:cubicBezTo>
                    <a:pt x="1254" y="13677"/>
                    <a:pt x="1878" y="11394"/>
                    <a:pt x="3439" y="9538"/>
                  </a:cubicBezTo>
                  <a:cubicBezTo>
                    <a:pt x="5000" y="7683"/>
                    <a:pt x="7497" y="6255"/>
                    <a:pt x="10618" y="5684"/>
                  </a:cubicBezTo>
                  <a:cubicBezTo>
                    <a:pt x="13740" y="5113"/>
                    <a:pt x="17485" y="5399"/>
                    <a:pt x="21231" y="5684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Shape 424"/>
            <p:cNvSpPr/>
            <p:nvPr/>
          </p:nvSpPr>
          <p:spPr>
            <a:xfrm>
              <a:off x="2847928" y="7010716"/>
              <a:ext cx="51817" cy="1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0800"/>
                    <a:pt x="0" y="0"/>
                    <a:pt x="0" y="0"/>
                  </a:cubicBezTo>
                  <a:cubicBezTo>
                    <a:pt x="0" y="0"/>
                    <a:pt x="108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Shape 425"/>
            <p:cNvSpPr/>
            <p:nvPr/>
          </p:nvSpPr>
          <p:spPr>
            <a:xfrm>
              <a:off x="3125144" y="6769771"/>
              <a:ext cx="77725" cy="62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0"/>
                  </a:moveTo>
                  <a:cubicBezTo>
                    <a:pt x="2880" y="3111"/>
                    <a:pt x="5760" y="6222"/>
                    <a:pt x="7200" y="9422"/>
                  </a:cubicBezTo>
                  <a:cubicBezTo>
                    <a:pt x="8640" y="12622"/>
                    <a:pt x="8640" y="15911"/>
                    <a:pt x="9360" y="18000"/>
                  </a:cubicBezTo>
                  <a:cubicBezTo>
                    <a:pt x="10080" y="20089"/>
                    <a:pt x="11520" y="20978"/>
                    <a:pt x="13680" y="21289"/>
                  </a:cubicBezTo>
                  <a:cubicBezTo>
                    <a:pt x="15840" y="21600"/>
                    <a:pt x="18720" y="21333"/>
                    <a:pt x="21600" y="21067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Shape 426"/>
            <p:cNvSpPr/>
            <p:nvPr/>
          </p:nvSpPr>
          <p:spPr>
            <a:xfrm>
              <a:off x="3362093" y="6831950"/>
              <a:ext cx="371348" cy="56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56" fill="norm" stroke="1" extrusionOk="0">
                  <a:moveTo>
                    <a:pt x="10062" y="0"/>
                  </a:moveTo>
                  <a:cubicBezTo>
                    <a:pt x="8125" y="296"/>
                    <a:pt x="6189" y="592"/>
                    <a:pt x="4773" y="789"/>
                  </a:cubicBezTo>
                  <a:cubicBezTo>
                    <a:pt x="3358" y="986"/>
                    <a:pt x="2464" y="1085"/>
                    <a:pt x="2315" y="986"/>
                  </a:cubicBezTo>
                  <a:cubicBezTo>
                    <a:pt x="2167" y="888"/>
                    <a:pt x="2762" y="592"/>
                    <a:pt x="4699" y="395"/>
                  </a:cubicBezTo>
                  <a:cubicBezTo>
                    <a:pt x="6635" y="197"/>
                    <a:pt x="9913" y="99"/>
                    <a:pt x="12445" y="444"/>
                  </a:cubicBezTo>
                  <a:cubicBezTo>
                    <a:pt x="14977" y="789"/>
                    <a:pt x="16765" y="1578"/>
                    <a:pt x="17659" y="2466"/>
                  </a:cubicBezTo>
                  <a:cubicBezTo>
                    <a:pt x="18553" y="3353"/>
                    <a:pt x="18553" y="4340"/>
                    <a:pt x="17212" y="5523"/>
                  </a:cubicBezTo>
                  <a:cubicBezTo>
                    <a:pt x="15871" y="6707"/>
                    <a:pt x="13190" y="8088"/>
                    <a:pt x="11030" y="9074"/>
                  </a:cubicBezTo>
                  <a:cubicBezTo>
                    <a:pt x="8870" y="10060"/>
                    <a:pt x="7231" y="10652"/>
                    <a:pt x="6784" y="10997"/>
                  </a:cubicBezTo>
                  <a:cubicBezTo>
                    <a:pt x="6338" y="11342"/>
                    <a:pt x="7082" y="11441"/>
                    <a:pt x="9317" y="12082"/>
                  </a:cubicBezTo>
                  <a:cubicBezTo>
                    <a:pt x="11551" y="12723"/>
                    <a:pt x="15275" y="13907"/>
                    <a:pt x="17659" y="14942"/>
                  </a:cubicBezTo>
                  <a:cubicBezTo>
                    <a:pt x="20042" y="15978"/>
                    <a:pt x="21085" y="16866"/>
                    <a:pt x="21309" y="17803"/>
                  </a:cubicBezTo>
                  <a:cubicBezTo>
                    <a:pt x="21532" y="18740"/>
                    <a:pt x="20936" y="19726"/>
                    <a:pt x="18404" y="20416"/>
                  </a:cubicBezTo>
                  <a:cubicBezTo>
                    <a:pt x="15871" y="21107"/>
                    <a:pt x="11402" y="21501"/>
                    <a:pt x="8274" y="21551"/>
                  </a:cubicBezTo>
                  <a:cubicBezTo>
                    <a:pt x="5146" y="21600"/>
                    <a:pt x="3358" y="21304"/>
                    <a:pt x="2092" y="20959"/>
                  </a:cubicBezTo>
                  <a:cubicBezTo>
                    <a:pt x="826" y="20614"/>
                    <a:pt x="81" y="20219"/>
                    <a:pt x="6" y="19825"/>
                  </a:cubicBezTo>
                  <a:cubicBezTo>
                    <a:pt x="-68" y="19430"/>
                    <a:pt x="528" y="19036"/>
                    <a:pt x="1124" y="18641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Shape 427"/>
            <p:cNvSpPr/>
            <p:nvPr/>
          </p:nvSpPr>
          <p:spPr>
            <a:xfrm>
              <a:off x="3863523" y="6918468"/>
              <a:ext cx="389714" cy="43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0958" fill="norm" stroke="1" extrusionOk="0">
                  <a:moveTo>
                    <a:pt x="3366" y="8940"/>
                  </a:moveTo>
                  <a:cubicBezTo>
                    <a:pt x="2665" y="9440"/>
                    <a:pt x="1964" y="9939"/>
                    <a:pt x="1964" y="11562"/>
                  </a:cubicBezTo>
                  <a:cubicBezTo>
                    <a:pt x="1964" y="13185"/>
                    <a:pt x="2665" y="15932"/>
                    <a:pt x="4278" y="17930"/>
                  </a:cubicBezTo>
                  <a:cubicBezTo>
                    <a:pt x="5891" y="19927"/>
                    <a:pt x="8416" y="21176"/>
                    <a:pt x="11361" y="20926"/>
                  </a:cubicBezTo>
                  <a:cubicBezTo>
                    <a:pt x="14307" y="20677"/>
                    <a:pt x="17673" y="18929"/>
                    <a:pt x="19496" y="16307"/>
                  </a:cubicBezTo>
                  <a:cubicBezTo>
                    <a:pt x="21319" y="13685"/>
                    <a:pt x="21600" y="10189"/>
                    <a:pt x="20268" y="7192"/>
                  </a:cubicBezTo>
                  <a:cubicBezTo>
                    <a:pt x="18935" y="4196"/>
                    <a:pt x="15990" y="1699"/>
                    <a:pt x="12764" y="637"/>
                  </a:cubicBezTo>
                  <a:cubicBezTo>
                    <a:pt x="9538" y="-424"/>
                    <a:pt x="6031" y="-49"/>
                    <a:pt x="3857" y="949"/>
                  </a:cubicBezTo>
                  <a:cubicBezTo>
                    <a:pt x="1683" y="1948"/>
                    <a:pt x="842" y="3571"/>
                    <a:pt x="0" y="5195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33" name="Group 433"/>
          <p:cNvGrpSpPr/>
          <p:nvPr/>
        </p:nvGrpSpPr>
        <p:grpSpPr>
          <a:xfrm>
            <a:off x="734059" y="7536573"/>
            <a:ext cx="1675389" cy="756591"/>
            <a:chOff x="-73636" y="-158113"/>
            <a:chExt cx="1675388" cy="756589"/>
          </a:xfrm>
        </p:grpSpPr>
        <p:sp>
          <p:nvSpPr>
            <p:cNvPr id="429" name="Shape 429"/>
            <p:cNvSpPr/>
            <p:nvPr/>
          </p:nvSpPr>
          <p:spPr>
            <a:xfrm>
              <a:off x="-73637" y="-97975"/>
              <a:ext cx="664976" cy="60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00" fill="norm" stroke="1" extrusionOk="0">
                  <a:moveTo>
                    <a:pt x="2381" y="3432"/>
                  </a:moveTo>
                  <a:cubicBezTo>
                    <a:pt x="2465" y="2888"/>
                    <a:pt x="2548" y="2343"/>
                    <a:pt x="2672" y="2389"/>
                  </a:cubicBezTo>
                  <a:cubicBezTo>
                    <a:pt x="2797" y="2434"/>
                    <a:pt x="2963" y="3069"/>
                    <a:pt x="3088" y="5202"/>
                  </a:cubicBezTo>
                  <a:cubicBezTo>
                    <a:pt x="3212" y="7335"/>
                    <a:pt x="3295" y="10965"/>
                    <a:pt x="3337" y="13688"/>
                  </a:cubicBezTo>
                  <a:cubicBezTo>
                    <a:pt x="3378" y="16410"/>
                    <a:pt x="3378" y="18226"/>
                    <a:pt x="3461" y="19360"/>
                  </a:cubicBezTo>
                  <a:cubicBezTo>
                    <a:pt x="3545" y="20494"/>
                    <a:pt x="3711" y="20948"/>
                    <a:pt x="3752" y="20948"/>
                  </a:cubicBezTo>
                  <a:cubicBezTo>
                    <a:pt x="3794" y="20948"/>
                    <a:pt x="3711" y="20494"/>
                    <a:pt x="3212" y="18770"/>
                  </a:cubicBezTo>
                  <a:cubicBezTo>
                    <a:pt x="2714" y="17046"/>
                    <a:pt x="1800" y="14051"/>
                    <a:pt x="1052" y="11147"/>
                  </a:cubicBezTo>
                  <a:cubicBezTo>
                    <a:pt x="305" y="8242"/>
                    <a:pt x="-277" y="5429"/>
                    <a:pt x="138" y="3523"/>
                  </a:cubicBezTo>
                  <a:cubicBezTo>
                    <a:pt x="554" y="1617"/>
                    <a:pt x="1966" y="619"/>
                    <a:pt x="3752" y="210"/>
                  </a:cubicBezTo>
                  <a:cubicBezTo>
                    <a:pt x="5538" y="-198"/>
                    <a:pt x="7698" y="-16"/>
                    <a:pt x="9360" y="800"/>
                  </a:cubicBezTo>
                  <a:cubicBezTo>
                    <a:pt x="11021" y="1617"/>
                    <a:pt x="12185" y="3069"/>
                    <a:pt x="12641" y="4431"/>
                  </a:cubicBezTo>
                  <a:cubicBezTo>
                    <a:pt x="13098" y="5792"/>
                    <a:pt x="12849" y="7063"/>
                    <a:pt x="11852" y="8515"/>
                  </a:cubicBezTo>
                  <a:cubicBezTo>
                    <a:pt x="10855" y="9967"/>
                    <a:pt x="9111" y="11600"/>
                    <a:pt x="7989" y="13143"/>
                  </a:cubicBezTo>
                  <a:cubicBezTo>
                    <a:pt x="6868" y="14686"/>
                    <a:pt x="6369" y="16138"/>
                    <a:pt x="6577" y="17409"/>
                  </a:cubicBezTo>
                  <a:cubicBezTo>
                    <a:pt x="6785" y="18679"/>
                    <a:pt x="7698" y="19768"/>
                    <a:pt x="9609" y="20449"/>
                  </a:cubicBezTo>
                  <a:cubicBezTo>
                    <a:pt x="11520" y="21130"/>
                    <a:pt x="14428" y="21402"/>
                    <a:pt x="16546" y="21266"/>
                  </a:cubicBezTo>
                  <a:cubicBezTo>
                    <a:pt x="18665" y="21130"/>
                    <a:pt x="19994" y="20585"/>
                    <a:pt x="21323" y="20041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Shape 430"/>
            <p:cNvSpPr/>
            <p:nvPr/>
          </p:nvSpPr>
          <p:spPr>
            <a:xfrm>
              <a:off x="550662" y="-76782"/>
              <a:ext cx="401634" cy="57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105" fill="norm" stroke="1" extrusionOk="0">
                  <a:moveTo>
                    <a:pt x="4985" y="10766"/>
                  </a:moveTo>
                  <a:cubicBezTo>
                    <a:pt x="3763" y="12092"/>
                    <a:pt x="2540" y="13418"/>
                    <a:pt x="1997" y="15076"/>
                  </a:cubicBezTo>
                  <a:cubicBezTo>
                    <a:pt x="1453" y="16734"/>
                    <a:pt x="1589" y="18724"/>
                    <a:pt x="2472" y="19908"/>
                  </a:cubicBezTo>
                  <a:cubicBezTo>
                    <a:pt x="3355" y="21092"/>
                    <a:pt x="4985" y="21471"/>
                    <a:pt x="7498" y="20713"/>
                  </a:cubicBezTo>
                  <a:cubicBezTo>
                    <a:pt x="10012" y="19955"/>
                    <a:pt x="13408" y="18060"/>
                    <a:pt x="15989" y="15929"/>
                  </a:cubicBezTo>
                  <a:cubicBezTo>
                    <a:pt x="18570" y="13797"/>
                    <a:pt x="20336" y="11429"/>
                    <a:pt x="20880" y="9060"/>
                  </a:cubicBezTo>
                  <a:cubicBezTo>
                    <a:pt x="21423" y="6692"/>
                    <a:pt x="20744" y="4324"/>
                    <a:pt x="18706" y="2618"/>
                  </a:cubicBezTo>
                  <a:cubicBezTo>
                    <a:pt x="16668" y="913"/>
                    <a:pt x="13272" y="-129"/>
                    <a:pt x="10215" y="13"/>
                  </a:cubicBezTo>
                  <a:cubicBezTo>
                    <a:pt x="7159" y="155"/>
                    <a:pt x="4442" y="1482"/>
                    <a:pt x="2608" y="3471"/>
                  </a:cubicBezTo>
                  <a:cubicBezTo>
                    <a:pt x="774" y="5460"/>
                    <a:pt x="-177" y="8113"/>
                    <a:pt x="27" y="9771"/>
                  </a:cubicBezTo>
                  <a:cubicBezTo>
                    <a:pt x="231" y="11429"/>
                    <a:pt x="1589" y="12092"/>
                    <a:pt x="2948" y="12755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Shape 431"/>
            <p:cNvSpPr/>
            <p:nvPr/>
          </p:nvSpPr>
          <p:spPr>
            <a:xfrm>
              <a:off x="1183013" y="-158114"/>
              <a:ext cx="365817" cy="756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55" fill="norm" stroke="1" extrusionOk="0">
                  <a:moveTo>
                    <a:pt x="2225" y="7790"/>
                  </a:moveTo>
                  <a:cubicBezTo>
                    <a:pt x="2681" y="7496"/>
                    <a:pt x="3137" y="7202"/>
                    <a:pt x="3366" y="7349"/>
                  </a:cubicBezTo>
                  <a:cubicBezTo>
                    <a:pt x="3594" y="7496"/>
                    <a:pt x="3594" y="8084"/>
                    <a:pt x="3289" y="9663"/>
                  </a:cubicBezTo>
                  <a:cubicBezTo>
                    <a:pt x="2985" y="11243"/>
                    <a:pt x="2377" y="13814"/>
                    <a:pt x="1920" y="15320"/>
                  </a:cubicBezTo>
                  <a:cubicBezTo>
                    <a:pt x="1464" y="16826"/>
                    <a:pt x="1160" y="17267"/>
                    <a:pt x="856" y="17671"/>
                  </a:cubicBezTo>
                  <a:cubicBezTo>
                    <a:pt x="551" y="18075"/>
                    <a:pt x="247" y="18443"/>
                    <a:pt x="95" y="18296"/>
                  </a:cubicBezTo>
                  <a:cubicBezTo>
                    <a:pt x="-57" y="18149"/>
                    <a:pt x="-57" y="17488"/>
                    <a:pt x="323" y="15835"/>
                  </a:cubicBezTo>
                  <a:cubicBezTo>
                    <a:pt x="704" y="14182"/>
                    <a:pt x="1464" y="11537"/>
                    <a:pt x="2529" y="9002"/>
                  </a:cubicBezTo>
                  <a:cubicBezTo>
                    <a:pt x="3594" y="6467"/>
                    <a:pt x="4963" y="4043"/>
                    <a:pt x="6332" y="2500"/>
                  </a:cubicBezTo>
                  <a:cubicBezTo>
                    <a:pt x="7701" y="957"/>
                    <a:pt x="9070" y="296"/>
                    <a:pt x="10667" y="75"/>
                  </a:cubicBezTo>
                  <a:cubicBezTo>
                    <a:pt x="12264" y="-145"/>
                    <a:pt x="14089" y="75"/>
                    <a:pt x="15839" y="1288"/>
                  </a:cubicBezTo>
                  <a:cubicBezTo>
                    <a:pt x="17588" y="2500"/>
                    <a:pt x="19261" y="4704"/>
                    <a:pt x="20250" y="7128"/>
                  </a:cubicBezTo>
                  <a:cubicBezTo>
                    <a:pt x="21239" y="9553"/>
                    <a:pt x="21543" y="12198"/>
                    <a:pt x="21467" y="14475"/>
                  </a:cubicBezTo>
                  <a:cubicBezTo>
                    <a:pt x="21391" y="16753"/>
                    <a:pt x="20935" y="18663"/>
                    <a:pt x="20326" y="19765"/>
                  </a:cubicBezTo>
                  <a:cubicBezTo>
                    <a:pt x="19718" y="20867"/>
                    <a:pt x="18957" y="21161"/>
                    <a:pt x="18197" y="21455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Shape 432"/>
            <p:cNvSpPr/>
            <p:nvPr/>
          </p:nvSpPr>
          <p:spPr>
            <a:xfrm>
              <a:off x="1234416" y="93827"/>
              <a:ext cx="367336" cy="5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0407" fill="norm" stroke="1" extrusionOk="0">
                  <a:moveTo>
                    <a:pt x="118" y="20407"/>
                  </a:moveTo>
                  <a:cubicBezTo>
                    <a:pt x="-33" y="14516"/>
                    <a:pt x="-184" y="8625"/>
                    <a:pt x="647" y="4698"/>
                  </a:cubicBezTo>
                  <a:cubicBezTo>
                    <a:pt x="1478" y="771"/>
                    <a:pt x="3290" y="-1193"/>
                    <a:pt x="6915" y="771"/>
                  </a:cubicBezTo>
                  <a:cubicBezTo>
                    <a:pt x="10540" y="2734"/>
                    <a:pt x="15978" y="8625"/>
                    <a:pt x="21416" y="14516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39" name="Group 439"/>
          <p:cNvGrpSpPr/>
          <p:nvPr/>
        </p:nvGrpSpPr>
        <p:grpSpPr>
          <a:xfrm>
            <a:off x="1204723" y="804005"/>
            <a:ext cx="2167615" cy="703843"/>
            <a:chOff x="-255854" y="-19870"/>
            <a:chExt cx="2167614" cy="703842"/>
          </a:xfrm>
        </p:grpSpPr>
        <p:sp>
          <p:nvSpPr>
            <p:cNvPr id="434" name="Shape 434"/>
            <p:cNvSpPr/>
            <p:nvPr/>
          </p:nvSpPr>
          <p:spPr>
            <a:xfrm>
              <a:off x="-16404" y="-19871"/>
              <a:ext cx="66498" cy="61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347" fill="norm" stroke="1" extrusionOk="0">
                  <a:moveTo>
                    <a:pt x="5261" y="693"/>
                  </a:moveTo>
                  <a:cubicBezTo>
                    <a:pt x="2861" y="241"/>
                    <a:pt x="461" y="-211"/>
                    <a:pt x="61" y="105"/>
                  </a:cubicBezTo>
                  <a:cubicBezTo>
                    <a:pt x="-339" y="422"/>
                    <a:pt x="1261" y="1506"/>
                    <a:pt x="3661" y="3630"/>
                  </a:cubicBezTo>
                  <a:cubicBezTo>
                    <a:pt x="6061" y="5754"/>
                    <a:pt x="9261" y="8917"/>
                    <a:pt x="12061" y="11854"/>
                  </a:cubicBezTo>
                  <a:cubicBezTo>
                    <a:pt x="14861" y="14792"/>
                    <a:pt x="17261" y="17503"/>
                    <a:pt x="18861" y="19130"/>
                  </a:cubicBezTo>
                  <a:cubicBezTo>
                    <a:pt x="20461" y="20756"/>
                    <a:pt x="21261" y="21299"/>
                    <a:pt x="19661" y="21344"/>
                  </a:cubicBezTo>
                  <a:cubicBezTo>
                    <a:pt x="18061" y="21389"/>
                    <a:pt x="14061" y="20937"/>
                    <a:pt x="10061" y="20485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Shape 435"/>
            <p:cNvSpPr/>
            <p:nvPr/>
          </p:nvSpPr>
          <p:spPr>
            <a:xfrm>
              <a:off x="-255855" y="15544"/>
              <a:ext cx="715063" cy="13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" y="19600"/>
                    <a:pt x="470" y="17600"/>
                    <a:pt x="1683" y="15600"/>
                  </a:cubicBezTo>
                  <a:cubicBezTo>
                    <a:pt x="2896" y="13600"/>
                    <a:pt x="5087" y="11600"/>
                    <a:pt x="7630" y="9200"/>
                  </a:cubicBezTo>
                  <a:cubicBezTo>
                    <a:pt x="10174" y="6800"/>
                    <a:pt x="13070" y="4000"/>
                    <a:pt x="15457" y="2400"/>
                  </a:cubicBezTo>
                  <a:cubicBezTo>
                    <a:pt x="17843" y="800"/>
                    <a:pt x="19722" y="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Shape 436"/>
            <p:cNvSpPr/>
            <p:nvPr/>
          </p:nvSpPr>
          <p:spPr>
            <a:xfrm>
              <a:off x="429089" y="63734"/>
              <a:ext cx="550870" cy="62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368" fill="norm" stroke="1" extrusionOk="0">
                  <a:moveTo>
                    <a:pt x="3004" y="5034"/>
                  </a:moveTo>
                  <a:cubicBezTo>
                    <a:pt x="2294" y="6641"/>
                    <a:pt x="1585" y="8247"/>
                    <a:pt x="1077" y="9854"/>
                  </a:cubicBezTo>
                  <a:cubicBezTo>
                    <a:pt x="570" y="11461"/>
                    <a:pt x="266" y="13067"/>
                    <a:pt x="114" y="14228"/>
                  </a:cubicBezTo>
                  <a:cubicBezTo>
                    <a:pt x="-38" y="15388"/>
                    <a:pt x="-38" y="16102"/>
                    <a:pt x="114" y="16191"/>
                  </a:cubicBezTo>
                  <a:cubicBezTo>
                    <a:pt x="266" y="16280"/>
                    <a:pt x="570" y="15745"/>
                    <a:pt x="925" y="13915"/>
                  </a:cubicBezTo>
                  <a:cubicBezTo>
                    <a:pt x="1280" y="12085"/>
                    <a:pt x="1686" y="8961"/>
                    <a:pt x="2244" y="6596"/>
                  </a:cubicBezTo>
                  <a:cubicBezTo>
                    <a:pt x="2801" y="4231"/>
                    <a:pt x="3511" y="2624"/>
                    <a:pt x="4627" y="1508"/>
                  </a:cubicBezTo>
                  <a:cubicBezTo>
                    <a:pt x="5742" y="393"/>
                    <a:pt x="7263" y="-232"/>
                    <a:pt x="8987" y="80"/>
                  </a:cubicBezTo>
                  <a:cubicBezTo>
                    <a:pt x="10711" y="393"/>
                    <a:pt x="12638" y="1642"/>
                    <a:pt x="14311" y="3651"/>
                  </a:cubicBezTo>
                  <a:cubicBezTo>
                    <a:pt x="15985" y="5659"/>
                    <a:pt x="17404" y="8426"/>
                    <a:pt x="18520" y="10970"/>
                  </a:cubicBezTo>
                  <a:cubicBezTo>
                    <a:pt x="19635" y="13513"/>
                    <a:pt x="20447" y="15834"/>
                    <a:pt x="20903" y="17530"/>
                  </a:cubicBezTo>
                  <a:cubicBezTo>
                    <a:pt x="21359" y="19226"/>
                    <a:pt x="21461" y="20297"/>
                    <a:pt x="21562" y="21368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Shape 437"/>
            <p:cNvSpPr/>
            <p:nvPr/>
          </p:nvSpPr>
          <p:spPr>
            <a:xfrm>
              <a:off x="459207" y="303124"/>
              <a:ext cx="598477" cy="8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22" y="17673"/>
                    <a:pt x="2244" y="13745"/>
                    <a:pt x="4348" y="10800"/>
                  </a:cubicBezTo>
                  <a:cubicBezTo>
                    <a:pt x="6452" y="7855"/>
                    <a:pt x="9538" y="5891"/>
                    <a:pt x="12577" y="4255"/>
                  </a:cubicBezTo>
                  <a:cubicBezTo>
                    <a:pt x="15616" y="2618"/>
                    <a:pt x="18608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Shape 438"/>
            <p:cNvSpPr/>
            <p:nvPr/>
          </p:nvSpPr>
          <p:spPr>
            <a:xfrm>
              <a:off x="1236448" y="62179"/>
              <a:ext cx="675312" cy="597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78" fill="norm" stroke="1" extrusionOk="0">
                  <a:moveTo>
                    <a:pt x="0" y="0"/>
                  </a:moveTo>
                  <a:cubicBezTo>
                    <a:pt x="493" y="1862"/>
                    <a:pt x="986" y="3724"/>
                    <a:pt x="1273" y="5912"/>
                  </a:cubicBezTo>
                  <a:cubicBezTo>
                    <a:pt x="1560" y="8100"/>
                    <a:pt x="1643" y="10614"/>
                    <a:pt x="1930" y="12988"/>
                  </a:cubicBezTo>
                  <a:cubicBezTo>
                    <a:pt x="2217" y="15362"/>
                    <a:pt x="2710" y="17597"/>
                    <a:pt x="3408" y="19040"/>
                  </a:cubicBezTo>
                  <a:cubicBezTo>
                    <a:pt x="4106" y="20483"/>
                    <a:pt x="5010" y="21134"/>
                    <a:pt x="6817" y="21367"/>
                  </a:cubicBezTo>
                  <a:cubicBezTo>
                    <a:pt x="8624" y="21600"/>
                    <a:pt x="11334" y="21414"/>
                    <a:pt x="13510" y="21274"/>
                  </a:cubicBezTo>
                  <a:cubicBezTo>
                    <a:pt x="15687" y="21134"/>
                    <a:pt x="17329" y="21041"/>
                    <a:pt x="18643" y="20948"/>
                  </a:cubicBezTo>
                  <a:cubicBezTo>
                    <a:pt x="19957" y="20855"/>
                    <a:pt x="20943" y="20762"/>
                    <a:pt x="21271" y="20762"/>
                  </a:cubicBezTo>
                  <a:cubicBezTo>
                    <a:pt x="21600" y="20762"/>
                    <a:pt x="21271" y="20855"/>
                    <a:pt x="20943" y="20948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a ROA</a:t>
            </a:r>
          </a:p>
        </p:txBody>
      </p:sp>
      <p:sp>
        <p:nvSpPr>
          <p:cNvPr id="442" name="Shape 44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ROA is a </a:t>
            </a:r>
            <a:r>
              <a:rPr b="1"/>
              <a:t>digitally signed object</a:t>
            </a:r>
            <a:r>
              <a:t> that provides a means of </a:t>
            </a:r>
            <a:r>
              <a:rPr b="1"/>
              <a:t>verifying</a:t>
            </a:r>
            <a:r>
              <a:t> that an </a:t>
            </a:r>
            <a:r>
              <a:rPr b="1"/>
              <a:t>IP Address block holder</a:t>
            </a:r>
            <a:r>
              <a:t> has </a:t>
            </a:r>
            <a:r>
              <a:rPr b="1"/>
              <a:t>authorised</a:t>
            </a:r>
            <a:r>
              <a:t> an </a:t>
            </a:r>
            <a:r>
              <a:rPr b="1"/>
              <a:t>Autonomous System (AS)</a:t>
            </a:r>
            <a:r>
              <a:t> to </a:t>
            </a:r>
            <a:r>
              <a:rPr b="1"/>
              <a:t>originate</a:t>
            </a:r>
            <a:r>
              <a:t> </a:t>
            </a:r>
            <a:r>
              <a:rPr b="1"/>
              <a:t>routes</a:t>
            </a:r>
            <a:r>
              <a:t> to one of more prefixes within the address block.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a ROA</a:t>
            </a:r>
          </a:p>
        </p:txBody>
      </p:sp>
      <p:sp>
        <p:nvSpPr>
          <p:cNvPr id="445" name="Shape 44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ROA is a </a:t>
            </a:r>
            <a:r>
              <a:rPr b="1"/>
              <a:t>digitally signed object</a:t>
            </a:r>
            <a:r>
              <a:t> that provides a means of </a:t>
            </a:r>
            <a:r>
              <a:rPr b="1"/>
              <a:t>verifying</a:t>
            </a:r>
            <a:r>
              <a:t> that an </a:t>
            </a:r>
            <a:r>
              <a:rPr b="1"/>
              <a:t>IP Address block holder</a:t>
            </a:r>
            <a:r>
              <a:t> has </a:t>
            </a:r>
            <a:r>
              <a:rPr b="1"/>
              <a:t>authorised</a:t>
            </a:r>
            <a:r>
              <a:t> an </a:t>
            </a:r>
            <a:r>
              <a:rPr b="1"/>
              <a:t>Autonomous System (AS)</a:t>
            </a:r>
            <a:r>
              <a:t> to </a:t>
            </a:r>
            <a:r>
              <a:rPr b="1"/>
              <a:t>originate</a:t>
            </a:r>
            <a:r>
              <a:t> </a:t>
            </a:r>
            <a:r>
              <a:rPr b="1"/>
              <a:t>routes</a:t>
            </a:r>
            <a:r>
              <a:t> to one of more prefixes within the address block.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3398037" y="7457922"/>
            <a:ext cx="6208726" cy="11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b="0" sz="6800"/>
            </a:lvl1pPr>
          </a:lstStyle>
          <a:p>
            <a:pPr/>
            <a:r>
              <a:t>ie.  x509 cert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ROAs</a:t>
            </a:r>
          </a:p>
        </p:txBody>
      </p:sp>
      <p:sp>
        <p:nvSpPr>
          <p:cNvPr id="449" name="Shape 44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/>
            </a:pPr>
            <a:r>
              <a:t>Simply construct of:</a:t>
            </a:r>
          </a:p>
          <a:p>
            <a:pPr lvl="1" marL="826769" indent="-413384" defTabSz="543305">
              <a:lnSpc>
                <a:spcPct val="30000"/>
              </a:lnSpc>
              <a:spcBef>
                <a:spcPts val="3900"/>
              </a:spcBef>
              <a:defRPr sz="2976"/>
            </a:pPr>
            <a:r>
              <a:t>prefix</a:t>
            </a:r>
          </a:p>
          <a:p>
            <a:pPr lvl="1" marL="826769" indent="-413384" defTabSz="543305">
              <a:lnSpc>
                <a:spcPct val="30000"/>
              </a:lnSpc>
              <a:spcBef>
                <a:spcPts val="3900"/>
              </a:spcBef>
              <a:defRPr sz="2976"/>
            </a:pPr>
            <a:r>
              <a:t>asn</a:t>
            </a:r>
          </a:p>
          <a:p>
            <a:pPr lvl="1" marL="826769" indent="-413384" defTabSz="543305">
              <a:lnSpc>
                <a:spcPct val="30000"/>
              </a:lnSpc>
              <a:spcBef>
                <a:spcPts val="3900"/>
              </a:spcBef>
              <a:defRPr sz="2976"/>
            </a:pPr>
            <a:r>
              <a:t>min + max prefix_length</a:t>
            </a:r>
          </a:p>
          <a:p>
            <a:pPr lvl="1" marL="826769" indent="-413384" defTabSz="543305">
              <a:lnSpc>
                <a:spcPct val="30000"/>
              </a:lnSpc>
              <a:spcBef>
                <a:spcPts val="3900"/>
              </a:spcBef>
              <a:defRPr sz="2976"/>
            </a:pPr>
            <a:r>
              <a:t>expiry date</a:t>
            </a:r>
          </a:p>
          <a:p>
            <a:pPr lvl="1" marL="826769" indent="-413384" defTabSz="543305">
              <a:lnSpc>
                <a:spcPct val="30000"/>
              </a:lnSpc>
              <a:spcBef>
                <a:spcPts val="3900"/>
              </a:spcBef>
              <a:defRPr sz="2976"/>
            </a:pPr>
          </a:p>
          <a:p>
            <a:pPr lvl="1" marL="0" indent="0" defTabSz="543305">
              <a:lnSpc>
                <a:spcPct val="30000"/>
              </a:lnSpc>
              <a:spcBef>
                <a:spcPts val="3900"/>
              </a:spcBef>
              <a:buSzTx/>
              <a:buNone/>
              <a:defRPr sz="2976"/>
            </a:pP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ROAs can overlap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Multiple ROAs can exist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Trust anchors</a:t>
            </a:r>
          </a:p>
        </p:txBody>
      </p:sp>
      <p:sp>
        <p:nvSpPr>
          <p:cNvPr id="452" name="Shape 45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RIRs have these for the majority blocks</a:t>
            </a:r>
          </a:p>
          <a:p>
            <a:pPr/>
            <a:r>
              <a:t>RIRs have complicated rules for dealing with minority blocks</a:t>
            </a:r>
          </a:p>
          <a:p>
            <a:pPr/>
            <a:r>
              <a:t>4x RIRs publish these easily;   ARIN makes you sign some legal stuff</a:t>
            </a:r>
          </a:p>
          <a:p>
            <a:pPr/>
            <a:r>
              <a:t>A URL and a Public Key that must be able to decrypt the cert found at the URL (so you know you can trust it)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Validators</a:t>
            </a:r>
          </a:p>
        </p:txBody>
      </p:sp>
      <p:sp>
        <p:nvSpPr>
          <p:cNvPr id="455" name="Shape 455"/>
          <p:cNvSpPr txBox="1"/>
          <p:nvPr>
            <p:ph type="body" idx="1"/>
          </p:nvPr>
        </p:nvSpPr>
        <p:spPr>
          <a:xfrm>
            <a:off x="990600" y="25908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/>
            </a:pPr>
            <a:r>
              <a:t>Software.</a:t>
            </a:r>
          </a:p>
          <a:p>
            <a:pPr lvl="1" marL="826769" indent="-413384" defTabSz="543305">
              <a:spcBef>
                <a:spcPts val="3900"/>
              </a:spcBef>
              <a:defRPr sz="2976"/>
            </a:pPr>
            <a:r>
              <a:t>Current favorite : Routinator 3000</a:t>
            </a:r>
          </a:p>
          <a:p>
            <a:pPr lvl="1" marL="826769" indent="-413384" defTabSz="543305">
              <a:spcBef>
                <a:spcPts val="3900"/>
              </a:spcBef>
              <a:defRPr sz="2976"/>
            </a:pPr>
            <a:r>
              <a:t>https://nlnetlabs.nl/projects/rpki/routinator/</a:t>
            </a:r>
          </a:p>
          <a:p>
            <a:pPr lvl="1" marL="826769" indent="-413384" defTabSz="543305">
              <a:spcBef>
                <a:spcPts val="3900"/>
              </a:spcBef>
              <a:defRPr sz="2976"/>
            </a:pPr>
            <a:r>
              <a:t>RIPE NCC V2  (v3 in dev)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Speaks rsync to trust anchors to synchronise ROAs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Performs validation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Speaks RPKI-RTR protocols to routers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Validators</a:t>
            </a:r>
          </a:p>
        </p:txBody>
      </p:sp>
      <p:sp>
        <p:nvSpPr>
          <p:cNvPr id="458" name="Shape 45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Produces a result that is either</a:t>
            </a:r>
          </a:p>
          <a:p>
            <a:pPr lvl="2"/>
            <a:r>
              <a:t>0 - NotFound</a:t>
            </a:r>
          </a:p>
          <a:p>
            <a:pPr lvl="2"/>
            <a:r>
              <a:t>1 - Valid </a:t>
            </a:r>
          </a:p>
          <a:p>
            <a:pPr lvl="2"/>
            <a:r>
              <a:t>2 - Invalid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/>
        </p:nvSpPr>
        <p:spPr>
          <a:xfrm>
            <a:off x="2393372" y="1492554"/>
            <a:ext cx="1270001" cy="1270001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AFRINIC</a:t>
            </a:r>
          </a:p>
        </p:txBody>
      </p:sp>
      <p:sp>
        <p:nvSpPr>
          <p:cNvPr id="461" name="Shape 461"/>
          <p:cNvSpPr/>
          <p:nvPr/>
        </p:nvSpPr>
        <p:spPr>
          <a:xfrm>
            <a:off x="9341427" y="1492554"/>
            <a:ext cx="1270001" cy="1270001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LACNIC</a:t>
            </a:r>
          </a:p>
        </p:txBody>
      </p:sp>
      <p:sp>
        <p:nvSpPr>
          <p:cNvPr id="462" name="Shape 462"/>
          <p:cNvSpPr/>
          <p:nvPr/>
        </p:nvSpPr>
        <p:spPr>
          <a:xfrm>
            <a:off x="7604413" y="1492554"/>
            <a:ext cx="1270001" cy="1270001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RIPE-NCC</a:t>
            </a:r>
          </a:p>
        </p:txBody>
      </p:sp>
      <p:sp>
        <p:nvSpPr>
          <p:cNvPr id="463" name="Shape 463"/>
          <p:cNvSpPr/>
          <p:nvPr/>
        </p:nvSpPr>
        <p:spPr>
          <a:xfrm>
            <a:off x="5867400" y="1492554"/>
            <a:ext cx="1270000" cy="1270001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ARIN</a:t>
            </a:r>
          </a:p>
        </p:txBody>
      </p:sp>
      <p:sp>
        <p:nvSpPr>
          <p:cNvPr id="464" name="Shape 464"/>
          <p:cNvSpPr/>
          <p:nvPr/>
        </p:nvSpPr>
        <p:spPr>
          <a:xfrm>
            <a:off x="4130386" y="1492554"/>
            <a:ext cx="1270001" cy="1270001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APNIC</a:t>
            </a:r>
          </a:p>
        </p:txBody>
      </p:sp>
      <p:sp>
        <p:nvSpPr>
          <p:cNvPr id="465" name="Shape 465"/>
          <p:cNvSpPr/>
          <p:nvPr/>
        </p:nvSpPr>
        <p:spPr>
          <a:xfrm>
            <a:off x="5867400" y="4598710"/>
            <a:ext cx="1270000" cy="12700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CACHE</a:t>
            </a:r>
          </a:p>
        </p:txBody>
      </p:sp>
      <p:sp>
        <p:nvSpPr>
          <p:cNvPr id="466" name="Shape 466"/>
          <p:cNvSpPr/>
          <p:nvPr/>
        </p:nvSpPr>
        <p:spPr>
          <a:xfrm>
            <a:off x="5867400" y="6886646"/>
            <a:ext cx="1270000" cy="12700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R2</a:t>
            </a:r>
          </a:p>
        </p:txBody>
      </p:sp>
      <p:sp>
        <p:nvSpPr>
          <p:cNvPr id="467" name="Shape 467"/>
          <p:cNvSpPr/>
          <p:nvPr/>
        </p:nvSpPr>
        <p:spPr>
          <a:xfrm>
            <a:off x="7604413" y="6886646"/>
            <a:ext cx="1270001" cy="12700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R3</a:t>
            </a:r>
          </a:p>
        </p:txBody>
      </p:sp>
      <p:sp>
        <p:nvSpPr>
          <p:cNvPr id="468" name="Shape 468"/>
          <p:cNvSpPr/>
          <p:nvPr/>
        </p:nvSpPr>
        <p:spPr>
          <a:xfrm>
            <a:off x="4130386" y="6886646"/>
            <a:ext cx="1270001" cy="12700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R1</a:t>
            </a:r>
          </a:p>
        </p:txBody>
      </p:sp>
      <p:cxnSp>
        <p:nvCxnSpPr>
          <p:cNvPr id="469" name="Connector 469"/>
          <p:cNvCxnSpPr>
            <a:stCxn id="468" idx="0"/>
            <a:endCxn id="465" idx="0"/>
          </p:cNvCxnSpPr>
          <p:nvPr/>
        </p:nvCxnSpPr>
        <p:spPr>
          <a:xfrm flipV="1">
            <a:off x="4765386" y="5233710"/>
            <a:ext cx="1737014" cy="228793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470" name="Connector 470"/>
          <p:cNvCxnSpPr>
            <a:stCxn id="467" idx="0"/>
            <a:endCxn id="465" idx="0"/>
          </p:cNvCxnSpPr>
          <p:nvPr/>
        </p:nvCxnSpPr>
        <p:spPr>
          <a:xfrm flipH="1" flipV="1">
            <a:off x="6502400" y="5233710"/>
            <a:ext cx="1737014" cy="228793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471" name="Connector 471"/>
          <p:cNvCxnSpPr>
            <a:stCxn id="466" idx="0"/>
            <a:endCxn id="465" idx="0"/>
          </p:cNvCxnSpPr>
          <p:nvPr/>
        </p:nvCxnSpPr>
        <p:spPr>
          <a:xfrm flipV="1">
            <a:off x="6502400" y="5233710"/>
            <a:ext cx="0" cy="228793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grpSp>
        <p:nvGrpSpPr>
          <p:cNvPr id="486" name="Group 486"/>
          <p:cNvGrpSpPr/>
          <p:nvPr/>
        </p:nvGrpSpPr>
        <p:grpSpPr>
          <a:xfrm>
            <a:off x="7150858" y="5468667"/>
            <a:ext cx="3490152" cy="1409417"/>
            <a:chOff x="-1217559" y="-177122"/>
            <a:chExt cx="3490151" cy="1409416"/>
          </a:xfrm>
        </p:grpSpPr>
        <p:sp>
          <p:nvSpPr>
            <p:cNvPr id="472" name="Shape 472"/>
            <p:cNvSpPr/>
            <p:nvPr/>
          </p:nvSpPr>
          <p:spPr>
            <a:xfrm>
              <a:off x="-322246" y="1083185"/>
              <a:ext cx="300305" cy="14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032" fill="norm" stroke="1" extrusionOk="0">
                  <a:moveTo>
                    <a:pt x="5663" y="10388"/>
                  </a:moveTo>
                  <a:cubicBezTo>
                    <a:pt x="5005" y="8306"/>
                    <a:pt x="4346" y="6224"/>
                    <a:pt x="4412" y="5573"/>
                  </a:cubicBezTo>
                  <a:cubicBezTo>
                    <a:pt x="4478" y="4923"/>
                    <a:pt x="5268" y="5704"/>
                    <a:pt x="7046" y="7916"/>
                  </a:cubicBezTo>
                  <a:cubicBezTo>
                    <a:pt x="8824" y="10128"/>
                    <a:pt x="11590" y="13771"/>
                    <a:pt x="13368" y="15983"/>
                  </a:cubicBezTo>
                  <a:cubicBezTo>
                    <a:pt x="15146" y="18195"/>
                    <a:pt x="15937" y="18976"/>
                    <a:pt x="16661" y="19757"/>
                  </a:cubicBezTo>
                  <a:cubicBezTo>
                    <a:pt x="17385" y="20537"/>
                    <a:pt x="18044" y="21318"/>
                    <a:pt x="18505" y="20928"/>
                  </a:cubicBezTo>
                  <a:cubicBezTo>
                    <a:pt x="18966" y="20537"/>
                    <a:pt x="19229" y="18976"/>
                    <a:pt x="19493" y="15853"/>
                  </a:cubicBezTo>
                  <a:cubicBezTo>
                    <a:pt x="19756" y="12730"/>
                    <a:pt x="20020" y="8046"/>
                    <a:pt x="20217" y="5053"/>
                  </a:cubicBezTo>
                  <a:cubicBezTo>
                    <a:pt x="20415" y="2060"/>
                    <a:pt x="20546" y="759"/>
                    <a:pt x="20283" y="238"/>
                  </a:cubicBezTo>
                  <a:cubicBezTo>
                    <a:pt x="20020" y="-282"/>
                    <a:pt x="19361" y="-22"/>
                    <a:pt x="16859" y="1800"/>
                  </a:cubicBezTo>
                  <a:cubicBezTo>
                    <a:pt x="14356" y="3622"/>
                    <a:pt x="10010" y="7005"/>
                    <a:pt x="7112" y="9087"/>
                  </a:cubicBezTo>
                  <a:cubicBezTo>
                    <a:pt x="4215" y="11169"/>
                    <a:pt x="2766" y="11949"/>
                    <a:pt x="1712" y="12470"/>
                  </a:cubicBezTo>
                  <a:cubicBezTo>
                    <a:pt x="659" y="12990"/>
                    <a:pt x="0" y="13251"/>
                    <a:pt x="0" y="13251"/>
                  </a:cubicBezTo>
                  <a:cubicBezTo>
                    <a:pt x="0" y="13251"/>
                    <a:pt x="659" y="12990"/>
                    <a:pt x="3293" y="11429"/>
                  </a:cubicBezTo>
                  <a:cubicBezTo>
                    <a:pt x="5927" y="9867"/>
                    <a:pt x="10537" y="7005"/>
                    <a:pt x="13698" y="4923"/>
                  </a:cubicBezTo>
                  <a:cubicBezTo>
                    <a:pt x="16859" y="2841"/>
                    <a:pt x="18571" y="1540"/>
                    <a:pt x="19756" y="759"/>
                  </a:cubicBezTo>
                  <a:cubicBezTo>
                    <a:pt x="20941" y="-22"/>
                    <a:pt x="21600" y="-282"/>
                    <a:pt x="21402" y="369"/>
                  </a:cubicBezTo>
                  <a:cubicBezTo>
                    <a:pt x="21205" y="1019"/>
                    <a:pt x="20151" y="2581"/>
                    <a:pt x="18966" y="4663"/>
                  </a:cubicBezTo>
                  <a:cubicBezTo>
                    <a:pt x="17780" y="6745"/>
                    <a:pt x="16463" y="9347"/>
                    <a:pt x="15673" y="11429"/>
                  </a:cubicBezTo>
                  <a:cubicBezTo>
                    <a:pt x="14883" y="13511"/>
                    <a:pt x="14620" y="15072"/>
                    <a:pt x="14817" y="15853"/>
                  </a:cubicBezTo>
                  <a:cubicBezTo>
                    <a:pt x="15015" y="16634"/>
                    <a:pt x="15673" y="16634"/>
                    <a:pt x="16266" y="16113"/>
                  </a:cubicBezTo>
                  <a:cubicBezTo>
                    <a:pt x="16859" y="15593"/>
                    <a:pt x="17385" y="14552"/>
                    <a:pt x="17846" y="13511"/>
                  </a:cubicBezTo>
                  <a:cubicBezTo>
                    <a:pt x="18307" y="12470"/>
                    <a:pt x="18702" y="11429"/>
                    <a:pt x="18571" y="11169"/>
                  </a:cubicBezTo>
                  <a:cubicBezTo>
                    <a:pt x="18439" y="10908"/>
                    <a:pt x="17780" y="11429"/>
                    <a:pt x="17122" y="12600"/>
                  </a:cubicBezTo>
                  <a:cubicBezTo>
                    <a:pt x="16463" y="13771"/>
                    <a:pt x="15805" y="15593"/>
                    <a:pt x="15607" y="15723"/>
                  </a:cubicBezTo>
                  <a:cubicBezTo>
                    <a:pt x="15410" y="15853"/>
                    <a:pt x="15673" y="14292"/>
                    <a:pt x="16398" y="11819"/>
                  </a:cubicBezTo>
                  <a:cubicBezTo>
                    <a:pt x="17122" y="9347"/>
                    <a:pt x="18307" y="5964"/>
                    <a:pt x="19493" y="2581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Shape 473"/>
            <p:cNvSpPr/>
            <p:nvPr/>
          </p:nvSpPr>
          <p:spPr>
            <a:xfrm>
              <a:off x="-1217560" y="-177123"/>
              <a:ext cx="105643" cy="13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68" fill="norm" stroke="1" extrusionOk="0">
                  <a:moveTo>
                    <a:pt x="3447" y="6821"/>
                  </a:moveTo>
                  <a:cubicBezTo>
                    <a:pt x="1958" y="5968"/>
                    <a:pt x="468" y="5116"/>
                    <a:pt x="95" y="5400"/>
                  </a:cubicBezTo>
                  <a:cubicBezTo>
                    <a:pt x="-277" y="5684"/>
                    <a:pt x="468" y="7105"/>
                    <a:pt x="1771" y="9521"/>
                  </a:cubicBezTo>
                  <a:cubicBezTo>
                    <a:pt x="3075" y="11937"/>
                    <a:pt x="4937" y="15347"/>
                    <a:pt x="6240" y="17763"/>
                  </a:cubicBezTo>
                  <a:cubicBezTo>
                    <a:pt x="7544" y="20179"/>
                    <a:pt x="8289" y="21600"/>
                    <a:pt x="8661" y="21458"/>
                  </a:cubicBezTo>
                  <a:cubicBezTo>
                    <a:pt x="9033" y="21316"/>
                    <a:pt x="9033" y="19611"/>
                    <a:pt x="8288" y="16484"/>
                  </a:cubicBezTo>
                  <a:cubicBezTo>
                    <a:pt x="7544" y="13358"/>
                    <a:pt x="6054" y="8811"/>
                    <a:pt x="5682" y="5826"/>
                  </a:cubicBezTo>
                  <a:cubicBezTo>
                    <a:pt x="5309" y="2842"/>
                    <a:pt x="6054" y="1421"/>
                    <a:pt x="7544" y="711"/>
                  </a:cubicBezTo>
                  <a:cubicBezTo>
                    <a:pt x="9033" y="0"/>
                    <a:pt x="11268" y="0"/>
                    <a:pt x="13316" y="0"/>
                  </a:cubicBezTo>
                  <a:cubicBezTo>
                    <a:pt x="15364" y="0"/>
                    <a:pt x="17226" y="0"/>
                    <a:pt x="18716" y="568"/>
                  </a:cubicBezTo>
                  <a:cubicBezTo>
                    <a:pt x="20206" y="1137"/>
                    <a:pt x="21323" y="2274"/>
                    <a:pt x="20951" y="4405"/>
                  </a:cubicBezTo>
                  <a:cubicBezTo>
                    <a:pt x="20578" y="6537"/>
                    <a:pt x="18716" y="9663"/>
                    <a:pt x="17413" y="11937"/>
                  </a:cubicBezTo>
                  <a:cubicBezTo>
                    <a:pt x="16109" y="14211"/>
                    <a:pt x="15364" y="15632"/>
                    <a:pt x="14992" y="15632"/>
                  </a:cubicBezTo>
                  <a:cubicBezTo>
                    <a:pt x="14620" y="15632"/>
                    <a:pt x="14620" y="14211"/>
                    <a:pt x="14620" y="12789"/>
                  </a:cubicBezTo>
                  <a:cubicBezTo>
                    <a:pt x="14620" y="11368"/>
                    <a:pt x="14620" y="9947"/>
                    <a:pt x="14433" y="9947"/>
                  </a:cubicBezTo>
                  <a:cubicBezTo>
                    <a:pt x="14247" y="9947"/>
                    <a:pt x="13875" y="11368"/>
                    <a:pt x="13316" y="12789"/>
                  </a:cubicBezTo>
                  <a:cubicBezTo>
                    <a:pt x="12757" y="14211"/>
                    <a:pt x="12013" y="15632"/>
                    <a:pt x="11640" y="15632"/>
                  </a:cubicBezTo>
                  <a:cubicBezTo>
                    <a:pt x="11268" y="15632"/>
                    <a:pt x="11268" y="14211"/>
                    <a:pt x="11454" y="12789"/>
                  </a:cubicBezTo>
                  <a:cubicBezTo>
                    <a:pt x="11640" y="11368"/>
                    <a:pt x="12013" y="9947"/>
                    <a:pt x="12013" y="8526"/>
                  </a:cubicBezTo>
                  <a:cubicBezTo>
                    <a:pt x="12013" y="7105"/>
                    <a:pt x="11640" y="5684"/>
                    <a:pt x="11268" y="5968"/>
                  </a:cubicBezTo>
                  <a:cubicBezTo>
                    <a:pt x="10895" y="6253"/>
                    <a:pt x="10523" y="8242"/>
                    <a:pt x="11454" y="8811"/>
                  </a:cubicBezTo>
                  <a:cubicBezTo>
                    <a:pt x="12385" y="9379"/>
                    <a:pt x="14620" y="8526"/>
                    <a:pt x="16482" y="7532"/>
                  </a:cubicBezTo>
                  <a:cubicBezTo>
                    <a:pt x="18344" y="6537"/>
                    <a:pt x="19833" y="5400"/>
                    <a:pt x="21323" y="4263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Shape 474"/>
            <p:cNvSpPr/>
            <p:nvPr/>
          </p:nvSpPr>
          <p:spPr>
            <a:xfrm>
              <a:off x="-81381" y="71956"/>
              <a:ext cx="369841" cy="38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47" fill="norm" stroke="1" extrusionOk="0">
                  <a:moveTo>
                    <a:pt x="1231" y="0"/>
                  </a:moveTo>
                  <a:cubicBezTo>
                    <a:pt x="1123" y="3115"/>
                    <a:pt x="1016" y="6231"/>
                    <a:pt x="1177" y="9606"/>
                  </a:cubicBezTo>
                  <a:cubicBezTo>
                    <a:pt x="1338" y="12981"/>
                    <a:pt x="1768" y="16615"/>
                    <a:pt x="2037" y="18744"/>
                  </a:cubicBezTo>
                  <a:cubicBezTo>
                    <a:pt x="2305" y="20873"/>
                    <a:pt x="2413" y="21496"/>
                    <a:pt x="2413" y="21444"/>
                  </a:cubicBezTo>
                  <a:cubicBezTo>
                    <a:pt x="2413" y="21392"/>
                    <a:pt x="2305" y="20665"/>
                    <a:pt x="1875" y="18433"/>
                  </a:cubicBezTo>
                  <a:cubicBezTo>
                    <a:pt x="1445" y="16200"/>
                    <a:pt x="693" y="12461"/>
                    <a:pt x="317" y="9450"/>
                  </a:cubicBezTo>
                  <a:cubicBezTo>
                    <a:pt x="-59" y="6438"/>
                    <a:pt x="-59" y="4154"/>
                    <a:pt x="102" y="2752"/>
                  </a:cubicBezTo>
                  <a:cubicBezTo>
                    <a:pt x="263" y="1350"/>
                    <a:pt x="586" y="831"/>
                    <a:pt x="1069" y="467"/>
                  </a:cubicBezTo>
                  <a:cubicBezTo>
                    <a:pt x="1553" y="104"/>
                    <a:pt x="2198" y="-104"/>
                    <a:pt x="3004" y="311"/>
                  </a:cubicBezTo>
                  <a:cubicBezTo>
                    <a:pt x="3810" y="727"/>
                    <a:pt x="4777" y="1765"/>
                    <a:pt x="5368" y="3531"/>
                  </a:cubicBezTo>
                  <a:cubicBezTo>
                    <a:pt x="5959" y="5296"/>
                    <a:pt x="6174" y="7788"/>
                    <a:pt x="6174" y="9294"/>
                  </a:cubicBezTo>
                  <a:cubicBezTo>
                    <a:pt x="6174" y="10800"/>
                    <a:pt x="5959" y="11319"/>
                    <a:pt x="5475" y="11890"/>
                  </a:cubicBezTo>
                  <a:cubicBezTo>
                    <a:pt x="4992" y="12461"/>
                    <a:pt x="4240" y="13084"/>
                    <a:pt x="4132" y="13552"/>
                  </a:cubicBezTo>
                  <a:cubicBezTo>
                    <a:pt x="4025" y="14019"/>
                    <a:pt x="4562" y="14331"/>
                    <a:pt x="6604" y="15161"/>
                  </a:cubicBezTo>
                  <a:cubicBezTo>
                    <a:pt x="8645" y="15992"/>
                    <a:pt x="12192" y="17342"/>
                    <a:pt x="14932" y="17861"/>
                  </a:cubicBezTo>
                  <a:cubicBezTo>
                    <a:pt x="17672" y="18381"/>
                    <a:pt x="19607" y="18069"/>
                    <a:pt x="21541" y="17758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Shape 475"/>
            <p:cNvSpPr/>
            <p:nvPr/>
          </p:nvSpPr>
          <p:spPr>
            <a:xfrm>
              <a:off x="211835" y="65963"/>
              <a:ext cx="158603" cy="354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377" fill="norm" stroke="1" extrusionOk="0">
                  <a:moveTo>
                    <a:pt x="10807" y="4036"/>
                  </a:moveTo>
                  <a:cubicBezTo>
                    <a:pt x="9594" y="4370"/>
                    <a:pt x="8380" y="4704"/>
                    <a:pt x="7288" y="6207"/>
                  </a:cubicBezTo>
                  <a:cubicBezTo>
                    <a:pt x="6196" y="7710"/>
                    <a:pt x="5225" y="10382"/>
                    <a:pt x="4618" y="12776"/>
                  </a:cubicBezTo>
                  <a:cubicBezTo>
                    <a:pt x="4012" y="15170"/>
                    <a:pt x="3769" y="17285"/>
                    <a:pt x="3890" y="18788"/>
                  </a:cubicBezTo>
                  <a:cubicBezTo>
                    <a:pt x="4012" y="20291"/>
                    <a:pt x="4497" y="21182"/>
                    <a:pt x="4740" y="21349"/>
                  </a:cubicBezTo>
                  <a:cubicBezTo>
                    <a:pt x="4982" y="21516"/>
                    <a:pt x="4982" y="20959"/>
                    <a:pt x="4497" y="18900"/>
                  </a:cubicBezTo>
                  <a:cubicBezTo>
                    <a:pt x="4012" y="16840"/>
                    <a:pt x="3041" y="13277"/>
                    <a:pt x="2798" y="10048"/>
                  </a:cubicBezTo>
                  <a:cubicBezTo>
                    <a:pt x="2555" y="6819"/>
                    <a:pt x="3041" y="3924"/>
                    <a:pt x="3769" y="2254"/>
                  </a:cubicBezTo>
                  <a:cubicBezTo>
                    <a:pt x="4497" y="584"/>
                    <a:pt x="5468" y="139"/>
                    <a:pt x="8016" y="27"/>
                  </a:cubicBezTo>
                  <a:cubicBezTo>
                    <a:pt x="10564" y="-84"/>
                    <a:pt x="14690" y="139"/>
                    <a:pt x="17360" y="751"/>
                  </a:cubicBezTo>
                  <a:cubicBezTo>
                    <a:pt x="20030" y="1363"/>
                    <a:pt x="21243" y="2365"/>
                    <a:pt x="20758" y="3757"/>
                  </a:cubicBezTo>
                  <a:cubicBezTo>
                    <a:pt x="20272" y="5149"/>
                    <a:pt x="18088" y="6930"/>
                    <a:pt x="15176" y="8267"/>
                  </a:cubicBezTo>
                  <a:cubicBezTo>
                    <a:pt x="12263" y="9603"/>
                    <a:pt x="8623" y="10493"/>
                    <a:pt x="5832" y="11050"/>
                  </a:cubicBezTo>
                  <a:cubicBezTo>
                    <a:pt x="3041" y="11607"/>
                    <a:pt x="1099" y="11829"/>
                    <a:pt x="371" y="11996"/>
                  </a:cubicBezTo>
                  <a:cubicBezTo>
                    <a:pt x="-357" y="12163"/>
                    <a:pt x="128" y="12275"/>
                    <a:pt x="614" y="12386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Shape 476"/>
            <p:cNvSpPr/>
            <p:nvPr/>
          </p:nvSpPr>
          <p:spPr>
            <a:xfrm>
              <a:off x="474807" y="149447"/>
              <a:ext cx="12916" cy="2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2" y="0"/>
                  </a:moveTo>
                  <a:cubicBezTo>
                    <a:pt x="6171" y="3649"/>
                    <a:pt x="0" y="7297"/>
                    <a:pt x="0" y="10654"/>
                  </a:cubicBezTo>
                  <a:cubicBezTo>
                    <a:pt x="0" y="14011"/>
                    <a:pt x="6171" y="17076"/>
                    <a:pt x="10800" y="18973"/>
                  </a:cubicBezTo>
                  <a:cubicBezTo>
                    <a:pt x="15428" y="20870"/>
                    <a:pt x="18514" y="21600"/>
                    <a:pt x="20057" y="21600"/>
                  </a:cubicBezTo>
                  <a:cubicBezTo>
                    <a:pt x="21600" y="21600"/>
                    <a:pt x="21600" y="20870"/>
                    <a:pt x="21600" y="20068"/>
                  </a:cubicBezTo>
                  <a:cubicBezTo>
                    <a:pt x="21600" y="19265"/>
                    <a:pt x="21600" y="18389"/>
                    <a:pt x="21600" y="17513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Shape 477"/>
            <p:cNvSpPr/>
            <p:nvPr/>
          </p:nvSpPr>
          <p:spPr>
            <a:xfrm>
              <a:off x="449847" y="99631"/>
              <a:ext cx="331236" cy="28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35" fill="norm" stroke="1" extrusionOk="0">
                  <a:moveTo>
                    <a:pt x="14703" y="0"/>
                  </a:moveTo>
                  <a:cubicBezTo>
                    <a:pt x="13623" y="3462"/>
                    <a:pt x="12543" y="6923"/>
                    <a:pt x="10683" y="9969"/>
                  </a:cubicBezTo>
                  <a:cubicBezTo>
                    <a:pt x="8823" y="13015"/>
                    <a:pt x="6183" y="15646"/>
                    <a:pt x="4563" y="17031"/>
                  </a:cubicBezTo>
                  <a:cubicBezTo>
                    <a:pt x="2943" y="18415"/>
                    <a:pt x="2343" y="18554"/>
                    <a:pt x="1623" y="18762"/>
                  </a:cubicBezTo>
                  <a:cubicBezTo>
                    <a:pt x="903" y="18969"/>
                    <a:pt x="63" y="19246"/>
                    <a:pt x="3" y="19454"/>
                  </a:cubicBezTo>
                  <a:cubicBezTo>
                    <a:pt x="-57" y="19662"/>
                    <a:pt x="663" y="19800"/>
                    <a:pt x="2883" y="20285"/>
                  </a:cubicBezTo>
                  <a:cubicBezTo>
                    <a:pt x="5103" y="20769"/>
                    <a:pt x="8823" y="21600"/>
                    <a:pt x="12183" y="21531"/>
                  </a:cubicBezTo>
                  <a:cubicBezTo>
                    <a:pt x="15543" y="21462"/>
                    <a:pt x="18543" y="20492"/>
                    <a:pt x="21543" y="19523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Shape 478"/>
            <p:cNvSpPr/>
            <p:nvPr/>
          </p:nvSpPr>
          <p:spPr>
            <a:xfrm>
              <a:off x="814984" y="215868"/>
              <a:ext cx="15914" cy="204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6032"/>
                    <a:pt x="6300" y="12065"/>
                    <a:pt x="2700" y="15665"/>
                  </a:cubicBezTo>
                  <a:cubicBezTo>
                    <a:pt x="-900" y="19265"/>
                    <a:pt x="-900" y="20432"/>
                    <a:pt x="2700" y="21016"/>
                  </a:cubicBezTo>
                  <a:cubicBezTo>
                    <a:pt x="6300" y="21600"/>
                    <a:pt x="13500" y="21600"/>
                    <a:pt x="20700" y="2160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Shape 479"/>
            <p:cNvSpPr/>
            <p:nvPr/>
          </p:nvSpPr>
          <p:spPr>
            <a:xfrm>
              <a:off x="714661" y="112204"/>
              <a:ext cx="249080" cy="81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21209"/>
                  </a:moveTo>
                  <a:cubicBezTo>
                    <a:pt x="0" y="14969"/>
                    <a:pt x="0" y="8729"/>
                    <a:pt x="480" y="4889"/>
                  </a:cubicBezTo>
                  <a:cubicBezTo>
                    <a:pt x="960" y="1049"/>
                    <a:pt x="1920" y="-391"/>
                    <a:pt x="4480" y="89"/>
                  </a:cubicBezTo>
                  <a:cubicBezTo>
                    <a:pt x="7040" y="569"/>
                    <a:pt x="11200" y="2969"/>
                    <a:pt x="14320" y="6809"/>
                  </a:cubicBezTo>
                  <a:cubicBezTo>
                    <a:pt x="17440" y="10649"/>
                    <a:pt x="19520" y="15929"/>
                    <a:pt x="21600" y="21209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Shape 480"/>
            <p:cNvSpPr/>
            <p:nvPr/>
          </p:nvSpPr>
          <p:spPr>
            <a:xfrm>
              <a:off x="703590" y="370850"/>
              <a:ext cx="337642" cy="1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17673"/>
                  </a:moveTo>
                  <a:cubicBezTo>
                    <a:pt x="4013" y="19636"/>
                    <a:pt x="8026" y="21600"/>
                    <a:pt x="11626" y="18655"/>
                  </a:cubicBezTo>
                  <a:cubicBezTo>
                    <a:pt x="15226" y="15709"/>
                    <a:pt x="18413" y="78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Shape 481"/>
            <p:cNvSpPr/>
            <p:nvPr/>
          </p:nvSpPr>
          <p:spPr>
            <a:xfrm>
              <a:off x="1135328" y="326570"/>
              <a:ext cx="193728" cy="1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Shape 482"/>
            <p:cNvSpPr/>
            <p:nvPr/>
          </p:nvSpPr>
          <p:spPr>
            <a:xfrm>
              <a:off x="1477350" y="99631"/>
              <a:ext cx="327724" cy="27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81" fill="norm" stroke="1" extrusionOk="0">
                  <a:moveTo>
                    <a:pt x="1523" y="0"/>
                  </a:moveTo>
                  <a:cubicBezTo>
                    <a:pt x="1644" y="5040"/>
                    <a:pt x="1765" y="10080"/>
                    <a:pt x="1825" y="13392"/>
                  </a:cubicBezTo>
                  <a:cubicBezTo>
                    <a:pt x="1885" y="16704"/>
                    <a:pt x="1885" y="18288"/>
                    <a:pt x="1825" y="19512"/>
                  </a:cubicBezTo>
                  <a:cubicBezTo>
                    <a:pt x="1765" y="20736"/>
                    <a:pt x="1644" y="21600"/>
                    <a:pt x="1342" y="21168"/>
                  </a:cubicBezTo>
                  <a:cubicBezTo>
                    <a:pt x="1041" y="20736"/>
                    <a:pt x="558" y="19008"/>
                    <a:pt x="256" y="15840"/>
                  </a:cubicBezTo>
                  <a:cubicBezTo>
                    <a:pt x="-45" y="12672"/>
                    <a:pt x="-166" y="8064"/>
                    <a:pt x="377" y="5184"/>
                  </a:cubicBezTo>
                  <a:cubicBezTo>
                    <a:pt x="920" y="2304"/>
                    <a:pt x="2127" y="1152"/>
                    <a:pt x="3032" y="576"/>
                  </a:cubicBezTo>
                  <a:cubicBezTo>
                    <a:pt x="3937" y="0"/>
                    <a:pt x="4540" y="0"/>
                    <a:pt x="5083" y="288"/>
                  </a:cubicBezTo>
                  <a:cubicBezTo>
                    <a:pt x="5626" y="576"/>
                    <a:pt x="6109" y="1152"/>
                    <a:pt x="6411" y="2232"/>
                  </a:cubicBezTo>
                  <a:cubicBezTo>
                    <a:pt x="6712" y="3312"/>
                    <a:pt x="6833" y="4896"/>
                    <a:pt x="6471" y="6408"/>
                  </a:cubicBezTo>
                  <a:cubicBezTo>
                    <a:pt x="6109" y="7920"/>
                    <a:pt x="5264" y="9360"/>
                    <a:pt x="4661" y="10368"/>
                  </a:cubicBezTo>
                  <a:cubicBezTo>
                    <a:pt x="4057" y="11376"/>
                    <a:pt x="3695" y="11952"/>
                    <a:pt x="3695" y="12600"/>
                  </a:cubicBezTo>
                  <a:cubicBezTo>
                    <a:pt x="3695" y="13248"/>
                    <a:pt x="4057" y="13968"/>
                    <a:pt x="5506" y="14976"/>
                  </a:cubicBezTo>
                  <a:cubicBezTo>
                    <a:pt x="6954" y="15984"/>
                    <a:pt x="9488" y="17280"/>
                    <a:pt x="12323" y="17712"/>
                  </a:cubicBezTo>
                  <a:cubicBezTo>
                    <a:pt x="15159" y="18144"/>
                    <a:pt x="18297" y="17712"/>
                    <a:pt x="21434" y="1728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Shape 483"/>
            <p:cNvSpPr/>
            <p:nvPr/>
          </p:nvSpPr>
          <p:spPr>
            <a:xfrm>
              <a:off x="1838284" y="127307"/>
              <a:ext cx="44281" cy="265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2400"/>
                    <a:pt x="9000" y="4800"/>
                    <a:pt x="5400" y="8400"/>
                  </a:cubicBezTo>
                  <a:cubicBezTo>
                    <a:pt x="1800" y="12000"/>
                    <a:pt x="900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Shape 484"/>
            <p:cNvSpPr/>
            <p:nvPr/>
          </p:nvSpPr>
          <p:spPr>
            <a:xfrm>
              <a:off x="1672797" y="149763"/>
              <a:ext cx="337075" cy="8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050" fill="norm" stroke="1" extrusionOk="0">
                  <a:moveTo>
                    <a:pt x="318" y="21050"/>
                  </a:moveTo>
                  <a:cubicBezTo>
                    <a:pt x="200" y="18702"/>
                    <a:pt x="82" y="16354"/>
                    <a:pt x="23" y="14007"/>
                  </a:cubicBezTo>
                  <a:cubicBezTo>
                    <a:pt x="-36" y="11659"/>
                    <a:pt x="-36" y="9311"/>
                    <a:pt x="731" y="6728"/>
                  </a:cubicBezTo>
                  <a:cubicBezTo>
                    <a:pt x="1498" y="4146"/>
                    <a:pt x="3033" y="1328"/>
                    <a:pt x="6043" y="389"/>
                  </a:cubicBezTo>
                  <a:cubicBezTo>
                    <a:pt x="9053" y="-550"/>
                    <a:pt x="13538" y="389"/>
                    <a:pt x="16371" y="1328"/>
                  </a:cubicBezTo>
                  <a:cubicBezTo>
                    <a:pt x="19203" y="2267"/>
                    <a:pt x="20384" y="3207"/>
                    <a:pt x="21564" y="4146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Shape 485"/>
            <p:cNvSpPr/>
            <p:nvPr/>
          </p:nvSpPr>
          <p:spPr>
            <a:xfrm>
              <a:off x="1998801" y="29424"/>
              <a:ext cx="273791" cy="3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217" fill="norm" stroke="1" extrusionOk="0">
                  <a:moveTo>
                    <a:pt x="1728" y="6805"/>
                  </a:moveTo>
                  <a:cubicBezTo>
                    <a:pt x="1152" y="9905"/>
                    <a:pt x="576" y="13005"/>
                    <a:pt x="288" y="15155"/>
                  </a:cubicBezTo>
                  <a:cubicBezTo>
                    <a:pt x="0" y="17305"/>
                    <a:pt x="0" y="18505"/>
                    <a:pt x="0" y="19455"/>
                  </a:cubicBezTo>
                  <a:cubicBezTo>
                    <a:pt x="0" y="20405"/>
                    <a:pt x="0" y="21105"/>
                    <a:pt x="0" y="21205"/>
                  </a:cubicBezTo>
                  <a:cubicBezTo>
                    <a:pt x="0" y="21305"/>
                    <a:pt x="0" y="20805"/>
                    <a:pt x="0" y="18905"/>
                  </a:cubicBezTo>
                  <a:cubicBezTo>
                    <a:pt x="0" y="17005"/>
                    <a:pt x="0" y="13705"/>
                    <a:pt x="360" y="10905"/>
                  </a:cubicBezTo>
                  <a:cubicBezTo>
                    <a:pt x="720" y="8105"/>
                    <a:pt x="1440" y="5805"/>
                    <a:pt x="3168" y="3955"/>
                  </a:cubicBezTo>
                  <a:cubicBezTo>
                    <a:pt x="4896" y="2105"/>
                    <a:pt x="7632" y="705"/>
                    <a:pt x="9792" y="205"/>
                  </a:cubicBezTo>
                  <a:cubicBezTo>
                    <a:pt x="11952" y="-295"/>
                    <a:pt x="13536" y="105"/>
                    <a:pt x="14112" y="1555"/>
                  </a:cubicBezTo>
                  <a:cubicBezTo>
                    <a:pt x="14688" y="3005"/>
                    <a:pt x="14256" y="5505"/>
                    <a:pt x="12096" y="8005"/>
                  </a:cubicBezTo>
                  <a:cubicBezTo>
                    <a:pt x="9936" y="10505"/>
                    <a:pt x="6048" y="13005"/>
                    <a:pt x="3600" y="14455"/>
                  </a:cubicBezTo>
                  <a:cubicBezTo>
                    <a:pt x="1152" y="15905"/>
                    <a:pt x="144" y="16305"/>
                    <a:pt x="216" y="16605"/>
                  </a:cubicBezTo>
                  <a:cubicBezTo>
                    <a:pt x="288" y="16905"/>
                    <a:pt x="1440" y="17105"/>
                    <a:pt x="4608" y="17505"/>
                  </a:cubicBezTo>
                  <a:cubicBezTo>
                    <a:pt x="7776" y="17905"/>
                    <a:pt x="12960" y="18505"/>
                    <a:pt x="16272" y="18805"/>
                  </a:cubicBezTo>
                  <a:cubicBezTo>
                    <a:pt x="19584" y="19105"/>
                    <a:pt x="21024" y="19105"/>
                    <a:pt x="21312" y="19105"/>
                  </a:cubicBezTo>
                  <a:cubicBezTo>
                    <a:pt x="21600" y="19105"/>
                    <a:pt x="20736" y="19105"/>
                    <a:pt x="19944" y="19155"/>
                  </a:cubicBezTo>
                  <a:cubicBezTo>
                    <a:pt x="19152" y="19205"/>
                    <a:pt x="18432" y="19305"/>
                    <a:pt x="17712" y="19405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95" name="Group 495"/>
          <p:cNvGrpSpPr/>
          <p:nvPr/>
        </p:nvGrpSpPr>
        <p:grpSpPr>
          <a:xfrm>
            <a:off x="2723135" y="2839500"/>
            <a:ext cx="7334165" cy="1553837"/>
            <a:chOff x="-165544" y="-105166"/>
            <a:chExt cx="7334163" cy="1553836"/>
          </a:xfrm>
        </p:grpSpPr>
        <p:sp>
          <p:nvSpPr>
            <p:cNvPr id="487" name="Shape 487"/>
            <p:cNvSpPr/>
            <p:nvPr/>
          </p:nvSpPr>
          <p:spPr>
            <a:xfrm>
              <a:off x="-165545" y="-1"/>
              <a:ext cx="3747382" cy="95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81" fill="norm" stroke="1" extrusionOk="0">
                  <a:moveTo>
                    <a:pt x="957" y="0"/>
                  </a:moveTo>
                  <a:cubicBezTo>
                    <a:pt x="776" y="83"/>
                    <a:pt x="596" y="166"/>
                    <a:pt x="442" y="291"/>
                  </a:cubicBezTo>
                  <a:cubicBezTo>
                    <a:pt x="288" y="415"/>
                    <a:pt x="160" y="582"/>
                    <a:pt x="81" y="1101"/>
                  </a:cubicBezTo>
                  <a:cubicBezTo>
                    <a:pt x="1" y="1620"/>
                    <a:pt x="-31" y="2492"/>
                    <a:pt x="38" y="3468"/>
                  </a:cubicBezTo>
                  <a:cubicBezTo>
                    <a:pt x="107" y="4445"/>
                    <a:pt x="277" y="5525"/>
                    <a:pt x="521" y="6376"/>
                  </a:cubicBezTo>
                  <a:cubicBezTo>
                    <a:pt x="765" y="7228"/>
                    <a:pt x="1084" y="7851"/>
                    <a:pt x="1434" y="8349"/>
                  </a:cubicBezTo>
                  <a:cubicBezTo>
                    <a:pt x="1785" y="8848"/>
                    <a:pt x="2167" y="9222"/>
                    <a:pt x="2539" y="9512"/>
                  </a:cubicBezTo>
                  <a:cubicBezTo>
                    <a:pt x="2911" y="9803"/>
                    <a:pt x="3272" y="10011"/>
                    <a:pt x="3654" y="10156"/>
                  </a:cubicBezTo>
                  <a:cubicBezTo>
                    <a:pt x="4036" y="10302"/>
                    <a:pt x="4440" y="10385"/>
                    <a:pt x="4865" y="10426"/>
                  </a:cubicBezTo>
                  <a:cubicBezTo>
                    <a:pt x="5289" y="10468"/>
                    <a:pt x="5735" y="10468"/>
                    <a:pt x="6160" y="10488"/>
                  </a:cubicBezTo>
                  <a:cubicBezTo>
                    <a:pt x="6585" y="10509"/>
                    <a:pt x="6988" y="10551"/>
                    <a:pt x="7408" y="10592"/>
                  </a:cubicBezTo>
                  <a:cubicBezTo>
                    <a:pt x="7827" y="10634"/>
                    <a:pt x="8263" y="10675"/>
                    <a:pt x="8682" y="10696"/>
                  </a:cubicBezTo>
                  <a:cubicBezTo>
                    <a:pt x="9102" y="10717"/>
                    <a:pt x="9505" y="10717"/>
                    <a:pt x="9930" y="10696"/>
                  </a:cubicBezTo>
                  <a:cubicBezTo>
                    <a:pt x="10355" y="10675"/>
                    <a:pt x="10801" y="10634"/>
                    <a:pt x="11252" y="10613"/>
                  </a:cubicBezTo>
                  <a:cubicBezTo>
                    <a:pt x="11704" y="10592"/>
                    <a:pt x="12160" y="10592"/>
                    <a:pt x="12574" y="10655"/>
                  </a:cubicBezTo>
                  <a:cubicBezTo>
                    <a:pt x="12988" y="10717"/>
                    <a:pt x="13360" y="10842"/>
                    <a:pt x="13748" y="11008"/>
                  </a:cubicBezTo>
                  <a:cubicBezTo>
                    <a:pt x="14135" y="11174"/>
                    <a:pt x="14539" y="11382"/>
                    <a:pt x="14937" y="11610"/>
                  </a:cubicBezTo>
                  <a:cubicBezTo>
                    <a:pt x="15335" y="11838"/>
                    <a:pt x="15728" y="12088"/>
                    <a:pt x="16111" y="12316"/>
                  </a:cubicBezTo>
                  <a:cubicBezTo>
                    <a:pt x="16493" y="12545"/>
                    <a:pt x="16865" y="12752"/>
                    <a:pt x="17268" y="12981"/>
                  </a:cubicBezTo>
                  <a:cubicBezTo>
                    <a:pt x="17672" y="13209"/>
                    <a:pt x="18107" y="13458"/>
                    <a:pt x="18521" y="13791"/>
                  </a:cubicBezTo>
                  <a:cubicBezTo>
                    <a:pt x="18935" y="14123"/>
                    <a:pt x="19328" y="14538"/>
                    <a:pt x="19684" y="15078"/>
                  </a:cubicBezTo>
                  <a:cubicBezTo>
                    <a:pt x="20040" y="15618"/>
                    <a:pt x="20358" y="16283"/>
                    <a:pt x="20619" y="17197"/>
                  </a:cubicBezTo>
                  <a:cubicBezTo>
                    <a:pt x="20879" y="18111"/>
                    <a:pt x="21081" y="19274"/>
                    <a:pt x="21192" y="19959"/>
                  </a:cubicBezTo>
                  <a:cubicBezTo>
                    <a:pt x="21304" y="20645"/>
                    <a:pt x="21325" y="20852"/>
                    <a:pt x="21341" y="21081"/>
                  </a:cubicBezTo>
                  <a:cubicBezTo>
                    <a:pt x="21357" y="21309"/>
                    <a:pt x="21367" y="21558"/>
                    <a:pt x="21383" y="21579"/>
                  </a:cubicBezTo>
                  <a:cubicBezTo>
                    <a:pt x="21399" y="21600"/>
                    <a:pt x="21420" y="21392"/>
                    <a:pt x="21452" y="20894"/>
                  </a:cubicBezTo>
                  <a:cubicBezTo>
                    <a:pt x="21484" y="20395"/>
                    <a:pt x="21527" y="19606"/>
                    <a:pt x="21569" y="18817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Shape 488"/>
            <p:cNvSpPr/>
            <p:nvPr/>
          </p:nvSpPr>
          <p:spPr>
            <a:xfrm>
              <a:off x="3613991" y="-105167"/>
              <a:ext cx="3554628" cy="99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73" y="21600"/>
                  </a:moveTo>
                  <a:cubicBezTo>
                    <a:pt x="40" y="21439"/>
                    <a:pt x="6" y="21278"/>
                    <a:pt x="1" y="21097"/>
                  </a:cubicBezTo>
                  <a:cubicBezTo>
                    <a:pt x="-5" y="20916"/>
                    <a:pt x="17" y="20715"/>
                    <a:pt x="101" y="20192"/>
                  </a:cubicBezTo>
                  <a:cubicBezTo>
                    <a:pt x="185" y="19669"/>
                    <a:pt x="331" y="18825"/>
                    <a:pt x="521" y="18201"/>
                  </a:cubicBezTo>
                  <a:cubicBezTo>
                    <a:pt x="712" y="17578"/>
                    <a:pt x="947" y="17175"/>
                    <a:pt x="1232" y="16954"/>
                  </a:cubicBezTo>
                  <a:cubicBezTo>
                    <a:pt x="1518" y="16733"/>
                    <a:pt x="1854" y="16693"/>
                    <a:pt x="2251" y="16713"/>
                  </a:cubicBezTo>
                  <a:cubicBezTo>
                    <a:pt x="2649" y="16733"/>
                    <a:pt x="3108" y="16813"/>
                    <a:pt x="3567" y="16854"/>
                  </a:cubicBezTo>
                  <a:cubicBezTo>
                    <a:pt x="4026" y="16894"/>
                    <a:pt x="4485" y="16894"/>
                    <a:pt x="4939" y="16874"/>
                  </a:cubicBezTo>
                  <a:cubicBezTo>
                    <a:pt x="5392" y="16854"/>
                    <a:pt x="5840" y="16813"/>
                    <a:pt x="6277" y="16753"/>
                  </a:cubicBezTo>
                  <a:cubicBezTo>
                    <a:pt x="6714" y="16693"/>
                    <a:pt x="7139" y="16612"/>
                    <a:pt x="7537" y="16552"/>
                  </a:cubicBezTo>
                  <a:cubicBezTo>
                    <a:pt x="7934" y="16492"/>
                    <a:pt x="8304" y="16451"/>
                    <a:pt x="8679" y="16391"/>
                  </a:cubicBezTo>
                  <a:cubicBezTo>
                    <a:pt x="9054" y="16331"/>
                    <a:pt x="9435" y="16250"/>
                    <a:pt x="9832" y="16170"/>
                  </a:cubicBezTo>
                  <a:cubicBezTo>
                    <a:pt x="10230" y="16089"/>
                    <a:pt x="10644" y="16009"/>
                    <a:pt x="11086" y="15949"/>
                  </a:cubicBezTo>
                  <a:cubicBezTo>
                    <a:pt x="11528" y="15888"/>
                    <a:pt x="11999" y="15848"/>
                    <a:pt x="12480" y="15828"/>
                  </a:cubicBezTo>
                  <a:cubicBezTo>
                    <a:pt x="12962" y="15808"/>
                    <a:pt x="13454" y="15808"/>
                    <a:pt x="13902" y="15788"/>
                  </a:cubicBezTo>
                  <a:cubicBezTo>
                    <a:pt x="14350" y="15768"/>
                    <a:pt x="14753" y="15727"/>
                    <a:pt x="15162" y="15687"/>
                  </a:cubicBezTo>
                  <a:cubicBezTo>
                    <a:pt x="15571" y="15647"/>
                    <a:pt x="15985" y="15607"/>
                    <a:pt x="16394" y="15526"/>
                  </a:cubicBezTo>
                  <a:cubicBezTo>
                    <a:pt x="16802" y="15446"/>
                    <a:pt x="17206" y="15325"/>
                    <a:pt x="17637" y="15164"/>
                  </a:cubicBezTo>
                  <a:cubicBezTo>
                    <a:pt x="18068" y="15003"/>
                    <a:pt x="18527" y="14802"/>
                    <a:pt x="18964" y="14541"/>
                  </a:cubicBezTo>
                  <a:cubicBezTo>
                    <a:pt x="19400" y="14279"/>
                    <a:pt x="19815" y="13958"/>
                    <a:pt x="20190" y="13515"/>
                  </a:cubicBezTo>
                  <a:cubicBezTo>
                    <a:pt x="20565" y="13073"/>
                    <a:pt x="20901" y="12509"/>
                    <a:pt x="21130" y="11785"/>
                  </a:cubicBezTo>
                  <a:cubicBezTo>
                    <a:pt x="21360" y="11061"/>
                    <a:pt x="21483" y="10177"/>
                    <a:pt x="21539" y="9030"/>
                  </a:cubicBezTo>
                  <a:cubicBezTo>
                    <a:pt x="21595" y="7884"/>
                    <a:pt x="21584" y="6476"/>
                    <a:pt x="21489" y="4927"/>
                  </a:cubicBezTo>
                  <a:cubicBezTo>
                    <a:pt x="21393" y="3379"/>
                    <a:pt x="21214" y="1689"/>
                    <a:pt x="21035" y="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Shape 489"/>
            <p:cNvSpPr/>
            <p:nvPr/>
          </p:nvSpPr>
          <p:spPr>
            <a:xfrm>
              <a:off x="3063950" y="964279"/>
              <a:ext cx="512352" cy="48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39" fill="norm" stroke="1" extrusionOk="0">
                  <a:moveTo>
                    <a:pt x="2445" y="7230"/>
                  </a:moveTo>
                  <a:cubicBezTo>
                    <a:pt x="2368" y="6744"/>
                    <a:pt x="2291" y="6259"/>
                    <a:pt x="2329" y="6380"/>
                  </a:cubicBezTo>
                  <a:cubicBezTo>
                    <a:pt x="2368" y="6502"/>
                    <a:pt x="2522" y="7230"/>
                    <a:pt x="2638" y="8807"/>
                  </a:cubicBezTo>
                  <a:cubicBezTo>
                    <a:pt x="2753" y="10385"/>
                    <a:pt x="2831" y="12812"/>
                    <a:pt x="2908" y="14875"/>
                  </a:cubicBezTo>
                  <a:cubicBezTo>
                    <a:pt x="2985" y="16937"/>
                    <a:pt x="3062" y="18636"/>
                    <a:pt x="3101" y="19688"/>
                  </a:cubicBezTo>
                  <a:cubicBezTo>
                    <a:pt x="3139" y="20740"/>
                    <a:pt x="3139" y="21144"/>
                    <a:pt x="2985" y="21225"/>
                  </a:cubicBezTo>
                  <a:cubicBezTo>
                    <a:pt x="2831" y="21306"/>
                    <a:pt x="2522" y="21063"/>
                    <a:pt x="1943" y="19850"/>
                  </a:cubicBezTo>
                  <a:cubicBezTo>
                    <a:pt x="1365" y="18636"/>
                    <a:pt x="516" y="16452"/>
                    <a:pt x="169" y="14025"/>
                  </a:cubicBezTo>
                  <a:cubicBezTo>
                    <a:pt x="-178" y="11598"/>
                    <a:pt x="-24" y="8928"/>
                    <a:pt x="941" y="6582"/>
                  </a:cubicBezTo>
                  <a:cubicBezTo>
                    <a:pt x="1905" y="4236"/>
                    <a:pt x="3679" y="2214"/>
                    <a:pt x="5415" y="1081"/>
                  </a:cubicBezTo>
                  <a:cubicBezTo>
                    <a:pt x="7151" y="-51"/>
                    <a:pt x="8848" y="-294"/>
                    <a:pt x="10005" y="353"/>
                  </a:cubicBezTo>
                  <a:cubicBezTo>
                    <a:pt x="11162" y="1000"/>
                    <a:pt x="11779" y="2537"/>
                    <a:pt x="11548" y="4641"/>
                  </a:cubicBezTo>
                  <a:cubicBezTo>
                    <a:pt x="11316" y="6744"/>
                    <a:pt x="10236" y="9414"/>
                    <a:pt x="9311" y="11436"/>
                  </a:cubicBezTo>
                  <a:cubicBezTo>
                    <a:pt x="8385" y="13459"/>
                    <a:pt x="7613" y="14834"/>
                    <a:pt x="7189" y="15764"/>
                  </a:cubicBezTo>
                  <a:cubicBezTo>
                    <a:pt x="6765" y="16695"/>
                    <a:pt x="6688" y="17180"/>
                    <a:pt x="6765" y="17625"/>
                  </a:cubicBezTo>
                  <a:cubicBezTo>
                    <a:pt x="6842" y="18070"/>
                    <a:pt x="7073" y="18475"/>
                    <a:pt x="8038" y="18839"/>
                  </a:cubicBezTo>
                  <a:cubicBezTo>
                    <a:pt x="9002" y="19203"/>
                    <a:pt x="10699" y="19526"/>
                    <a:pt x="13052" y="19122"/>
                  </a:cubicBezTo>
                  <a:cubicBezTo>
                    <a:pt x="15405" y="18717"/>
                    <a:pt x="18413" y="17585"/>
                    <a:pt x="21422" y="16452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Shape 490"/>
            <p:cNvSpPr/>
            <p:nvPr/>
          </p:nvSpPr>
          <p:spPr>
            <a:xfrm>
              <a:off x="3454533" y="1019260"/>
              <a:ext cx="204795" cy="38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29" fill="norm" stroke="1" extrusionOk="0">
                  <a:moveTo>
                    <a:pt x="21407" y="3026"/>
                  </a:moveTo>
                  <a:cubicBezTo>
                    <a:pt x="21021" y="2105"/>
                    <a:pt x="20636" y="1184"/>
                    <a:pt x="19961" y="621"/>
                  </a:cubicBezTo>
                  <a:cubicBezTo>
                    <a:pt x="19286" y="58"/>
                    <a:pt x="18321" y="-147"/>
                    <a:pt x="15525" y="109"/>
                  </a:cubicBezTo>
                  <a:cubicBezTo>
                    <a:pt x="12728" y="365"/>
                    <a:pt x="8100" y="1081"/>
                    <a:pt x="5111" y="2771"/>
                  </a:cubicBezTo>
                  <a:cubicBezTo>
                    <a:pt x="2121" y="4460"/>
                    <a:pt x="771" y="7121"/>
                    <a:pt x="2314" y="9527"/>
                  </a:cubicBezTo>
                  <a:cubicBezTo>
                    <a:pt x="3857" y="11933"/>
                    <a:pt x="8293" y="14082"/>
                    <a:pt x="11475" y="15567"/>
                  </a:cubicBezTo>
                  <a:cubicBezTo>
                    <a:pt x="14657" y="17051"/>
                    <a:pt x="16586" y="17870"/>
                    <a:pt x="17743" y="18535"/>
                  </a:cubicBezTo>
                  <a:cubicBezTo>
                    <a:pt x="18900" y="19201"/>
                    <a:pt x="19286" y="19713"/>
                    <a:pt x="18514" y="20122"/>
                  </a:cubicBezTo>
                  <a:cubicBezTo>
                    <a:pt x="17743" y="20532"/>
                    <a:pt x="15814" y="20839"/>
                    <a:pt x="12921" y="21044"/>
                  </a:cubicBezTo>
                  <a:cubicBezTo>
                    <a:pt x="10028" y="21248"/>
                    <a:pt x="6171" y="21351"/>
                    <a:pt x="3761" y="21402"/>
                  </a:cubicBezTo>
                  <a:cubicBezTo>
                    <a:pt x="1350" y="21453"/>
                    <a:pt x="386" y="21453"/>
                    <a:pt x="96" y="21197"/>
                  </a:cubicBezTo>
                  <a:cubicBezTo>
                    <a:pt x="-193" y="20941"/>
                    <a:pt x="193" y="20429"/>
                    <a:pt x="964" y="19866"/>
                  </a:cubicBezTo>
                  <a:cubicBezTo>
                    <a:pt x="1736" y="19303"/>
                    <a:pt x="2893" y="18689"/>
                    <a:pt x="4050" y="18075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Shape 491"/>
            <p:cNvSpPr/>
            <p:nvPr/>
          </p:nvSpPr>
          <p:spPr>
            <a:xfrm>
              <a:off x="3681468" y="1156833"/>
              <a:ext cx="282291" cy="7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0"/>
                  </a:moveTo>
                  <a:cubicBezTo>
                    <a:pt x="1976" y="4431"/>
                    <a:pt x="3953" y="8862"/>
                    <a:pt x="6706" y="13015"/>
                  </a:cubicBezTo>
                  <a:cubicBezTo>
                    <a:pt x="9459" y="17169"/>
                    <a:pt x="12988" y="21046"/>
                    <a:pt x="15600" y="21323"/>
                  </a:cubicBezTo>
                  <a:cubicBezTo>
                    <a:pt x="18212" y="21600"/>
                    <a:pt x="19906" y="18277"/>
                    <a:pt x="21600" y="14954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Shape 492"/>
            <p:cNvSpPr/>
            <p:nvPr/>
          </p:nvSpPr>
          <p:spPr>
            <a:xfrm>
              <a:off x="3848213" y="1051666"/>
              <a:ext cx="181967" cy="352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23" fill="norm" stroke="1" extrusionOk="0">
                  <a:moveTo>
                    <a:pt x="21518" y="0"/>
                  </a:moveTo>
                  <a:cubicBezTo>
                    <a:pt x="18027" y="2588"/>
                    <a:pt x="14536" y="5175"/>
                    <a:pt x="11154" y="8156"/>
                  </a:cubicBezTo>
                  <a:cubicBezTo>
                    <a:pt x="7773" y="11138"/>
                    <a:pt x="4500" y="14513"/>
                    <a:pt x="2645" y="16481"/>
                  </a:cubicBezTo>
                  <a:cubicBezTo>
                    <a:pt x="791" y="18450"/>
                    <a:pt x="354" y="19013"/>
                    <a:pt x="136" y="19631"/>
                  </a:cubicBezTo>
                  <a:cubicBezTo>
                    <a:pt x="-82" y="20250"/>
                    <a:pt x="-82" y="20925"/>
                    <a:pt x="463" y="21263"/>
                  </a:cubicBezTo>
                  <a:cubicBezTo>
                    <a:pt x="1009" y="21600"/>
                    <a:pt x="2100" y="21600"/>
                    <a:pt x="3191" y="21319"/>
                  </a:cubicBezTo>
                  <a:cubicBezTo>
                    <a:pt x="4282" y="21037"/>
                    <a:pt x="5373" y="20475"/>
                    <a:pt x="6463" y="19912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Shape 493"/>
            <p:cNvSpPr/>
            <p:nvPr/>
          </p:nvSpPr>
          <p:spPr>
            <a:xfrm>
              <a:off x="4016540" y="1123622"/>
              <a:ext cx="307051" cy="28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85" fill="norm" stroke="1" extrusionOk="0">
                  <a:moveTo>
                    <a:pt x="3629" y="6191"/>
                  </a:moveTo>
                  <a:cubicBezTo>
                    <a:pt x="2862" y="8943"/>
                    <a:pt x="2095" y="11694"/>
                    <a:pt x="1520" y="14033"/>
                  </a:cubicBezTo>
                  <a:cubicBezTo>
                    <a:pt x="944" y="16372"/>
                    <a:pt x="561" y="18298"/>
                    <a:pt x="305" y="19605"/>
                  </a:cubicBezTo>
                  <a:cubicBezTo>
                    <a:pt x="50" y="20912"/>
                    <a:pt x="-78" y="21600"/>
                    <a:pt x="50" y="21325"/>
                  </a:cubicBezTo>
                  <a:cubicBezTo>
                    <a:pt x="178" y="21050"/>
                    <a:pt x="561" y="19811"/>
                    <a:pt x="1456" y="17404"/>
                  </a:cubicBezTo>
                  <a:cubicBezTo>
                    <a:pt x="2350" y="14996"/>
                    <a:pt x="3756" y="11419"/>
                    <a:pt x="4715" y="9287"/>
                  </a:cubicBezTo>
                  <a:cubicBezTo>
                    <a:pt x="5673" y="7154"/>
                    <a:pt x="6185" y="6466"/>
                    <a:pt x="6632" y="6604"/>
                  </a:cubicBezTo>
                  <a:cubicBezTo>
                    <a:pt x="7079" y="6741"/>
                    <a:pt x="7463" y="7704"/>
                    <a:pt x="8613" y="9837"/>
                  </a:cubicBezTo>
                  <a:cubicBezTo>
                    <a:pt x="9763" y="11969"/>
                    <a:pt x="11681" y="15271"/>
                    <a:pt x="13342" y="17197"/>
                  </a:cubicBezTo>
                  <a:cubicBezTo>
                    <a:pt x="15004" y="19124"/>
                    <a:pt x="16410" y="19674"/>
                    <a:pt x="17879" y="18436"/>
                  </a:cubicBezTo>
                  <a:cubicBezTo>
                    <a:pt x="19349" y="17197"/>
                    <a:pt x="20883" y="14171"/>
                    <a:pt x="21202" y="11144"/>
                  </a:cubicBezTo>
                  <a:cubicBezTo>
                    <a:pt x="21522" y="8117"/>
                    <a:pt x="20627" y="5090"/>
                    <a:pt x="20180" y="3233"/>
                  </a:cubicBezTo>
                  <a:cubicBezTo>
                    <a:pt x="19733" y="1376"/>
                    <a:pt x="19733" y="688"/>
                    <a:pt x="19733" y="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Shape 494"/>
            <p:cNvSpPr/>
            <p:nvPr/>
          </p:nvSpPr>
          <p:spPr>
            <a:xfrm>
              <a:off x="4410255" y="1116348"/>
              <a:ext cx="238796" cy="31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126" fill="norm" stroke="1" extrusionOk="0">
                  <a:moveTo>
                    <a:pt x="8079" y="118"/>
                  </a:moveTo>
                  <a:cubicBezTo>
                    <a:pt x="9398" y="-7"/>
                    <a:pt x="10718" y="-133"/>
                    <a:pt x="10718" y="307"/>
                  </a:cubicBezTo>
                  <a:cubicBezTo>
                    <a:pt x="10718" y="746"/>
                    <a:pt x="9398" y="1751"/>
                    <a:pt x="7502" y="3697"/>
                  </a:cubicBezTo>
                  <a:cubicBezTo>
                    <a:pt x="5606" y="5644"/>
                    <a:pt x="3133" y="8532"/>
                    <a:pt x="1731" y="11044"/>
                  </a:cubicBezTo>
                  <a:cubicBezTo>
                    <a:pt x="330" y="13555"/>
                    <a:pt x="0" y="15690"/>
                    <a:pt x="0" y="17197"/>
                  </a:cubicBezTo>
                  <a:cubicBezTo>
                    <a:pt x="0" y="18704"/>
                    <a:pt x="330" y="19583"/>
                    <a:pt x="1814" y="20274"/>
                  </a:cubicBezTo>
                  <a:cubicBezTo>
                    <a:pt x="3298" y="20965"/>
                    <a:pt x="5936" y="21467"/>
                    <a:pt x="9316" y="20839"/>
                  </a:cubicBezTo>
                  <a:cubicBezTo>
                    <a:pt x="12696" y="20211"/>
                    <a:pt x="16818" y="18453"/>
                    <a:pt x="19044" y="17197"/>
                  </a:cubicBezTo>
                  <a:cubicBezTo>
                    <a:pt x="21270" y="15941"/>
                    <a:pt x="21600" y="15188"/>
                    <a:pt x="21188" y="15125"/>
                  </a:cubicBezTo>
                  <a:cubicBezTo>
                    <a:pt x="20776" y="15062"/>
                    <a:pt x="19621" y="15690"/>
                    <a:pt x="18467" y="16318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Querying the IRR</a:t>
            </a:r>
          </a:p>
        </p:txBody>
      </p:sp>
      <p:sp>
        <p:nvSpPr>
          <p:cNvPr id="158" name="Shape 15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Historically, IRRs have the “</a:t>
            </a:r>
            <a:r>
              <a:rPr sz="3800">
                <a:latin typeface="Courier"/>
                <a:ea typeface="Courier"/>
                <a:cs typeface="Courier"/>
                <a:sym typeface="Courier"/>
              </a:rPr>
              <a:t>WHOIS</a:t>
            </a:r>
            <a:r>
              <a:t>” protocol (TCP 43) </a:t>
            </a:r>
          </a:p>
          <a:p>
            <a:pPr/>
            <a:r>
              <a:t>Two primary IRR server implementations</a:t>
            </a:r>
          </a:p>
          <a:p>
            <a:pPr lvl="1"/>
            <a:r>
              <a:t>RIPE DB from RIPE NCC</a:t>
            </a:r>
          </a:p>
          <a:p>
            <a:pPr lvl="1"/>
            <a:r>
              <a:t>IRRd server from Merit</a:t>
            </a:r>
          </a:p>
          <a:p>
            <a:pPr/>
            <a:r>
              <a:t>Some IRRs offer Web/REST based queries</a:t>
            </a:r>
          </a:p>
          <a:p>
            <a:pPr/>
            <a:r>
              <a:t>Possible to run your own IRRd.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Configuring your device</a:t>
            </a:r>
          </a:p>
        </p:txBody>
      </p:sp>
      <p:sp>
        <p:nvSpPr>
          <p:cNvPr id="498" name="Shape 49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hlinkClick r:id="rId2" invalidUrl="" action="" tgtFrame="" tooltip="" history="1" highlightClick="0" endSnd="0"/>
              </a:rPr>
              <a:t>https://www.inx.net.za/display/pub/RPKI+Validation</a:t>
            </a:r>
          </a:p>
          <a:p>
            <a:pPr/>
            <a:r>
              <a:t>Cisco IOS 15.2+ </a:t>
            </a:r>
          </a:p>
          <a:p>
            <a:pPr/>
            <a:r>
              <a:t>Cisco IOS/XR 4.3.2+</a:t>
            </a:r>
          </a:p>
          <a:p>
            <a:pPr/>
            <a:r>
              <a:t>JunOS 12.2+</a:t>
            </a:r>
          </a:p>
          <a:p>
            <a:pPr/>
            <a:r>
              <a:t>Mikrotik v7.x    </a:t>
            </a:r>
            <a:r>
              <a:rPr sz="3700"/>
              <a:t>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pasted-image.pd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01" name="Shape 501"/>
          <p:cNvSpPr txBox="1"/>
          <p:nvPr/>
        </p:nvSpPr>
        <p:spPr>
          <a:xfrm>
            <a:off x="10229394" y="9227108"/>
            <a:ext cx="2169567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thanks randy!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pasted-image.pd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pasted-image.pd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pasted-image.pd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real life</a:t>
            </a:r>
          </a:p>
        </p:txBody>
      </p:sp>
      <p:sp>
        <p:nvSpPr>
          <p:cNvPr id="510" name="Shape 51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conf t</a:t>
            </a:r>
          </a:p>
          <a:p>
            <a:pPr marL="0" indent="0">
              <a:buSzTx/>
              <a:buNone/>
            </a:pPr>
            <a:r>
              <a:t>    router bgp 37474</a:t>
            </a:r>
          </a:p>
          <a:p>
            <a:pPr marL="0" indent="0">
              <a:buSzTx/>
              <a:buNone/>
            </a:pPr>
            <a:r>
              <a:t>    bgp rpki server tcp 196.10.53.22 port 3323 refresh 600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Practical Use case</a:t>
            </a:r>
          </a:p>
        </p:txBody>
      </p:sp>
      <p:sp>
        <p:nvSpPr>
          <p:cNvPr id="513" name="Shape 51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route-map MatchRPKIState0</a:t>
            </a:r>
          </a:p>
          <a:p>
            <a:pPr lvl="3" marL="0" indent="0">
              <a:buSzTx/>
              <a:buNone/>
            </a:pPr>
            <a:r>
              <a:t>      match rpki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valid</a:t>
            </a:r>
          </a:p>
          <a:p>
            <a:pPr lvl="1" marL="0" indent="0">
              <a:buSzTx/>
              <a:buNone/>
            </a:pPr>
            <a:r>
              <a:t>      set local-preference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100</a:t>
            </a:r>
          </a:p>
          <a:p>
            <a:pPr marL="0" indent="0">
              <a:buSzTx/>
              <a:buNone/>
            </a:pPr>
            <a:r>
              <a:t>route-map MatchRPKIState1</a:t>
            </a:r>
          </a:p>
          <a:p>
            <a:pPr lvl="1" marL="0" indent="0">
              <a:buSzTx/>
              <a:buNone/>
            </a:pPr>
            <a:r>
              <a:t>      match rpki </a:t>
            </a:r>
            <a:r>
              <a:rPr>
                <a:solidFill>
                  <a:schemeClr val="accent1"/>
                </a:solidFill>
              </a:rPr>
              <a:t>not-found</a:t>
            </a:r>
          </a:p>
          <a:p>
            <a:pPr lvl="1" marL="0" indent="0">
              <a:buSzTx/>
              <a:buNone/>
            </a:pPr>
            <a:r>
              <a:t>      set local-preference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Placing your Caches.</a:t>
            </a:r>
          </a:p>
        </p:txBody>
      </p:sp>
      <p:sp>
        <p:nvSpPr>
          <p:cNvPr id="516" name="Shape 516"/>
          <p:cNvSpPr/>
          <p:nvPr/>
        </p:nvSpPr>
        <p:spPr>
          <a:xfrm>
            <a:off x="4250821" y="4274791"/>
            <a:ext cx="1270001" cy="127000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Regional </a:t>
            </a:r>
          </a:p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Cache</a:t>
            </a:r>
          </a:p>
        </p:txBody>
      </p:sp>
      <p:sp>
        <p:nvSpPr>
          <p:cNvPr id="517" name="Shape 517"/>
          <p:cNvSpPr/>
          <p:nvPr/>
        </p:nvSpPr>
        <p:spPr>
          <a:xfrm>
            <a:off x="7594482" y="4241800"/>
            <a:ext cx="1270001" cy="1270000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Regional </a:t>
            </a:r>
          </a:p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Cache</a:t>
            </a:r>
          </a:p>
        </p:txBody>
      </p:sp>
      <p:sp>
        <p:nvSpPr>
          <p:cNvPr id="518" name="Shape 518"/>
          <p:cNvSpPr/>
          <p:nvPr/>
        </p:nvSpPr>
        <p:spPr>
          <a:xfrm>
            <a:off x="8303797" y="6932197"/>
            <a:ext cx="1270001" cy="127000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in-POP </a:t>
            </a:r>
          </a:p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Cache</a:t>
            </a:r>
          </a:p>
        </p:txBody>
      </p:sp>
      <p:sp>
        <p:nvSpPr>
          <p:cNvPr id="519" name="Shape 519"/>
          <p:cNvSpPr/>
          <p:nvPr/>
        </p:nvSpPr>
        <p:spPr>
          <a:xfrm>
            <a:off x="4250821" y="6932197"/>
            <a:ext cx="1270001" cy="127000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In-POP </a:t>
            </a:r>
          </a:p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Cache</a:t>
            </a:r>
          </a:p>
        </p:txBody>
      </p:sp>
      <p:sp>
        <p:nvSpPr>
          <p:cNvPr id="520" name="Shape 520"/>
          <p:cNvSpPr/>
          <p:nvPr/>
        </p:nvSpPr>
        <p:spPr>
          <a:xfrm>
            <a:off x="1464648" y="6932197"/>
            <a:ext cx="1270001" cy="127000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In-POP</a:t>
            </a:r>
          </a:p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Cache</a:t>
            </a:r>
          </a:p>
        </p:txBody>
      </p:sp>
      <p:sp>
        <p:nvSpPr>
          <p:cNvPr id="521" name="Shape 521"/>
          <p:cNvSpPr/>
          <p:nvPr/>
        </p:nvSpPr>
        <p:spPr>
          <a:xfrm>
            <a:off x="10921648" y="6932197"/>
            <a:ext cx="1270001" cy="127000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In-POP</a:t>
            </a:r>
          </a:p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Cache</a:t>
            </a:r>
          </a:p>
        </p:txBody>
      </p:sp>
      <p:grpSp>
        <p:nvGrpSpPr>
          <p:cNvPr id="528" name="Group 528"/>
          <p:cNvGrpSpPr/>
          <p:nvPr/>
        </p:nvGrpSpPr>
        <p:grpSpPr>
          <a:xfrm>
            <a:off x="2636287" y="5515667"/>
            <a:ext cx="2656726" cy="1615947"/>
            <a:chOff x="-207780" y="-1378462"/>
            <a:chExt cx="2656725" cy="1615946"/>
          </a:xfrm>
        </p:grpSpPr>
        <p:sp>
          <p:nvSpPr>
            <p:cNvPr id="522" name="Shape 522"/>
            <p:cNvSpPr/>
            <p:nvPr/>
          </p:nvSpPr>
          <p:spPr>
            <a:xfrm>
              <a:off x="-35637" y="-1158423"/>
              <a:ext cx="1435307" cy="116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546" y="21367"/>
                  </a:moveTo>
                  <a:cubicBezTo>
                    <a:pt x="273" y="21462"/>
                    <a:pt x="0" y="21558"/>
                    <a:pt x="0" y="21486"/>
                  </a:cubicBezTo>
                  <a:cubicBezTo>
                    <a:pt x="0" y="21415"/>
                    <a:pt x="273" y="21176"/>
                    <a:pt x="975" y="20435"/>
                  </a:cubicBezTo>
                  <a:cubicBezTo>
                    <a:pt x="1677" y="19694"/>
                    <a:pt x="2807" y="18452"/>
                    <a:pt x="4035" y="17209"/>
                  </a:cubicBezTo>
                  <a:cubicBezTo>
                    <a:pt x="5264" y="15967"/>
                    <a:pt x="6589" y="14724"/>
                    <a:pt x="7856" y="13530"/>
                  </a:cubicBezTo>
                  <a:cubicBezTo>
                    <a:pt x="9123" y="12335"/>
                    <a:pt x="10332" y="11188"/>
                    <a:pt x="11521" y="10065"/>
                  </a:cubicBezTo>
                  <a:cubicBezTo>
                    <a:pt x="12710" y="8942"/>
                    <a:pt x="13880" y="7843"/>
                    <a:pt x="14991" y="6720"/>
                  </a:cubicBezTo>
                  <a:cubicBezTo>
                    <a:pt x="16103" y="5597"/>
                    <a:pt x="17155" y="4450"/>
                    <a:pt x="18091" y="3446"/>
                  </a:cubicBezTo>
                  <a:cubicBezTo>
                    <a:pt x="19027" y="2443"/>
                    <a:pt x="19845" y="1583"/>
                    <a:pt x="20411" y="985"/>
                  </a:cubicBezTo>
                  <a:cubicBezTo>
                    <a:pt x="20976" y="388"/>
                    <a:pt x="21288" y="54"/>
                    <a:pt x="21444" y="6"/>
                  </a:cubicBezTo>
                  <a:cubicBezTo>
                    <a:pt x="21600" y="-42"/>
                    <a:pt x="21600" y="197"/>
                    <a:pt x="21600" y="436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Shape 523"/>
            <p:cNvSpPr/>
            <p:nvPr/>
          </p:nvSpPr>
          <p:spPr>
            <a:xfrm>
              <a:off x="-207781" y="-69952"/>
              <a:ext cx="488223" cy="30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60" fill="norm" stroke="1" extrusionOk="0">
                  <a:moveTo>
                    <a:pt x="9145" y="0"/>
                  </a:moveTo>
                  <a:cubicBezTo>
                    <a:pt x="8577" y="0"/>
                    <a:pt x="8008" y="0"/>
                    <a:pt x="6871" y="1890"/>
                  </a:cubicBezTo>
                  <a:cubicBezTo>
                    <a:pt x="5735" y="3780"/>
                    <a:pt x="4029" y="7560"/>
                    <a:pt x="2836" y="10440"/>
                  </a:cubicBezTo>
                  <a:cubicBezTo>
                    <a:pt x="1642" y="13320"/>
                    <a:pt x="960" y="15300"/>
                    <a:pt x="505" y="17010"/>
                  </a:cubicBezTo>
                  <a:cubicBezTo>
                    <a:pt x="50" y="18720"/>
                    <a:pt x="-177" y="20160"/>
                    <a:pt x="164" y="20880"/>
                  </a:cubicBezTo>
                  <a:cubicBezTo>
                    <a:pt x="505" y="21600"/>
                    <a:pt x="1415" y="21600"/>
                    <a:pt x="3575" y="20250"/>
                  </a:cubicBezTo>
                  <a:cubicBezTo>
                    <a:pt x="5735" y="18900"/>
                    <a:pt x="9145" y="16200"/>
                    <a:pt x="12328" y="13320"/>
                  </a:cubicBezTo>
                  <a:cubicBezTo>
                    <a:pt x="15511" y="10440"/>
                    <a:pt x="18467" y="7380"/>
                    <a:pt x="21423" y="432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Shape 524"/>
            <p:cNvSpPr/>
            <p:nvPr/>
          </p:nvSpPr>
          <p:spPr>
            <a:xfrm>
              <a:off x="1224407" y="-1315865"/>
              <a:ext cx="346256" cy="336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18" fill="norm" stroke="1" extrusionOk="0">
                  <a:moveTo>
                    <a:pt x="744" y="12020"/>
                  </a:moveTo>
                  <a:cubicBezTo>
                    <a:pt x="264" y="11360"/>
                    <a:pt x="-216" y="10700"/>
                    <a:pt x="104" y="9876"/>
                  </a:cubicBezTo>
                  <a:cubicBezTo>
                    <a:pt x="424" y="9052"/>
                    <a:pt x="1544" y="8062"/>
                    <a:pt x="3944" y="6413"/>
                  </a:cubicBezTo>
                  <a:cubicBezTo>
                    <a:pt x="6344" y="4765"/>
                    <a:pt x="10024" y="2456"/>
                    <a:pt x="12424" y="1220"/>
                  </a:cubicBezTo>
                  <a:cubicBezTo>
                    <a:pt x="14824" y="-17"/>
                    <a:pt x="15944" y="-182"/>
                    <a:pt x="16664" y="148"/>
                  </a:cubicBezTo>
                  <a:cubicBezTo>
                    <a:pt x="17384" y="478"/>
                    <a:pt x="17704" y="1302"/>
                    <a:pt x="17944" y="4435"/>
                  </a:cubicBezTo>
                  <a:cubicBezTo>
                    <a:pt x="18184" y="7568"/>
                    <a:pt x="18344" y="13009"/>
                    <a:pt x="18424" y="16224"/>
                  </a:cubicBezTo>
                  <a:cubicBezTo>
                    <a:pt x="18504" y="19439"/>
                    <a:pt x="18504" y="20429"/>
                    <a:pt x="18984" y="20923"/>
                  </a:cubicBezTo>
                  <a:cubicBezTo>
                    <a:pt x="19464" y="21418"/>
                    <a:pt x="20424" y="21418"/>
                    <a:pt x="21384" y="21418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Shape 525"/>
            <p:cNvSpPr/>
            <p:nvPr/>
          </p:nvSpPr>
          <p:spPr>
            <a:xfrm>
              <a:off x="2192976" y="-1288977"/>
              <a:ext cx="170473" cy="115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77" fill="norm" stroke="1" extrusionOk="0">
                  <a:moveTo>
                    <a:pt x="2879" y="847"/>
                  </a:moveTo>
                  <a:cubicBezTo>
                    <a:pt x="1898" y="412"/>
                    <a:pt x="916" y="-23"/>
                    <a:pt x="425" y="1"/>
                  </a:cubicBezTo>
                  <a:cubicBezTo>
                    <a:pt x="-66" y="25"/>
                    <a:pt x="-66" y="509"/>
                    <a:pt x="98" y="1741"/>
                  </a:cubicBezTo>
                  <a:cubicBezTo>
                    <a:pt x="261" y="2973"/>
                    <a:pt x="589" y="4954"/>
                    <a:pt x="1407" y="6960"/>
                  </a:cubicBezTo>
                  <a:cubicBezTo>
                    <a:pt x="2225" y="8965"/>
                    <a:pt x="3534" y="10994"/>
                    <a:pt x="5007" y="12951"/>
                  </a:cubicBezTo>
                  <a:cubicBezTo>
                    <a:pt x="6479" y="14909"/>
                    <a:pt x="8116" y="16793"/>
                    <a:pt x="9589" y="18049"/>
                  </a:cubicBezTo>
                  <a:cubicBezTo>
                    <a:pt x="11061" y="19306"/>
                    <a:pt x="12370" y="19934"/>
                    <a:pt x="14334" y="20417"/>
                  </a:cubicBezTo>
                  <a:cubicBezTo>
                    <a:pt x="16298" y="20900"/>
                    <a:pt x="18916" y="21239"/>
                    <a:pt x="21534" y="21577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Shape 526"/>
            <p:cNvSpPr/>
            <p:nvPr/>
          </p:nvSpPr>
          <p:spPr>
            <a:xfrm>
              <a:off x="2215772" y="-272035"/>
              <a:ext cx="170994" cy="327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0"/>
                  </a:moveTo>
                  <a:cubicBezTo>
                    <a:pt x="1309" y="3061"/>
                    <a:pt x="2618" y="6123"/>
                    <a:pt x="4255" y="9439"/>
                  </a:cubicBezTo>
                  <a:cubicBezTo>
                    <a:pt x="5891" y="12756"/>
                    <a:pt x="7855" y="16328"/>
                    <a:pt x="9000" y="18539"/>
                  </a:cubicBezTo>
                  <a:cubicBezTo>
                    <a:pt x="10145" y="20750"/>
                    <a:pt x="10473" y="21600"/>
                    <a:pt x="11127" y="21515"/>
                  </a:cubicBezTo>
                  <a:cubicBezTo>
                    <a:pt x="11782" y="21430"/>
                    <a:pt x="12764" y="20409"/>
                    <a:pt x="14564" y="17178"/>
                  </a:cubicBezTo>
                  <a:cubicBezTo>
                    <a:pt x="16364" y="13946"/>
                    <a:pt x="18982" y="8504"/>
                    <a:pt x="21600" y="3061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Shape 527"/>
            <p:cNvSpPr/>
            <p:nvPr/>
          </p:nvSpPr>
          <p:spPr>
            <a:xfrm>
              <a:off x="1967055" y="-1378463"/>
              <a:ext cx="481890" cy="336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16864"/>
                  </a:moveTo>
                  <a:cubicBezTo>
                    <a:pt x="2555" y="14737"/>
                    <a:pt x="5110" y="12609"/>
                    <a:pt x="7026" y="10073"/>
                  </a:cubicBezTo>
                  <a:cubicBezTo>
                    <a:pt x="8942" y="7537"/>
                    <a:pt x="10219" y="4591"/>
                    <a:pt x="10974" y="2627"/>
                  </a:cubicBezTo>
                  <a:cubicBezTo>
                    <a:pt x="11729" y="664"/>
                    <a:pt x="11961" y="-318"/>
                    <a:pt x="12310" y="91"/>
                  </a:cubicBezTo>
                  <a:cubicBezTo>
                    <a:pt x="12658" y="500"/>
                    <a:pt x="13123" y="2300"/>
                    <a:pt x="14342" y="5737"/>
                  </a:cubicBezTo>
                  <a:cubicBezTo>
                    <a:pt x="15561" y="9173"/>
                    <a:pt x="17535" y="14246"/>
                    <a:pt x="18871" y="17109"/>
                  </a:cubicBezTo>
                  <a:cubicBezTo>
                    <a:pt x="20206" y="19973"/>
                    <a:pt x="20903" y="20627"/>
                    <a:pt x="21600" y="21282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41" name="Group 541"/>
          <p:cNvGrpSpPr/>
          <p:nvPr/>
        </p:nvGrpSpPr>
        <p:grpSpPr>
          <a:xfrm>
            <a:off x="5474709" y="5221675"/>
            <a:ext cx="5846779" cy="1962337"/>
            <a:chOff x="-2879998" y="-327826"/>
            <a:chExt cx="5846777" cy="1962335"/>
          </a:xfrm>
        </p:grpSpPr>
        <p:sp>
          <p:nvSpPr>
            <p:cNvPr id="529" name="Shape 529"/>
            <p:cNvSpPr/>
            <p:nvPr/>
          </p:nvSpPr>
          <p:spPr>
            <a:xfrm>
              <a:off x="-59864" y="-34310"/>
              <a:ext cx="541236" cy="127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86" fill="norm" stroke="1" extrusionOk="0">
                  <a:moveTo>
                    <a:pt x="2402" y="579"/>
                  </a:moveTo>
                  <a:cubicBezTo>
                    <a:pt x="1990" y="448"/>
                    <a:pt x="1579" y="317"/>
                    <a:pt x="1167" y="185"/>
                  </a:cubicBezTo>
                  <a:cubicBezTo>
                    <a:pt x="756" y="54"/>
                    <a:pt x="344" y="-77"/>
                    <a:pt x="139" y="54"/>
                  </a:cubicBezTo>
                  <a:cubicBezTo>
                    <a:pt x="-67" y="185"/>
                    <a:pt x="-67" y="579"/>
                    <a:pt x="293" y="1432"/>
                  </a:cubicBezTo>
                  <a:cubicBezTo>
                    <a:pt x="653" y="2284"/>
                    <a:pt x="1373" y="3596"/>
                    <a:pt x="2350" y="5104"/>
                  </a:cubicBezTo>
                  <a:cubicBezTo>
                    <a:pt x="3327" y="6613"/>
                    <a:pt x="4562" y="8318"/>
                    <a:pt x="5899" y="10023"/>
                  </a:cubicBezTo>
                  <a:cubicBezTo>
                    <a:pt x="7236" y="11729"/>
                    <a:pt x="8676" y="13434"/>
                    <a:pt x="10476" y="14964"/>
                  </a:cubicBezTo>
                  <a:cubicBezTo>
                    <a:pt x="12276" y="16495"/>
                    <a:pt x="14436" y="17850"/>
                    <a:pt x="16184" y="18856"/>
                  </a:cubicBezTo>
                  <a:cubicBezTo>
                    <a:pt x="17933" y="19861"/>
                    <a:pt x="19270" y="20517"/>
                    <a:pt x="20144" y="20933"/>
                  </a:cubicBezTo>
                  <a:cubicBezTo>
                    <a:pt x="21019" y="21348"/>
                    <a:pt x="21430" y="21523"/>
                    <a:pt x="21482" y="21479"/>
                  </a:cubicBezTo>
                  <a:cubicBezTo>
                    <a:pt x="21533" y="21436"/>
                    <a:pt x="21224" y="21173"/>
                    <a:pt x="20916" y="20911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Shape 530"/>
            <p:cNvSpPr/>
            <p:nvPr/>
          </p:nvSpPr>
          <p:spPr>
            <a:xfrm>
              <a:off x="233807" y="963779"/>
              <a:ext cx="341015" cy="443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87" fill="norm" stroke="1" extrusionOk="0">
                  <a:moveTo>
                    <a:pt x="0" y="5618"/>
                  </a:moveTo>
                  <a:cubicBezTo>
                    <a:pt x="2618" y="8240"/>
                    <a:pt x="5236" y="10862"/>
                    <a:pt x="8427" y="13484"/>
                  </a:cubicBezTo>
                  <a:cubicBezTo>
                    <a:pt x="11618" y="16106"/>
                    <a:pt x="15382" y="18728"/>
                    <a:pt x="17673" y="20102"/>
                  </a:cubicBezTo>
                  <a:cubicBezTo>
                    <a:pt x="19964" y="21475"/>
                    <a:pt x="20782" y="21600"/>
                    <a:pt x="21191" y="21163"/>
                  </a:cubicBezTo>
                  <a:cubicBezTo>
                    <a:pt x="21600" y="20726"/>
                    <a:pt x="21600" y="19727"/>
                    <a:pt x="21436" y="17417"/>
                  </a:cubicBezTo>
                  <a:cubicBezTo>
                    <a:pt x="21273" y="15108"/>
                    <a:pt x="20945" y="11487"/>
                    <a:pt x="20536" y="8365"/>
                  </a:cubicBezTo>
                  <a:cubicBezTo>
                    <a:pt x="20127" y="5244"/>
                    <a:pt x="19636" y="2622"/>
                    <a:pt x="19145" y="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Shape 531"/>
            <p:cNvSpPr/>
            <p:nvPr/>
          </p:nvSpPr>
          <p:spPr>
            <a:xfrm>
              <a:off x="-175540" y="-61017"/>
              <a:ext cx="362713" cy="32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2160" y="17409"/>
                  </a:moveTo>
                  <a:cubicBezTo>
                    <a:pt x="1543" y="18094"/>
                    <a:pt x="926" y="18780"/>
                    <a:pt x="540" y="19637"/>
                  </a:cubicBezTo>
                  <a:cubicBezTo>
                    <a:pt x="154" y="20494"/>
                    <a:pt x="0" y="21523"/>
                    <a:pt x="0" y="21437"/>
                  </a:cubicBezTo>
                  <a:cubicBezTo>
                    <a:pt x="0" y="21352"/>
                    <a:pt x="154" y="20152"/>
                    <a:pt x="771" y="16637"/>
                  </a:cubicBezTo>
                  <a:cubicBezTo>
                    <a:pt x="1389" y="13123"/>
                    <a:pt x="2469" y="7294"/>
                    <a:pt x="3240" y="4037"/>
                  </a:cubicBezTo>
                  <a:cubicBezTo>
                    <a:pt x="4011" y="780"/>
                    <a:pt x="4474" y="94"/>
                    <a:pt x="5014" y="9"/>
                  </a:cubicBezTo>
                  <a:cubicBezTo>
                    <a:pt x="5554" y="-77"/>
                    <a:pt x="6171" y="437"/>
                    <a:pt x="7791" y="2752"/>
                  </a:cubicBezTo>
                  <a:cubicBezTo>
                    <a:pt x="9411" y="5066"/>
                    <a:pt x="12034" y="9180"/>
                    <a:pt x="14503" y="12352"/>
                  </a:cubicBezTo>
                  <a:cubicBezTo>
                    <a:pt x="16971" y="15523"/>
                    <a:pt x="19286" y="17752"/>
                    <a:pt x="21600" y="1998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Shape 532"/>
            <p:cNvSpPr/>
            <p:nvPr/>
          </p:nvSpPr>
          <p:spPr>
            <a:xfrm>
              <a:off x="643154" y="-238355"/>
              <a:ext cx="2247598" cy="1621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fill="norm" stroke="1" extrusionOk="0">
                  <a:moveTo>
                    <a:pt x="249" y="69"/>
                  </a:moveTo>
                  <a:cubicBezTo>
                    <a:pt x="124" y="35"/>
                    <a:pt x="0" y="0"/>
                    <a:pt x="0" y="0"/>
                  </a:cubicBezTo>
                  <a:cubicBezTo>
                    <a:pt x="0" y="0"/>
                    <a:pt x="124" y="35"/>
                    <a:pt x="411" y="362"/>
                  </a:cubicBezTo>
                  <a:cubicBezTo>
                    <a:pt x="697" y="690"/>
                    <a:pt x="1145" y="1311"/>
                    <a:pt x="1729" y="2036"/>
                  </a:cubicBezTo>
                  <a:cubicBezTo>
                    <a:pt x="2314" y="2760"/>
                    <a:pt x="3036" y="3588"/>
                    <a:pt x="3807" y="4399"/>
                  </a:cubicBezTo>
                  <a:cubicBezTo>
                    <a:pt x="4579" y="5210"/>
                    <a:pt x="5400" y="6004"/>
                    <a:pt x="6147" y="6780"/>
                  </a:cubicBezTo>
                  <a:cubicBezTo>
                    <a:pt x="6893" y="7557"/>
                    <a:pt x="7565" y="8316"/>
                    <a:pt x="8299" y="9040"/>
                  </a:cubicBezTo>
                  <a:cubicBezTo>
                    <a:pt x="9033" y="9765"/>
                    <a:pt x="9829" y="10455"/>
                    <a:pt x="10676" y="11111"/>
                  </a:cubicBezTo>
                  <a:cubicBezTo>
                    <a:pt x="11522" y="11766"/>
                    <a:pt x="12418" y="12387"/>
                    <a:pt x="13276" y="12991"/>
                  </a:cubicBezTo>
                  <a:cubicBezTo>
                    <a:pt x="14135" y="13595"/>
                    <a:pt x="14956" y="14181"/>
                    <a:pt x="15715" y="14820"/>
                  </a:cubicBezTo>
                  <a:cubicBezTo>
                    <a:pt x="16474" y="15458"/>
                    <a:pt x="17171" y="16148"/>
                    <a:pt x="17793" y="16821"/>
                  </a:cubicBezTo>
                  <a:cubicBezTo>
                    <a:pt x="18415" y="17494"/>
                    <a:pt x="18962" y="18150"/>
                    <a:pt x="19535" y="18805"/>
                  </a:cubicBezTo>
                  <a:cubicBezTo>
                    <a:pt x="20107" y="19461"/>
                    <a:pt x="20704" y="20116"/>
                    <a:pt x="21077" y="20548"/>
                  </a:cubicBezTo>
                  <a:cubicBezTo>
                    <a:pt x="21451" y="20979"/>
                    <a:pt x="21600" y="21186"/>
                    <a:pt x="21588" y="21324"/>
                  </a:cubicBezTo>
                  <a:cubicBezTo>
                    <a:pt x="21575" y="21462"/>
                    <a:pt x="21401" y="21531"/>
                    <a:pt x="21227" y="2160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Shape 533"/>
            <p:cNvSpPr/>
            <p:nvPr/>
          </p:nvSpPr>
          <p:spPr>
            <a:xfrm>
              <a:off x="2549986" y="1018186"/>
              <a:ext cx="416794" cy="41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0" y="20527"/>
                  </a:moveTo>
                  <a:cubicBezTo>
                    <a:pt x="4267" y="20795"/>
                    <a:pt x="8533" y="21063"/>
                    <a:pt x="11733" y="21265"/>
                  </a:cubicBezTo>
                  <a:cubicBezTo>
                    <a:pt x="14933" y="21466"/>
                    <a:pt x="17067" y="21600"/>
                    <a:pt x="18533" y="21600"/>
                  </a:cubicBezTo>
                  <a:cubicBezTo>
                    <a:pt x="20000" y="21600"/>
                    <a:pt x="20800" y="21466"/>
                    <a:pt x="21200" y="20862"/>
                  </a:cubicBezTo>
                  <a:cubicBezTo>
                    <a:pt x="21600" y="20258"/>
                    <a:pt x="21600" y="19185"/>
                    <a:pt x="20600" y="16770"/>
                  </a:cubicBezTo>
                  <a:cubicBezTo>
                    <a:pt x="19600" y="14355"/>
                    <a:pt x="17600" y="10599"/>
                    <a:pt x="16267" y="8184"/>
                  </a:cubicBezTo>
                  <a:cubicBezTo>
                    <a:pt x="14933" y="5769"/>
                    <a:pt x="14267" y="4696"/>
                    <a:pt x="13733" y="3555"/>
                  </a:cubicBezTo>
                  <a:cubicBezTo>
                    <a:pt x="13200" y="2415"/>
                    <a:pt x="12800" y="1207"/>
                    <a:pt x="12400" y="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Shape 534"/>
            <p:cNvSpPr/>
            <p:nvPr/>
          </p:nvSpPr>
          <p:spPr>
            <a:xfrm>
              <a:off x="592123" y="-212847"/>
              <a:ext cx="481106" cy="36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36" fill="norm" stroke="1" extrusionOk="0">
                  <a:moveTo>
                    <a:pt x="3797" y="177"/>
                  </a:moveTo>
                  <a:cubicBezTo>
                    <a:pt x="3217" y="24"/>
                    <a:pt x="2636" y="-129"/>
                    <a:pt x="2113" y="177"/>
                  </a:cubicBezTo>
                  <a:cubicBezTo>
                    <a:pt x="1591" y="484"/>
                    <a:pt x="1126" y="1250"/>
                    <a:pt x="778" y="3777"/>
                  </a:cubicBezTo>
                  <a:cubicBezTo>
                    <a:pt x="430" y="6305"/>
                    <a:pt x="197" y="10594"/>
                    <a:pt x="81" y="13428"/>
                  </a:cubicBezTo>
                  <a:cubicBezTo>
                    <a:pt x="-35" y="16262"/>
                    <a:pt x="-35" y="17641"/>
                    <a:pt x="139" y="18867"/>
                  </a:cubicBezTo>
                  <a:cubicBezTo>
                    <a:pt x="313" y="20092"/>
                    <a:pt x="662" y="21165"/>
                    <a:pt x="1010" y="21318"/>
                  </a:cubicBezTo>
                  <a:cubicBezTo>
                    <a:pt x="1359" y="21471"/>
                    <a:pt x="1707" y="20705"/>
                    <a:pt x="1881" y="17565"/>
                  </a:cubicBezTo>
                  <a:cubicBezTo>
                    <a:pt x="2055" y="14424"/>
                    <a:pt x="2055" y="8909"/>
                    <a:pt x="1881" y="5539"/>
                  </a:cubicBezTo>
                  <a:cubicBezTo>
                    <a:pt x="1707" y="2169"/>
                    <a:pt x="1359" y="943"/>
                    <a:pt x="1359" y="790"/>
                  </a:cubicBezTo>
                  <a:cubicBezTo>
                    <a:pt x="1359" y="637"/>
                    <a:pt x="1707" y="1556"/>
                    <a:pt x="3391" y="3241"/>
                  </a:cubicBezTo>
                  <a:cubicBezTo>
                    <a:pt x="5075" y="4926"/>
                    <a:pt x="8094" y="7377"/>
                    <a:pt x="11346" y="8603"/>
                  </a:cubicBezTo>
                  <a:cubicBezTo>
                    <a:pt x="14597" y="9828"/>
                    <a:pt x="18081" y="9828"/>
                    <a:pt x="21565" y="9828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Shape 535"/>
            <p:cNvSpPr/>
            <p:nvPr/>
          </p:nvSpPr>
          <p:spPr>
            <a:xfrm>
              <a:off x="-2646254" y="-201639"/>
              <a:ext cx="2273813" cy="161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60" fill="norm" stroke="1" extrusionOk="0">
                  <a:moveTo>
                    <a:pt x="114" y="21560"/>
                  </a:moveTo>
                  <a:cubicBezTo>
                    <a:pt x="41" y="21422"/>
                    <a:pt x="-33" y="21284"/>
                    <a:pt x="16" y="21145"/>
                  </a:cubicBezTo>
                  <a:cubicBezTo>
                    <a:pt x="65" y="21007"/>
                    <a:pt x="237" y="20869"/>
                    <a:pt x="680" y="20402"/>
                  </a:cubicBezTo>
                  <a:cubicBezTo>
                    <a:pt x="1122" y="19936"/>
                    <a:pt x="1835" y="19141"/>
                    <a:pt x="2523" y="18380"/>
                  </a:cubicBezTo>
                  <a:cubicBezTo>
                    <a:pt x="3211" y="17620"/>
                    <a:pt x="3874" y="16894"/>
                    <a:pt x="4611" y="16134"/>
                  </a:cubicBezTo>
                  <a:cubicBezTo>
                    <a:pt x="5349" y="15374"/>
                    <a:pt x="6159" y="14579"/>
                    <a:pt x="6909" y="13819"/>
                  </a:cubicBezTo>
                  <a:cubicBezTo>
                    <a:pt x="7658" y="13058"/>
                    <a:pt x="8347" y="12332"/>
                    <a:pt x="9059" y="11624"/>
                  </a:cubicBezTo>
                  <a:cubicBezTo>
                    <a:pt x="9772" y="10916"/>
                    <a:pt x="10509" y="10224"/>
                    <a:pt x="11246" y="9516"/>
                  </a:cubicBezTo>
                  <a:cubicBezTo>
                    <a:pt x="11983" y="8807"/>
                    <a:pt x="12721" y="8082"/>
                    <a:pt x="13495" y="7321"/>
                  </a:cubicBezTo>
                  <a:cubicBezTo>
                    <a:pt x="14269" y="6561"/>
                    <a:pt x="15080" y="5766"/>
                    <a:pt x="15866" y="4971"/>
                  </a:cubicBezTo>
                  <a:cubicBezTo>
                    <a:pt x="16652" y="4176"/>
                    <a:pt x="17414" y="3381"/>
                    <a:pt x="18139" y="2638"/>
                  </a:cubicBezTo>
                  <a:cubicBezTo>
                    <a:pt x="18864" y="1895"/>
                    <a:pt x="19552" y="1204"/>
                    <a:pt x="20056" y="755"/>
                  </a:cubicBezTo>
                  <a:cubicBezTo>
                    <a:pt x="20559" y="306"/>
                    <a:pt x="20879" y="98"/>
                    <a:pt x="21100" y="29"/>
                  </a:cubicBezTo>
                  <a:cubicBezTo>
                    <a:pt x="21321" y="-40"/>
                    <a:pt x="21444" y="29"/>
                    <a:pt x="21567" y="98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Shape 536"/>
            <p:cNvSpPr/>
            <p:nvPr/>
          </p:nvSpPr>
          <p:spPr>
            <a:xfrm>
              <a:off x="-817291" y="-327827"/>
              <a:ext cx="397206" cy="45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544" fill="norm" stroke="1" extrusionOk="0">
                  <a:moveTo>
                    <a:pt x="6288" y="3706"/>
                  </a:moveTo>
                  <a:cubicBezTo>
                    <a:pt x="4775" y="3342"/>
                    <a:pt x="3261" y="2978"/>
                    <a:pt x="2023" y="2735"/>
                  </a:cubicBezTo>
                  <a:cubicBezTo>
                    <a:pt x="785" y="2492"/>
                    <a:pt x="-178" y="2371"/>
                    <a:pt x="28" y="2128"/>
                  </a:cubicBezTo>
                  <a:cubicBezTo>
                    <a:pt x="235" y="1886"/>
                    <a:pt x="1611" y="1522"/>
                    <a:pt x="4637" y="1036"/>
                  </a:cubicBezTo>
                  <a:cubicBezTo>
                    <a:pt x="7664" y="551"/>
                    <a:pt x="12342" y="-56"/>
                    <a:pt x="15506" y="5"/>
                  </a:cubicBezTo>
                  <a:cubicBezTo>
                    <a:pt x="18670" y="65"/>
                    <a:pt x="20321" y="793"/>
                    <a:pt x="20872" y="2614"/>
                  </a:cubicBezTo>
                  <a:cubicBezTo>
                    <a:pt x="21422" y="4434"/>
                    <a:pt x="20872" y="7346"/>
                    <a:pt x="20046" y="10137"/>
                  </a:cubicBezTo>
                  <a:cubicBezTo>
                    <a:pt x="19221" y="12928"/>
                    <a:pt x="18120" y="15598"/>
                    <a:pt x="17983" y="17479"/>
                  </a:cubicBezTo>
                  <a:cubicBezTo>
                    <a:pt x="17845" y="19360"/>
                    <a:pt x="18670" y="20452"/>
                    <a:pt x="19496" y="21544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Shape 537"/>
            <p:cNvSpPr/>
            <p:nvPr/>
          </p:nvSpPr>
          <p:spPr>
            <a:xfrm>
              <a:off x="-2879999" y="1181406"/>
              <a:ext cx="463414" cy="45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64" fill="norm" stroke="1" extrusionOk="0">
                  <a:moveTo>
                    <a:pt x="18224" y="736"/>
                  </a:moveTo>
                  <a:cubicBezTo>
                    <a:pt x="17744" y="368"/>
                    <a:pt x="17264" y="0"/>
                    <a:pt x="16784" y="0"/>
                  </a:cubicBezTo>
                  <a:cubicBezTo>
                    <a:pt x="16304" y="0"/>
                    <a:pt x="15824" y="368"/>
                    <a:pt x="14024" y="2516"/>
                  </a:cubicBezTo>
                  <a:cubicBezTo>
                    <a:pt x="12224" y="4664"/>
                    <a:pt x="9104" y="8591"/>
                    <a:pt x="6644" y="11659"/>
                  </a:cubicBezTo>
                  <a:cubicBezTo>
                    <a:pt x="4184" y="14727"/>
                    <a:pt x="2384" y="16936"/>
                    <a:pt x="1304" y="18409"/>
                  </a:cubicBezTo>
                  <a:cubicBezTo>
                    <a:pt x="224" y="19882"/>
                    <a:pt x="-136" y="20618"/>
                    <a:pt x="44" y="21048"/>
                  </a:cubicBezTo>
                  <a:cubicBezTo>
                    <a:pt x="224" y="21477"/>
                    <a:pt x="944" y="21600"/>
                    <a:pt x="3224" y="21293"/>
                  </a:cubicBezTo>
                  <a:cubicBezTo>
                    <a:pt x="5504" y="20986"/>
                    <a:pt x="9344" y="20250"/>
                    <a:pt x="12644" y="19575"/>
                  </a:cubicBezTo>
                  <a:cubicBezTo>
                    <a:pt x="15944" y="18900"/>
                    <a:pt x="18704" y="18286"/>
                    <a:pt x="21464" y="17673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Shape 538"/>
            <p:cNvSpPr/>
            <p:nvPr/>
          </p:nvSpPr>
          <p:spPr>
            <a:xfrm>
              <a:off x="-2607780" y="-150267"/>
              <a:ext cx="2847253" cy="164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75" fill="norm" stroke="1" extrusionOk="0">
                  <a:moveTo>
                    <a:pt x="506" y="136"/>
                  </a:moveTo>
                  <a:cubicBezTo>
                    <a:pt x="290" y="68"/>
                    <a:pt x="75" y="0"/>
                    <a:pt x="16" y="0"/>
                  </a:cubicBezTo>
                  <a:cubicBezTo>
                    <a:pt x="-43" y="0"/>
                    <a:pt x="55" y="68"/>
                    <a:pt x="467" y="357"/>
                  </a:cubicBezTo>
                  <a:cubicBezTo>
                    <a:pt x="878" y="646"/>
                    <a:pt x="1603" y="1157"/>
                    <a:pt x="2280" y="1667"/>
                  </a:cubicBezTo>
                  <a:cubicBezTo>
                    <a:pt x="2956" y="2177"/>
                    <a:pt x="3583" y="2687"/>
                    <a:pt x="4250" y="3249"/>
                  </a:cubicBezTo>
                  <a:cubicBezTo>
                    <a:pt x="4916" y="3810"/>
                    <a:pt x="5622" y="4422"/>
                    <a:pt x="6298" y="5000"/>
                  </a:cubicBezTo>
                  <a:cubicBezTo>
                    <a:pt x="6974" y="5579"/>
                    <a:pt x="7621" y="6123"/>
                    <a:pt x="8238" y="6684"/>
                  </a:cubicBezTo>
                  <a:cubicBezTo>
                    <a:pt x="8856" y="7245"/>
                    <a:pt x="9444" y="7824"/>
                    <a:pt x="10042" y="8436"/>
                  </a:cubicBezTo>
                  <a:cubicBezTo>
                    <a:pt x="10639" y="9048"/>
                    <a:pt x="11247" y="9694"/>
                    <a:pt x="11855" y="10426"/>
                  </a:cubicBezTo>
                  <a:cubicBezTo>
                    <a:pt x="12462" y="11157"/>
                    <a:pt x="13070" y="11974"/>
                    <a:pt x="13658" y="12773"/>
                  </a:cubicBezTo>
                  <a:cubicBezTo>
                    <a:pt x="14246" y="13572"/>
                    <a:pt x="14814" y="14355"/>
                    <a:pt x="15383" y="15086"/>
                  </a:cubicBezTo>
                  <a:cubicBezTo>
                    <a:pt x="15951" y="15817"/>
                    <a:pt x="16520" y="16498"/>
                    <a:pt x="17117" y="17093"/>
                  </a:cubicBezTo>
                  <a:cubicBezTo>
                    <a:pt x="17715" y="17688"/>
                    <a:pt x="18342" y="18198"/>
                    <a:pt x="18950" y="18726"/>
                  </a:cubicBezTo>
                  <a:cubicBezTo>
                    <a:pt x="19558" y="19253"/>
                    <a:pt x="20146" y="19797"/>
                    <a:pt x="20557" y="20222"/>
                  </a:cubicBezTo>
                  <a:cubicBezTo>
                    <a:pt x="20969" y="20648"/>
                    <a:pt x="21204" y="20954"/>
                    <a:pt x="21351" y="21175"/>
                  </a:cubicBezTo>
                  <a:cubicBezTo>
                    <a:pt x="21498" y="21396"/>
                    <a:pt x="21557" y="21532"/>
                    <a:pt x="21537" y="21566"/>
                  </a:cubicBezTo>
                  <a:cubicBezTo>
                    <a:pt x="21518" y="21600"/>
                    <a:pt x="21420" y="21532"/>
                    <a:pt x="21234" y="21379"/>
                  </a:cubicBezTo>
                  <a:cubicBezTo>
                    <a:pt x="21047" y="21226"/>
                    <a:pt x="20773" y="20988"/>
                    <a:pt x="20557" y="20750"/>
                  </a:cubicBezTo>
                  <a:cubicBezTo>
                    <a:pt x="20342" y="20511"/>
                    <a:pt x="20185" y="20273"/>
                    <a:pt x="20028" y="20035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Shape 539"/>
            <p:cNvSpPr/>
            <p:nvPr/>
          </p:nvSpPr>
          <p:spPr>
            <a:xfrm>
              <a:off x="-151510" y="1235813"/>
              <a:ext cx="474765" cy="16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221" fill="norm" stroke="1" extrusionOk="0">
                  <a:moveTo>
                    <a:pt x="1953" y="11314"/>
                  </a:moveTo>
                  <a:cubicBezTo>
                    <a:pt x="1369" y="11657"/>
                    <a:pt x="785" y="12000"/>
                    <a:pt x="668" y="12857"/>
                  </a:cubicBezTo>
                  <a:cubicBezTo>
                    <a:pt x="552" y="13714"/>
                    <a:pt x="902" y="15086"/>
                    <a:pt x="2653" y="16800"/>
                  </a:cubicBezTo>
                  <a:cubicBezTo>
                    <a:pt x="4405" y="18514"/>
                    <a:pt x="7557" y="20571"/>
                    <a:pt x="10593" y="21086"/>
                  </a:cubicBezTo>
                  <a:cubicBezTo>
                    <a:pt x="13628" y="21600"/>
                    <a:pt x="16547" y="20571"/>
                    <a:pt x="18474" y="19371"/>
                  </a:cubicBezTo>
                  <a:cubicBezTo>
                    <a:pt x="20400" y="18171"/>
                    <a:pt x="21334" y="16800"/>
                    <a:pt x="21393" y="16286"/>
                  </a:cubicBezTo>
                  <a:cubicBezTo>
                    <a:pt x="21451" y="15771"/>
                    <a:pt x="20634" y="16114"/>
                    <a:pt x="18357" y="15600"/>
                  </a:cubicBezTo>
                  <a:cubicBezTo>
                    <a:pt x="16080" y="15086"/>
                    <a:pt x="12344" y="13714"/>
                    <a:pt x="9250" y="12171"/>
                  </a:cubicBezTo>
                  <a:cubicBezTo>
                    <a:pt x="6156" y="10629"/>
                    <a:pt x="3704" y="8914"/>
                    <a:pt x="2128" y="7543"/>
                  </a:cubicBezTo>
                  <a:cubicBezTo>
                    <a:pt x="552" y="6171"/>
                    <a:pt x="-149" y="5143"/>
                    <a:pt x="26" y="3943"/>
                  </a:cubicBezTo>
                  <a:cubicBezTo>
                    <a:pt x="201" y="2743"/>
                    <a:pt x="1252" y="1371"/>
                    <a:pt x="2303" y="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Shape 540"/>
            <p:cNvSpPr/>
            <p:nvPr/>
          </p:nvSpPr>
          <p:spPr>
            <a:xfrm>
              <a:off x="-2793892" y="-167213"/>
              <a:ext cx="282570" cy="24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217" fill="norm" stroke="1" extrusionOk="0">
                  <a:moveTo>
                    <a:pt x="318" y="11822"/>
                  </a:moveTo>
                  <a:cubicBezTo>
                    <a:pt x="124" y="8672"/>
                    <a:pt x="-71" y="5522"/>
                    <a:pt x="26" y="3384"/>
                  </a:cubicBezTo>
                  <a:cubicBezTo>
                    <a:pt x="124" y="1247"/>
                    <a:pt x="513" y="122"/>
                    <a:pt x="1097" y="9"/>
                  </a:cubicBezTo>
                  <a:cubicBezTo>
                    <a:pt x="1680" y="-103"/>
                    <a:pt x="2459" y="797"/>
                    <a:pt x="3724" y="3834"/>
                  </a:cubicBezTo>
                  <a:cubicBezTo>
                    <a:pt x="4988" y="6872"/>
                    <a:pt x="6740" y="12047"/>
                    <a:pt x="8005" y="15535"/>
                  </a:cubicBezTo>
                  <a:cubicBezTo>
                    <a:pt x="9270" y="19022"/>
                    <a:pt x="10048" y="20822"/>
                    <a:pt x="10437" y="21160"/>
                  </a:cubicBezTo>
                  <a:cubicBezTo>
                    <a:pt x="10826" y="21497"/>
                    <a:pt x="10826" y="20372"/>
                    <a:pt x="10243" y="17672"/>
                  </a:cubicBezTo>
                  <a:cubicBezTo>
                    <a:pt x="9659" y="14972"/>
                    <a:pt x="8491" y="10697"/>
                    <a:pt x="7713" y="7997"/>
                  </a:cubicBezTo>
                  <a:cubicBezTo>
                    <a:pt x="6934" y="5297"/>
                    <a:pt x="6545" y="4172"/>
                    <a:pt x="7032" y="3947"/>
                  </a:cubicBezTo>
                  <a:cubicBezTo>
                    <a:pt x="7518" y="3722"/>
                    <a:pt x="8880" y="4397"/>
                    <a:pt x="10729" y="5297"/>
                  </a:cubicBezTo>
                  <a:cubicBezTo>
                    <a:pt x="12578" y="6197"/>
                    <a:pt x="14913" y="7322"/>
                    <a:pt x="16956" y="8334"/>
                  </a:cubicBezTo>
                  <a:cubicBezTo>
                    <a:pt x="18999" y="9347"/>
                    <a:pt x="20751" y="10247"/>
                    <a:pt x="21140" y="11147"/>
                  </a:cubicBezTo>
                  <a:cubicBezTo>
                    <a:pt x="21529" y="12047"/>
                    <a:pt x="20556" y="12947"/>
                    <a:pt x="18513" y="14072"/>
                  </a:cubicBezTo>
                  <a:cubicBezTo>
                    <a:pt x="16470" y="15197"/>
                    <a:pt x="13356" y="16547"/>
                    <a:pt x="10826" y="17560"/>
                  </a:cubicBezTo>
                  <a:cubicBezTo>
                    <a:pt x="8297" y="18572"/>
                    <a:pt x="6351" y="19247"/>
                    <a:pt x="5864" y="19810"/>
                  </a:cubicBezTo>
                  <a:cubicBezTo>
                    <a:pt x="5378" y="20372"/>
                    <a:pt x="6351" y="20822"/>
                    <a:pt x="7324" y="20935"/>
                  </a:cubicBezTo>
                  <a:cubicBezTo>
                    <a:pt x="8297" y="21047"/>
                    <a:pt x="9270" y="20822"/>
                    <a:pt x="10243" y="20597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RPSL specifics</a:t>
            </a:r>
          </a:p>
        </p:txBody>
      </p:sp>
      <p:sp>
        <p:nvSpPr>
          <p:cNvPr id="161" name="Shape 16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4100"/>
              </a:spcBef>
              <a:defRPr sz="3136"/>
            </a:pPr>
            <a:r>
              <a:t>Each object type (class) contains mandatory and optional attributes</a:t>
            </a:r>
          </a:p>
          <a:p>
            <a:pPr marL="435609" indent="-435609" defTabSz="572516">
              <a:spcBef>
                <a:spcPts val="4100"/>
              </a:spcBef>
              <a:defRPr sz="3136"/>
            </a:pPr>
            <a:r>
              <a:t>All objects must have these attributes:</a:t>
            </a:r>
          </a:p>
          <a:p>
            <a:pPr lvl="1" marL="925671" indent="-490061" defTabSz="572516">
              <a:spcBef>
                <a:spcPts val="4100"/>
              </a:spcBef>
              <a:defRPr sz="3136"/>
            </a:pPr>
            <a:r>
              <a:rPr sz="3528">
                <a:latin typeface="Courier"/>
                <a:ea typeface="Courier"/>
                <a:cs typeface="Courier"/>
                <a:sym typeface="Courier"/>
              </a:rPr>
              <a:t>mnt-by</a:t>
            </a:r>
            <a:r>
              <a:t>:   identifies mntner object that controls the objects</a:t>
            </a:r>
          </a:p>
          <a:p>
            <a:pPr lvl="1" marL="925671" indent="-490061" defTabSz="572516">
              <a:spcBef>
                <a:spcPts val="4100"/>
              </a:spcBef>
              <a:defRPr sz="3136"/>
            </a:pPr>
            <a:r>
              <a:rPr sz="3528">
                <a:latin typeface="Courier"/>
                <a:ea typeface="Courier"/>
                <a:cs typeface="Courier"/>
                <a:sym typeface="Courier"/>
              </a:rPr>
              <a:t>changed</a:t>
            </a:r>
            <a:r>
              <a:t>:  lists email and time of change</a:t>
            </a:r>
          </a:p>
          <a:p>
            <a:pPr lvl="1" marL="925671" indent="-490061" defTabSz="572516">
              <a:spcBef>
                <a:spcPts val="4100"/>
              </a:spcBef>
              <a:defRPr sz="3136"/>
            </a:pPr>
            <a:r>
              <a:rPr sz="3528">
                <a:latin typeface="Courier"/>
                <a:ea typeface="Courier"/>
                <a:cs typeface="Courier"/>
                <a:sym typeface="Courier"/>
              </a:rPr>
              <a:t>source</a:t>
            </a:r>
            <a:r>
              <a:t>:  identifies the registry name where the object is located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