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4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26184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198" y="1600200"/>
            <a:ext cx="4035488" cy="452437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Rectangle"/>
          <p:cNvSpPr>
            <a:spLocks noGrp="1"/>
          </p:cNvSpPr>
          <p:nvPr>
            <p:ph type="body" sz="half" idx="13"/>
          </p:nvPr>
        </p:nvSpPr>
        <p:spPr>
          <a:xfrm>
            <a:off x="4644966" y="1600200"/>
            <a:ext cx="4035486" cy="45243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8223250" cy="218522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Rectangle"/>
          <p:cNvSpPr>
            <a:spLocks noGrp="1"/>
          </p:cNvSpPr>
          <p:nvPr>
            <p:ph type="body" sz="half" idx="13"/>
          </p:nvPr>
        </p:nvSpPr>
        <p:spPr>
          <a:xfrm>
            <a:off x="457200" y="3937767"/>
            <a:ext cx="8223250" cy="218680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"/>
          <p:cNvGrpSpPr/>
          <p:nvPr/>
        </p:nvGrpSpPr>
        <p:grpSpPr>
          <a:xfrm>
            <a:off x="228596" y="2889250"/>
            <a:ext cx="8605843" cy="196850"/>
            <a:chOff x="-1" y="0"/>
            <a:chExt cx="8605842" cy="196850"/>
          </a:xfrm>
        </p:grpSpPr>
        <p:sp>
          <p:nvSpPr>
            <p:cNvPr id="59" name="Rectangle"/>
            <p:cNvSpPr/>
            <p:nvPr/>
          </p:nvSpPr>
          <p:spPr>
            <a:xfrm>
              <a:off x="-2" y="0"/>
              <a:ext cx="2865441" cy="196850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0" name="Rectangle"/>
            <p:cNvSpPr/>
            <p:nvPr/>
          </p:nvSpPr>
          <p:spPr>
            <a:xfrm>
              <a:off x="2870199" y="0"/>
              <a:ext cx="2865441" cy="196850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1" name="Rectangle"/>
            <p:cNvSpPr/>
            <p:nvPr/>
          </p:nvSpPr>
          <p:spPr>
            <a:xfrm>
              <a:off x="5740400" y="0"/>
              <a:ext cx="2865441" cy="19685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3000"/>
            </a:lvl1pPr>
            <a:lvl2pPr algn="ctr">
              <a:defRPr sz="3000"/>
            </a:lvl2pPr>
            <a:lvl3pPr algn="ctr">
              <a:defRPr sz="3000"/>
            </a:lvl3pPr>
            <a:lvl4pPr algn="ctr">
              <a:defRPr sz="3000"/>
            </a:lvl4pPr>
            <a:lvl5pPr algn="ctr"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2676" y="6248400"/>
            <a:ext cx="267776" cy="245997"/>
          </a:xfrm>
          <a:prstGeom prst="rect">
            <a:avLst/>
          </a:prstGeom>
        </p:spPr>
        <p:txBody>
          <a:bodyPr/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</a:tabLst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-1"/>
            <a:ext cx="228600" cy="2286002"/>
          </a:xfrm>
          <a:prstGeom prst="rect">
            <a:avLst/>
          </a:prstGeom>
          <a:solidFill>
            <a:srgbClr val="6666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" name="Line"/>
          <p:cNvSpPr/>
          <p:nvPr/>
        </p:nvSpPr>
        <p:spPr>
          <a:xfrm>
            <a:off x="457199" y="1447800"/>
            <a:ext cx="8077203" cy="1590"/>
          </a:xfrm>
          <a:prstGeom prst="line">
            <a:avLst/>
          </a:prstGeom>
          <a:ln w="19080" cap="sq">
            <a:solidFill>
              <a:srgbClr val="9999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" name="Rectangle"/>
          <p:cNvSpPr/>
          <p:nvPr/>
        </p:nvSpPr>
        <p:spPr>
          <a:xfrm>
            <a:off x="0" y="2285999"/>
            <a:ext cx="228600" cy="2286002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5" name="Rectangle"/>
          <p:cNvSpPr/>
          <p:nvPr/>
        </p:nvSpPr>
        <p:spPr>
          <a:xfrm>
            <a:off x="0" y="4571998"/>
            <a:ext cx="228600" cy="2286004"/>
          </a:xfrm>
          <a:prstGeom prst="rect">
            <a:avLst/>
          </a:prstGeom>
          <a:solidFill>
            <a:srgbClr val="9999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457200" y="-20638"/>
            <a:ext cx="8223250" cy="1431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8" tIns="46798" rIns="46798" bIns="4679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3250" cy="4524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8" tIns="46798" rIns="46798" bIns="4679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411097" cy="423548"/>
          </a:xfrm>
          <a:prstGeom prst="rect">
            <a:avLst/>
          </a:prstGeom>
          <a:ln w="12700">
            <a:miter lim="400000"/>
          </a:ln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GP Protocol &amp; Configuration"/>
          <p:cNvSpPr txBox="1">
            <a:spLocks noGrp="1"/>
          </p:cNvSpPr>
          <p:nvPr>
            <p:ph type="title"/>
          </p:nvPr>
        </p:nvSpPr>
        <p:spPr>
          <a:xfrm>
            <a:off x="685800" y="65085"/>
            <a:ext cx="7772400" cy="2744792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pPr>
            <a:r>
              <a:t>BGP</a:t>
            </a:r>
            <a:br/>
            <a:r>
              <a:t>Protocol &amp; Configuration</a:t>
            </a:r>
          </a:p>
        </p:txBody>
      </p:sp>
      <p:sp>
        <p:nvSpPr>
          <p:cNvPr id="75" name="AfNOG"/>
          <p:cNvSpPr txBox="1">
            <a:spLocks noGrp="1"/>
          </p:cNvSpPr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/>
          <a:p>
            <a: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endParaRPr/>
          </a:p>
          <a:p>
            <a: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AfNOG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refix Lists – Examples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Prefix Lists – Examples</a:t>
            </a:r>
          </a:p>
        </p:txBody>
      </p:sp>
      <p:sp>
        <p:nvSpPr>
          <p:cNvPr id="104" name="Deny default route…"/>
          <p:cNvSpPr txBox="1">
            <a:spLocks noGrp="1"/>
          </p:cNvSpPr>
          <p:nvPr>
            <p:ph type="subTitle" idx="1"/>
          </p:nvPr>
        </p:nvSpPr>
        <p:spPr>
          <a:xfrm>
            <a:off x="400051" y="1600200"/>
            <a:ext cx="8743949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Deny default </a:t>
            </a:r>
            <a:r>
              <a:rPr dirty="0" smtClean="0"/>
              <a:t>route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sz="2000" b="1" dirty="0" err="1">
                <a:latin typeface="Courier New"/>
                <a:ea typeface="Courier New"/>
                <a:cs typeface="Courier New"/>
              </a:rPr>
              <a:t>ip</a:t>
            </a:r>
            <a:r>
              <a:rPr sz="2000" b="1" dirty="0">
                <a:latin typeface="Courier New"/>
                <a:ea typeface="Courier New"/>
                <a:cs typeface="Courier New"/>
              </a:rPr>
              <a:t> </a:t>
            </a:r>
            <a:r>
              <a:rPr sz="2000" b="1" dirty="0">
                <a:latin typeface="Courier New"/>
                <a:ea typeface="Courier New"/>
                <a:cs typeface="Courier New"/>
              </a:rPr>
              <a:t>prefix-list Example deny </a:t>
            </a:r>
            <a:r>
              <a:rPr sz="2000" b="1" dirty="0" smtClean="0">
                <a:latin typeface="Courier New"/>
                <a:ea typeface="Courier New"/>
                <a:cs typeface="Courier New"/>
              </a:rPr>
              <a:t>0.0.0.0/0</a:t>
            </a:r>
            <a:r>
              <a:rPr lang="en-US" sz="2000" b="1" dirty="0" smtClean="0">
                <a:latin typeface="Courier New"/>
                <a:ea typeface="Courier New"/>
                <a:cs typeface="Courier New"/>
              </a:rPr>
              <a:t/>
            </a:r>
            <a:br>
              <a:rPr lang="en-US" sz="2000" b="1" dirty="0" smtClean="0">
                <a:latin typeface="Courier New"/>
                <a:ea typeface="Courier New"/>
                <a:cs typeface="Courier New"/>
              </a:rPr>
            </a:br>
            <a:endParaRPr sz="2000" b="1" dirty="0">
              <a:latin typeface="Courier New"/>
              <a:ea typeface="Courier New"/>
              <a:cs typeface="Courier New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Permit the prefix </a:t>
            </a:r>
            <a:r>
              <a:rPr dirty="0" smtClean="0"/>
              <a:t>35.0.0.0/8</a:t>
            </a:r>
            <a:r>
              <a:rPr lang="en-US" dirty="0"/>
              <a:t/>
            </a:r>
            <a:br>
              <a:rPr lang="en-US" dirty="0"/>
            </a:br>
            <a:r>
              <a:rPr sz="2000" b="1" dirty="0" err="1">
                <a:latin typeface="Courier New"/>
                <a:ea typeface="Courier New"/>
                <a:cs typeface="Courier New"/>
              </a:rPr>
              <a:t>ip</a:t>
            </a:r>
            <a:r>
              <a:rPr sz="2000" b="1" dirty="0">
                <a:latin typeface="Courier New"/>
                <a:ea typeface="Courier New"/>
                <a:cs typeface="Courier New"/>
              </a:rPr>
              <a:t> </a:t>
            </a:r>
            <a:r>
              <a:rPr sz="2000" b="1" dirty="0">
                <a:latin typeface="Courier New"/>
                <a:ea typeface="Courier New"/>
                <a:cs typeface="Courier New"/>
              </a:rPr>
              <a:t>prefix-list Example permit </a:t>
            </a:r>
            <a:r>
              <a:rPr sz="2000" b="1" dirty="0" smtClean="0">
                <a:latin typeface="Courier New"/>
                <a:ea typeface="Courier New"/>
                <a:cs typeface="Courier New"/>
              </a:rPr>
              <a:t>35.0.0.0/8</a:t>
            </a:r>
            <a:r>
              <a:rPr lang="en-US" sz="2000" b="1" dirty="0" smtClean="0">
                <a:latin typeface="Courier New"/>
                <a:ea typeface="Courier New"/>
                <a:cs typeface="Courier New"/>
              </a:rPr>
              <a:t/>
            </a:r>
            <a:br>
              <a:rPr lang="en-US" sz="2000" b="1" dirty="0" smtClean="0">
                <a:latin typeface="Courier New"/>
                <a:ea typeface="Courier New"/>
                <a:cs typeface="Courier New"/>
              </a:rPr>
            </a:br>
            <a:endParaRPr sz="2000" b="1" dirty="0">
              <a:latin typeface="Courier New"/>
              <a:ea typeface="Courier New"/>
              <a:cs typeface="Courier New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Deny the prefix 172.16.0.0/12, and all more-specific </a:t>
            </a:r>
            <a:r>
              <a:rPr dirty="0" smtClean="0"/>
              <a:t>routes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sz="2000" b="1" dirty="0" err="1">
                <a:latin typeface="Courier New"/>
                <a:ea typeface="Courier New"/>
                <a:cs typeface="Courier New"/>
              </a:rPr>
              <a:t>ip</a:t>
            </a:r>
            <a:r>
              <a:rPr sz="2000" b="1" dirty="0">
                <a:latin typeface="Courier New"/>
                <a:ea typeface="Courier New"/>
                <a:cs typeface="Courier New"/>
              </a:rPr>
              <a:t> </a:t>
            </a:r>
            <a:r>
              <a:rPr sz="2000" b="1" dirty="0">
                <a:latin typeface="Courier New"/>
                <a:ea typeface="Courier New"/>
                <a:cs typeface="Courier New"/>
              </a:rPr>
              <a:t>prefix-list Example deny 172.16.0.0/12 </a:t>
            </a:r>
            <a:r>
              <a:rPr sz="2000" b="1" dirty="0" err="1">
                <a:latin typeface="Courier New"/>
                <a:ea typeface="Courier New"/>
                <a:cs typeface="Courier New"/>
              </a:rPr>
              <a:t>ge</a:t>
            </a:r>
            <a:r>
              <a:rPr sz="2000" b="1" dirty="0">
                <a:latin typeface="Courier New"/>
                <a:ea typeface="Courier New"/>
                <a:cs typeface="Courier New"/>
              </a:rPr>
              <a:t> </a:t>
            </a:r>
            <a:r>
              <a:rPr sz="2000" b="1" dirty="0" smtClean="0">
                <a:latin typeface="Courier New"/>
                <a:ea typeface="Courier New"/>
                <a:cs typeface="Courier New"/>
              </a:rPr>
              <a:t>12</a:t>
            </a:r>
            <a:endParaRPr sz="2000" b="1" dirty="0">
              <a:latin typeface="Courier New"/>
              <a:ea typeface="Courier New"/>
              <a:cs typeface="Courier New"/>
            </a:endParaRP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“</a:t>
            </a:r>
            <a:r>
              <a:rPr dirty="0" err="1"/>
              <a:t>ge</a:t>
            </a:r>
            <a:r>
              <a:rPr dirty="0"/>
              <a:t> 12” means “prefix length /12 or longer”.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dirty="0" smtClean="0"/>
              <a:t>For </a:t>
            </a:r>
            <a:r>
              <a:rPr dirty="0"/>
              <a:t>example, </a:t>
            </a:r>
            <a:r>
              <a:rPr sz="2000" b="1" dirty="0">
                <a:latin typeface="Courier New"/>
                <a:ea typeface="Courier New"/>
                <a:cs typeface="Courier New"/>
              </a:rPr>
              <a:t>172.17.0.0/16</a:t>
            </a:r>
            <a:r>
              <a:rPr dirty="0"/>
              <a:t> will also be denied</a:t>
            </a:r>
            <a:r>
              <a:rPr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In 192.0.0.0/8, allow any /24 or shorter </a:t>
            </a:r>
            <a:r>
              <a:rPr dirty="0" smtClean="0"/>
              <a:t>prefixes</a:t>
            </a:r>
            <a:r>
              <a:rPr lang="en-US" dirty="0"/>
              <a:t/>
            </a:r>
            <a:br>
              <a:rPr lang="en-US" dirty="0"/>
            </a:br>
            <a:r>
              <a:rPr sz="2000" b="1" dirty="0" err="1">
                <a:latin typeface="Courier New"/>
                <a:ea typeface="Courier New"/>
                <a:cs typeface="Courier New"/>
              </a:rPr>
              <a:t>ip</a:t>
            </a:r>
            <a:r>
              <a:rPr sz="2000" b="1" dirty="0">
                <a:latin typeface="Courier New"/>
                <a:ea typeface="Courier New"/>
                <a:cs typeface="Courier New"/>
              </a:rPr>
              <a:t> </a:t>
            </a:r>
            <a:r>
              <a:rPr sz="2000" b="1" dirty="0">
                <a:latin typeface="Courier New"/>
                <a:ea typeface="Courier New"/>
                <a:cs typeface="Courier New"/>
              </a:rPr>
              <a:t>prefix-list Example permit 192.0.0.0/8 le 24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This will not allow any /25, /26, /27, /28, /29, /30, /31 or /32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refix Lists – More Examples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Prefix Lists – More Examples</a:t>
            </a:r>
          </a:p>
        </p:txBody>
      </p:sp>
      <p:sp>
        <p:nvSpPr>
          <p:cNvPr id="107" name="In 192/8 deny /25 and above…"/>
          <p:cNvSpPr txBox="1">
            <a:spLocks noGrp="1"/>
          </p:cNvSpPr>
          <p:nvPr>
            <p:ph type="subTitle" idx="1"/>
          </p:nvPr>
        </p:nvSpPr>
        <p:spPr>
          <a:xfrm>
            <a:off x="242888" y="1600200"/>
            <a:ext cx="8743950" cy="45307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In 192/8 deny /25 and above</a:t>
            </a:r>
          </a:p>
          <a:p>
            <a:pPr marL="0" lvl="1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en-US" dirty="0" smtClean="0"/>
              <a:t>	</a:t>
            </a:r>
            <a:r>
              <a:rPr dirty="0" err="1" smtClean="0"/>
              <a:t>ip</a:t>
            </a:r>
            <a:r>
              <a:rPr dirty="0" smtClean="0"/>
              <a:t> </a:t>
            </a:r>
            <a:r>
              <a:rPr dirty="0"/>
              <a:t>prefix-list Example deny 192.0.0.0/8 </a:t>
            </a:r>
            <a:r>
              <a:rPr dirty="0" err="1"/>
              <a:t>ge</a:t>
            </a:r>
            <a:r>
              <a:rPr dirty="0"/>
              <a:t> 25</a:t>
            </a:r>
          </a:p>
          <a:p>
            <a:pPr marL="800100" lvl="1" indent="-342900"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This denies all prefix sizes /25, /26, /27, /28, /29, /30, /31 and /32 in the address block 192.0.0.0/8</a:t>
            </a:r>
          </a:p>
          <a:p>
            <a:pPr marL="800100" lvl="1" indent="-342900"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It has the same effect as the previous example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In 192/8 permit prefixes between /12 and /20</a:t>
            </a:r>
          </a:p>
          <a:p>
            <a:pPr marL="0" indent="0"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lang="en-US" sz="2000" b="1" dirty="0" smtClean="0">
                <a:latin typeface="Courier New"/>
                <a:ea typeface="Courier New"/>
                <a:cs typeface="Courier New"/>
              </a:rPr>
              <a:t>	</a:t>
            </a:r>
            <a:r>
              <a:rPr sz="2000" b="1" dirty="0" err="1" smtClean="0">
                <a:latin typeface="Courier New"/>
                <a:ea typeface="Courier New"/>
                <a:cs typeface="Courier New"/>
              </a:rPr>
              <a:t>ip</a:t>
            </a:r>
            <a:r>
              <a:rPr sz="2000" b="1" dirty="0" smtClean="0">
                <a:latin typeface="Courier New"/>
                <a:ea typeface="Courier New"/>
                <a:cs typeface="Courier New"/>
              </a:rPr>
              <a:t> </a:t>
            </a:r>
            <a:r>
              <a:rPr sz="2000" b="1" dirty="0">
                <a:latin typeface="Courier New"/>
                <a:ea typeface="Courier New"/>
                <a:cs typeface="Courier New"/>
              </a:rPr>
              <a:t>prefix-list Example permit 192.0.0.0/8 </a:t>
            </a:r>
            <a:r>
              <a:rPr sz="2000" b="1" dirty="0" err="1">
                <a:latin typeface="Courier New"/>
                <a:ea typeface="Courier New"/>
                <a:cs typeface="Courier New"/>
              </a:rPr>
              <a:t>ge</a:t>
            </a:r>
            <a:r>
              <a:rPr sz="2000" b="1" dirty="0">
                <a:latin typeface="Courier New"/>
                <a:ea typeface="Courier New"/>
                <a:cs typeface="Courier New"/>
              </a:rPr>
              <a:t> 12 le 20</a:t>
            </a:r>
          </a:p>
          <a:p>
            <a:pPr marL="800100" lvl="1" indent="-342900"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This denies all  prefix sizes /8, /9, /10, /11, /21, /22 and higher in the address block 193.0.0.0/8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Permit all prefixes</a:t>
            </a:r>
          </a:p>
          <a:p>
            <a:pPr marL="457200" lvl="1">
              <a:spcBef>
                <a:spcPts val="500"/>
              </a:spcBef>
              <a:buClr>
                <a:srgbClr val="999900"/>
              </a:buClr>
              <a:buSzPct val="75000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Example permit 0.0.0.0/0 le 32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olicy Control Using Prefix Lists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Policy Control Using Prefix Lists</a:t>
            </a:r>
          </a:p>
        </p:txBody>
      </p:sp>
      <p:sp>
        <p:nvSpPr>
          <p:cNvPr id="110" name="Example Configuration…"/>
          <p:cNvSpPr txBox="1">
            <a:spLocks noGrp="1"/>
          </p:cNvSpPr>
          <p:nvPr>
            <p:ph type="subTitle" idx="1"/>
          </p:nvPr>
        </p:nvSpPr>
        <p:spPr>
          <a:xfrm>
            <a:off x="457200" y="1558925"/>
            <a:ext cx="8229600" cy="48783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Example Configuration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dirty="0"/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router </a:t>
            </a:r>
            <a:r>
              <a:rPr dirty="0" err="1"/>
              <a:t>bgp</a:t>
            </a:r>
            <a:r>
              <a:rPr dirty="0"/>
              <a:t> 200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network 215.7.0.0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220.200.1.1 remote-as 210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220.200.1.1 prefix-list </a:t>
            </a:r>
            <a:r>
              <a:rPr dirty="0">
                <a:solidFill>
                  <a:srgbClr val="FF0000"/>
                </a:solidFill>
              </a:rPr>
              <a:t>PEER-IN</a:t>
            </a:r>
            <a:r>
              <a:rPr dirty="0"/>
              <a:t> in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220.200.1.1 prefix-list </a:t>
            </a:r>
            <a:r>
              <a:rPr dirty="0">
                <a:solidFill>
                  <a:srgbClr val="0000FF"/>
                </a:solidFill>
              </a:rPr>
              <a:t>PEER-OUT</a:t>
            </a:r>
            <a:r>
              <a:rPr dirty="0"/>
              <a:t> out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!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PEER-IN deny 215.7.0.0/16 le 32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PEER-IN permit 0.0.0.0/0 le 32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PEER-OUT permit 215.7.0.0/16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PEER-OUT deny 0.0.0.0/0 le 32</a:t>
            </a:r>
          </a:p>
          <a:p>
            <a:pPr marL="336550" indent="-336550">
              <a:lnSpc>
                <a:spcPct val="90000"/>
              </a:lnSpc>
              <a:spcBef>
                <a:spcPts val="6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endParaRPr dirty="0"/>
          </a:p>
          <a:p>
            <a:pPr marL="736600" lvl="1" indent="-2794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Accept everything except our network </a:t>
            </a:r>
            <a:r>
              <a:rPr lang="en-US" sz="1800" dirty="0" smtClean="0"/>
              <a:t>(and subnets)</a:t>
            </a:r>
            <a:r>
              <a:rPr lang="en-US" dirty="0" smtClean="0"/>
              <a:t> </a:t>
            </a:r>
            <a:r>
              <a:rPr dirty="0" smtClean="0"/>
              <a:t>from </a:t>
            </a:r>
            <a:r>
              <a:rPr dirty="0"/>
              <a:t>our peer</a:t>
            </a:r>
          </a:p>
          <a:p>
            <a:pPr marL="736600" lvl="1" indent="-2794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Send only our network to our peer</a:t>
            </a:r>
          </a:p>
        </p:txBody>
      </p:sp>
      <p:sp>
        <p:nvSpPr>
          <p:cNvPr id="111" name="Line"/>
          <p:cNvSpPr/>
          <p:nvPr/>
        </p:nvSpPr>
        <p:spPr>
          <a:xfrm>
            <a:off x="7772399" y="3657598"/>
            <a:ext cx="884832" cy="1371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0453" h="21600" extrusionOk="0">
                <a:moveTo>
                  <a:pt x="2700" y="0"/>
                </a:moveTo>
                <a:cubicBezTo>
                  <a:pt x="21600" y="0"/>
                  <a:pt x="0" y="21600"/>
                  <a:pt x="0" y="21600"/>
                </a:cubicBezTo>
              </a:path>
            </a:pathLst>
          </a:custGeom>
          <a:ln w="9360" cap="sq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12" name="Line"/>
          <p:cNvSpPr/>
          <p:nvPr/>
        </p:nvSpPr>
        <p:spPr>
          <a:xfrm>
            <a:off x="7772399" y="3200400"/>
            <a:ext cx="783939" cy="11426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0584" h="21600" extrusionOk="0">
                <a:moveTo>
                  <a:pt x="3086" y="0"/>
                </a:moveTo>
                <a:cubicBezTo>
                  <a:pt x="21600" y="0"/>
                  <a:pt x="0" y="21600"/>
                  <a:pt x="0" y="21600"/>
                </a:cubicBezTo>
              </a:path>
            </a:pathLst>
          </a:custGeom>
          <a:ln w="9360" cap="sq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refix-lists in IPv6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Prefix-lists in IPv6</a:t>
            </a:r>
          </a:p>
        </p:txBody>
      </p:sp>
      <p:sp>
        <p:nvSpPr>
          <p:cNvPr id="115" name="Prefix-lists in IPv6 work the same way as they do in IPv4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4582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Prefix-lists in IPv6 work the same way as they do in IPv4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Caveat: ipv6 prefix-lists cannot be used for ipv4 </a:t>
            </a:r>
            <a:r>
              <a:rPr dirty="0" err="1"/>
              <a:t>neighbours</a:t>
            </a:r>
            <a:r>
              <a:rPr dirty="0"/>
              <a:t> - and vice-versa 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Syntax is very similar, for example:</a:t>
            </a:r>
          </a:p>
          <a:p>
            <a:pPr marL="336550" indent="-336550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endParaRPr dirty="0"/>
          </a:p>
          <a:p>
            <a:pPr marL="336550" indent="-336550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ipv4-ebgp permit 0.0.0.0/0 le 32</a:t>
            </a:r>
          </a:p>
          <a:p>
            <a:pPr marL="336550" indent="-336550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prefix-list v4out permit 172.16.0.0/16</a:t>
            </a:r>
          </a:p>
          <a:p>
            <a:pPr marL="336550" indent="-336550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!</a:t>
            </a:r>
          </a:p>
          <a:p>
            <a:pPr marL="336550" indent="-336550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ipv6 prefix-list ipv6-ebgp permit ::/0 le 128</a:t>
            </a:r>
          </a:p>
          <a:p>
            <a:pPr marL="336550" indent="-336550"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ipv6 prefix-list v6out permit 2001:db8::/32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olicy Control – Route Maps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Policy Control – Route Maps</a:t>
            </a:r>
          </a:p>
        </p:txBody>
      </p:sp>
      <p:sp>
        <p:nvSpPr>
          <p:cNvPr id="118" name="A route-map is like a “program” for Cisco IOS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300"/>
            </a:pPr>
            <a:r>
              <a:rPr dirty="0"/>
              <a:t>A route-map is like a “program” for Cisco IOS</a:t>
            </a:r>
          </a:p>
          <a:p>
            <a:pPr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300"/>
            </a:pPr>
            <a:r>
              <a:rPr dirty="0"/>
              <a:t>Has “line” numbers, like programs</a:t>
            </a:r>
          </a:p>
          <a:p>
            <a:pPr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300"/>
            </a:pPr>
            <a:r>
              <a:rPr dirty="0"/>
              <a:t>Each line is a separate condition/action</a:t>
            </a:r>
          </a:p>
          <a:p>
            <a:pPr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300"/>
            </a:pPr>
            <a:r>
              <a:rPr dirty="0"/>
              <a:t>Concept is basically:</a:t>
            </a:r>
          </a:p>
          <a:p>
            <a:pPr marL="282575" indent="-282575">
              <a:spcBef>
                <a:spcPts val="500"/>
              </a:spcBef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000"/>
            </a:pPr>
            <a:r>
              <a:rPr dirty="0"/>
              <a:t>if </a:t>
            </a:r>
            <a:r>
              <a:rPr i="1" dirty="0"/>
              <a:t>match</a:t>
            </a:r>
            <a:r>
              <a:rPr dirty="0"/>
              <a:t> then do </a:t>
            </a:r>
            <a:r>
              <a:rPr i="1" dirty="0"/>
              <a:t>expression</a:t>
            </a:r>
            <a:r>
              <a:rPr dirty="0"/>
              <a:t> and </a:t>
            </a:r>
            <a:r>
              <a:rPr i="1" dirty="0"/>
              <a:t>exit</a:t>
            </a:r>
          </a:p>
          <a:p>
            <a:pPr marL="282575" indent="-282575">
              <a:spcBef>
                <a:spcPts val="500"/>
              </a:spcBef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000"/>
            </a:pPr>
            <a:r>
              <a:rPr dirty="0"/>
              <a:t>else</a:t>
            </a:r>
          </a:p>
          <a:p>
            <a:pPr marL="282575" indent="-282575">
              <a:spcBef>
                <a:spcPts val="500"/>
              </a:spcBef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000"/>
            </a:pPr>
            <a:r>
              <a:rPr dirty="0"/>
              <a:t>if </a:t>
            </a:r>
            <a:r>
              <a:rPr i="1" dirty="0"/>
              <a:t>match </a:t>
            </a:r>
            <a:r>
              <a:rPr dirty="0"/>
              <a:t>then do </a:t>
            </a:r>
            <a:r>
              <a:rPr i="1" dirty="0"/>
              <a:t>expression</a:t>
            </a:r>
            <a:r>
              <a:rPr dirty="0"/>
              <a:t> and </a:t>
            </a:r>
            <a:r>
              <a:rPr i="1" dirty="0"/>
              <a:t>exit</a:t>
            </a:r>
          </a:p>
          <a:p>
            <a:pPr marL="282575" indent="-282575">
              <a:spcBef>
                <a:spcPts val="500"/>
              </a:spcBef>
              <a:tabLst>
                <a:tab pos="279400" algn="l"/>
                <a:tab pos="393700" algn="l"/>
                <a:tab pos="850900" algn="l"/>
                <a:tab pos="1308100" algn="l"/>
                <a:tab pos="1765300" algn="l"/>
                <a:tab pos="2222500" algn="l"/>
                <a:tab pos="2679700" algn="l"/>
                <a:tab pos="3136900" algn="l"/>
                <a:tab pos="3594100" algn="l"/>
                <a:tab pos="4051300" algn="l"/>
                <a:tab pos="4508500" algn="l"/>
                <a:tab pos="4965700" algn="l"/>
                <a:tab pos="5422900" algn="l"/>
                <a:tab pos="5880100" algn="l"/>
                <a:tab pos="6337300" algn="l"/>
                <a:tab pos="6794500" algn="l"/>
                <a:tab pos="7251700" algn="l"/>
                <a:tab pos="7708900" algn="l"/>
                <a:tab pos="8166100" algn="l"/>
                <a:tab pos="8623300" algn="l"/>
                <a:tab pos="9080500" algn="l"/>
              </a:tabLst>
              <a:defRPr sz="2000"/>
            </a:pPr>
            <a:r>
              <a:rPr dirty="0"/>
              <a:t>else </a:t>
            </a:r>
            <a:r>
              <a:rPr i="1" dirty="0" err="1"/>
              <a:t>etc</a:t>
            </a:r>
            <a:endParaRPr i="1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oute-map match &amp; set clauses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Route-map match</a:t>
            </a:r>
            <a:br/>
            <a:r>
              <a:t>&amp; set clauses</a:t>
            </a:r>
          </a:p>
        </p:txBody>
      </p:sp>
      <p:sp>
        <p:nvSpPr>
          <p:cNvPr id="121" name="Match Clauses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Match Clauses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AS-path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Community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IP address</a:t>
            </a:r>
          </a:p>
        </p:txBody>
      </p:sp>
      <p:sp>
        <p:nvSpPr>
          <p:cNvPr id="122" name="Set Clauses…"/>
          <p:cNvSpPr>
            <a:spLocks noGrp="1"/>
          </p:cNvSpPr>
          <p:nvPr>
            <p:ph type="body" idx="13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Set Clauses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AS-path prepend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Community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Local-Preference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MED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Origin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Weight</a:t>
            </a:r>
          </a:p>
          <a:p>
            <a:pPr marL="736600" lvl="1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Others...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oute Map: Example One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Route Map:</a:t>
            </a:r>
            <a:br/>
            <a:r>
              <a:t>Example One</a:t>
            </a:r>
          </a:p>
        </p:txBody>
      </p:sp>
      <p:sp>
        <p:nvSpPr>
          <p:cNvPr id="125" name="router bgp 300…"/>
          <p:cNvSpPr txBox="1"/>
          <p:nvPr/>
        </p:nvSpPr>
        <p:spPr>
          <a:xfrm>
            <a:off x="1066800" y="1371597"/>
            <a:ext cx="7877175" cy="5059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router bgp 300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2.2.2.2 remote-as 100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2.2.2.2 </a:t>
            </a:r>
            <a:r>
              <a:rPr>
                <a:solidFill>
                  <a:srgbClr val="FF0000"/>
                </a:solidFill>
              </a:rPr>
              <a:t>route-map SETCOMMUNITY out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route-map SETCOMMUNITY permit 10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match</a:t>
            </a:r>
            <a:r>
              <a:rPr>
                <a:solidFill>
                  <a:srgbClr val="0000FF"/>
                </a:solidFill>
              </a:rPr>
              <a:t> ip address 1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>
                <a:solidFill>
                  <a:srgbClr val="FF0000"/>
                </a:solidFill>
              </a:rPr>
              <a:t>match</a:t>
            </a:r>
            <a:r>
              <a:t> community 1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</a:t>
            </a:r>
            <a:r>
              <a:rPr>
                <a:solidFill>
                  <a:srgbClr val="FF0000"/>
                </a:solidFill>
              </a:rPr>
              <a:t>set</a:t>
            </a:r>
            <a:r>
              <a:t> community 300:100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access-list 1 permit 35.0.0.0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community-list 1</a:t>
            </a:r>
            <a:r>
              <a:rPr>
                <a:solidFill>
                  <a:srgbClr val="000000"/>
                </a:solidFill>
              </a:rPr>
              <a:t> permit 100:200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>
              <a:solidFill>
                <a:srgbClr val="000000"/>
              </a:solidFill>
            </a:endParaRP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 When you are sending information OUT to neighbor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 2.2.2.2, then: if the prefix/mask matches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 </a:t>
            </a:r>
            <a:r>
              <a:rPr>
                <a:solidFill>
                  <a:srgbClr val="0000FF"/>
                </a:solidFill>
              </a:rPr>
              <a:t>access-list 1</a:t>
            </a:r>
            <a:r>
              <a:t>, and if the community matches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 </a:t>
            </a:r>
            <a:r>
              <a:rPr>
                <a:solidFill>
                  <a:srgbClr val="008000"/>
                </a:solidFill>
              </a:rPr>
              <a:t>community-list 1</a:t>
            </a:r>
            <a:r>
              <a:t>, then: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 do “</a:t>
            </a:r>
            <a:r>
              <a:rPr>
                <a:solidFill>
                  <a:srgbClr val="FF0000"/>
                </a:solidFill>
              </a:rPr>
              <a:t>set community 300:100</a:t>
            </a:r>
            <a:r>
              <a:t>”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oute Map: Example Two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Route Map:</a:t>
            </a:r>
            <a:br/>
            <a:r>
              <a:t>Example Two</a:t>
            </a:r>
          </a:p>
        </p:txBody>
      </p:sp>
      <p:sp>
        <p:nvSpPr>
          <p:cNvPr id="128" name="Example Configuration as AS PATH prepend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Example Configuration as </a:t>
            </a:r>
            <a:r>
              <a:rPr dirty="0" err="1"/>
              <a:t>AS</a:t>
            </a:r>
            <a:r>
              <a:rPr dirty="0"/>
              <a:t> PATH prepend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router </a:t>
            </a:r>
            <a:r>
              <a:rPr dirty="0" err="1"/>
              <a:t>bgp</a:t>
            </a:r>
            <a:r>
              <a:rPr dirty="0"/>
              <a:t> 300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network 215.7.0.0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2.2.2.2 remote-as 100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2.2.2.2 route-map </a:t>
            </a:r>
            <a:r>
              <a:rPr dirty="0">
                <a:solidFill>
                  <a:srgbClr val="0000FF"/>
                </a:solidFill>
              </a:rPr>
              <a:t>SETPATH</a:t>
            </a:r>
            <a:r>
              <a:rPr dirty="0"/>
              <a:t> out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!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route-map SETPATH permit 10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set as-path prepend 300 300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Use your own AS number for prepending</a:t>
            </a:r>
          </a:p>
          <a:p>
            <a:pPr marL="739775" lvl="1" indent="-282575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Otherwise BGP loop detection will cause disconnects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BGP Exercise 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r>
              <a:t>BGP Exercise 3</a:t>
            </a:r>
          </a:p>
        </p:txBody>
      </p:sp>
      <p:sp>
        <p:nvSpPr>
          <p:cNvPr id="131" name="Filtering peer routes using AS-path regular expression"/>
          <p:cNvSpPr txBox="1">
            <a:spLocks noGrp="1"/>
          </p:cNvSpPr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>
            <a:lvl1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r>
              <a:t>Filtering peer routes using AS-path regular expression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xercise 3: Filtering peer routes using AS-path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3: Filtering peer routes using AS-path</a:t>
            </a:r>
          </a:p>
        </p:txBody>
      </p:sp>
      <p:sp>
        <p:nvSpPr>
          <p:cNvPr id="134" name="Create  “ip as-path access-list &lt;number&gt;” to match your peer’s routes…"/>
          <p:cNvSpPr txBox="1">
            <a:spLocks noGrp="1"/>
          </p:cNvSpPr>
          <p:nvPr>
            <p:ph type="subTitle" idx="1"/>
          </p:nvPr>
        </p:nvSpPr>
        <p:spPr>
          <a:xfrm>
            <a:off x="457200" y="1600199"/>
            <a:ext cx="8229600" cy="4953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 smtClean="0"/>
              <a:t>Create  “</a:t>
            </a:r>
            <a:r>
              <a:rPr dirty="0" err="1" smtClean="0"/>
              <a:t>ip</a:t>
            </a:r>
            <a:r>
              <a:rPr dirty="0" smtClean="0"/>
              <a:t> as-path access-list &lt;number&gt;” to match your own routes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 err="1" smtClean="0"/>
              <a:t>ip</a:t>
            </a:r>
            <a:r>
              <a:rPr dirty="0" smtClean="0"/>
              <a:t> as-path access-list 2 permit ^$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 smtClean="0"/>
              <a:t>Apply </a:t>
            </a:r>
            <a:r>
              <a:rPr dirty="0"/>
              <a:t>the outbound filter to </a:t>
            </a:r>
            <a:r>
              <a:rPr lang="en-US" dirty="0" smtClean="0"/>
              <a:t>both </a:t>
            </a:r>
            <a:r>
              <a:rPr dirty="0" err="1" smtClean="0"/>
              <a:t>upstream</a:t>
            </a:r>
            <a:r>
              <a:rPr lang="en-US" dirty="0" err="1" smtClean="0"/>
              <a:t>s</a:t>
            </a:r>
            <a:endParaRPr dirty="0"/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“neighbor &lt;upstream-</a:t>
            </a:r>
            <a:r>
              <a:rPr dirty="0" err="1"/>
              <a:t>addr</a:t>
            </a:r>
            <a:r>
              <a:rPr dirty="0"/>
              <a:t>&gt; filter-list 2 out”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BGP Part 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r>
              <a:t>BGP Part 8</a:t>
            </a:r>
          </a:p>
        </p:txBody>
      </p:sp>
      <p:sp>
        <p:nvSpPr>
          <p:cNvPr id="78" name="Routing Policy…"/>
          <p:cNvSpPr txBox="1">
            <a:spLocks noGrp="1"/>
          </p:cNvSpPr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/>
          <a:p>
            <a: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Routing Policy</a:t>
            </a:r>
          </a:p>
          <a:p>
            <a: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Filtering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Exercise 3: What you should see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3: What you should see</a:t>
            </a:r>
          </a:p>
        </p:txBody>
      </p:sp>
      <p:sp>
        <p:nvSpPr>
          <p:cNvPr id="137" name="From peers: only their routes, no transit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 smtClean="0"/>
              <a:t>From </a:t>
            </a:r>
            <a:r>
              <a:rPr dirty="0"/>
              <a:t>upstream: all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To upstream: your routes, no transit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Exercise 3: Did it work?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3: Did it work?</a:t>
            </a:r>
          </a:p>
        </p:txBody>
      </p:sp>
      <p:sp>
        <p:nvSpPr>
          <p:cNvPr id="140" name="IPv4 show commands: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indent="-28575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IPv4 show commands:</a:t>
            </a:r>
          </a:p>
          <a:p>
            <a:pPr marL="5715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route” – your forwarding table</a:t>
            </a:r>
          </a:p>
          <a:p>
            <a:pPr marL="5715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” – your BGP table</a:t>
            </a:r>
          </a:p>
          <a:p>
            <a:pPr marL="5715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 neighbor xxx received-routes” – from your </a:t>
            </a:r>
            <a:r>
              <a:rPr dirty="0" err="1"/>
              <a:t>neighbour</a:t>
            </a:r>
            <a:r>
              <a:rPr dirty="0"/>
              <a:t> before filtering</a:t>
            </a:r>
          </a:p>
          <a:p>
            <a:pPr marL="5715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 neighbor xxx routes” – from </a:t>
            </a:r>
            <a:r>
              <a:rPr dirty="0" err="1"/>
              <a:t>neighbour</a:t>
            </a:r>
            <a:r>
              <a:rPr dirty="0"/>
              <a:t>, after filtering</a:t>
            </a:r>
          </a:p>
          <a:p>
            <a:pPr marL="5715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 neighbor advertised-routes” – to </a:t>
            </a:r>
            <a:r>
              <a:rPr dirty="0" err="1"/>
              <a:t>neighbour</a:t>
            </a:r>
            <a:r>
              <a:rPr dirty="0"/>
              <a:t>, after filtering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xercise 3: Filtering peer routes using AS-path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rPr dirty="0" smtClean="0"/>
              <a:t>Exercise 3: Filtering peer routes using AS-path</a:t>
            </a:r>
            <a:r>
              <a:rPr lang="en-US" dirty="0" smtClean="0"/>
              <a:t> ---- xxx to remove?</a:t>
            </a:r>
            <a:endParaRPr dirty="0"/>
          </a:p>
        </p:txBody>
      </p:sp>
      <p:sp>
        <p:nvSpPr>
          <p:cNvPr id="134" name="Create  “ip as-path access-list &lt;number&gt;” to match your peer’s routes…"/>
          <p:cNvSpPr txBox="1">
            <a:spLocks noGrp="1"/>
          </p:cNvSpPr>
          <p:nvPr>
            <p:ph type="subTitle" idx="1"/>
          </p:nvPr>
        </p:nvSpPr>
        <p:spPr>
          <a:xfrm>
            <a:off x="457200" y="1600199"/>
            <a:ext cx="8229600" cy="4953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Create  “</a:t>
            </a:r>
            <a:r>
              <a:rPr dirty="0" err="1"/>
              <a:t>ip</a:t>
            </a:r>
            <a:r>
              <a:rPr dirty="0"/>
              <a:t> as-path access-list &lt;number&gt;” to match your </a:t>
            </a:r>
            <a:r>
              <a:rPr lang="en-US" dirty="0" smtClean="0"/>
              <a:t>own (internal)</a:t>
            </a:r>
            <a:r>
              <a:rPr dirty="0" smtClean="0"/>
              <a:t> </a:t>
            </a:r>
            <a:r>
              <a:rPr dirty="0"/>
              <a:t>routes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 err="1"/>
              <a:t>ip</a:t>
            </a:r>
            <a:r>
              <a:rPr dirty="0"/>
              <a:t> as-path access-list 1 permit </a:t>
            </a:r>
            <a:r>
              <a:rPr dirty="0" smtClean="0"/>
              <a:t>^1$</a:t>
            </a: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 smtClean="0"/>
              <a:t>Create  “</a:t>
            </a:r>
            <a:r>
              <a:rPr dirty="0" err="1" smtClean="0"/>
              <a:t>ip</a:t>
            </a:r>
            <a:r>
              <a:rPr dirty="0" smtClean="0"/>
              <a:t> as-path access-list &lt;number&gt;” to match your own routes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 err="1" smtClean="0"/>
              <a:t>ip</a:t>
            </a:r>
            <a:r>
              <a:rPr dirty="0" smtClean="0"/>
              <a:t> as-path access-list 2 permit ^$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 smtClean="0"/>
              <a:t>Apply </a:t>
            </a:r>
            <a:r>
              <a:rPr dirty="0"/>
              <a:t>the filters to both IPv4 and IPv6 peers: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“neighbor &lt;address&gt; filter-list 1 in”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“neighbor &lt;address&gt; filter-list 2 out”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As-path filters are protocol independent, so the same filter can be applied to both IPv4 and IPv6 peers!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Apply the outbound filter to the AS100 upstream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“neighbor &lt;upstream-</a:t>
            </a:r>
            <a:r>
              <a:rPr dirty="0" err="1"/>
              <a:t>addr</a:t>
            </a:r>
            <a:r>
              <a:rPr dirty="0"/>
              <a:t>&gt; filter-list 2 out”</a:t>
            </a:r>
          </a:p>
        </p:txBody>
      </p:sp>
    </p:spTree>
    <p:extLst>
      <p:ext uri="{BB962C8B-B14F-4D97-AF65-F5344CB8AC3E}">
        <p14:creationId xmlns:p14="http://schemas.microsoft.com/office/powerpoint/2010/main" val="3134601949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Exercise 3: Did it work?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3: Did it work?</a:t>
            </a:r>
          </a:p>
        </p:txBody>
      </p:sp>
      <p:sp>
        <p:nvSpPr>
          <p:cNvPr id="143" name="IPv6 show commands: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IPv6 show commands: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ipv6 route” – your forwarding table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ipv6” – your BGP table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 neighbor xxx received-routes” – from your </a:t>
            </a:r>
            <a:r>
              <a:rPr dirty="0" err="1"/>
              <a:t>neighbour</a:t>
            </a:r>
            <a:r>
              <a:rPr dirty="0"/>
              <a:t> before filtering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 neighbor xxx routes”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dirty="0" smtClean="0"/>
              <a:t>– </a:t>
            </a:r>
            <a:r>
              <a:rPr dirty="0"/>
              <a:t>from </a:t>
            </a:r>
            <a:r>
              <a:rPr dirty="0" err="1"/>
              <a:t>neighbour</a:t>
            </a:r>
            <a:r>
              <a:rPr dirty="0"/>
              <a:t>, after filtering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 neighbor advertised-routes”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dirty="0" smtClean="0"/>
              <a:t>– </a:t>
            </a:r>
            <a:r>
              <a:rPr dirty="0"/>
              <a:t>to </a:t>
            </a:r>
            <a:r>
              <a:rPr dirty="0" err="1"/>
              <a:t>neighbour</a:t>
            </a:r>
            <a:r>
              <a:rPr dirty="0"/>
              <a:t>, after filtering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BGP Exercise 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r>
              <a:t>BGP Exercise 4</a:t>
            </a:r>
          </a:p>
        </p:txBody>
      </p:sp>
      <p:sp>
        <p:nvSpPr>
          <p:cNvPr id="146" name="Filtering peer routes using prefix-lists"/>
          <p:cNvSpPr txBox="1">
            <a:spLocks noGrp="1"/>
          </p:cNvSpPr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>
            <a:lvl1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r>
              <a:t>Filtering peer routes using prefix-lists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Exercise 4: Filtering peer routes using prefix-list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rPr dirty="0"/>
              <a:t>Exercise 4: Filtering peer routes using </a:t>
            </a:r>
            <a:r>
              <a:rPr dirty="0" smtClean="0"/>
              <a:t>prefix-list</a:t>
            </a:r>
            <a:r>
              <a:rPr lang="en-US" dirty="0" smtClean="0"/>
              <a:t> (IPv4)</a:t>
            </a:r>
            <a:endParaRPr dirty="0"/>
          </a:p>
        </p:txBody>
      </p:sp>
      <p:sp>
        <p:nvSpPr>
          <p:cNvPr id="149" name="Create  “ip prefix-list my-routes” to match your own routes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5029200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Create  “</a:t>
            </a:r>
            <a:r>
              <a:rPr dirty="0" err="1"/>
              <a:t>ip</a:t>
            </a:r>
            <a:r>
              <a:rPr dirty="0"/>
              <a:t> prefix-list my-routes” to match your own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Create “</a:t>
            </a:r>
            <a:r>
              <a:rPr dirty="0" err="1"/>
              <a:t>ip</a:t>
            </a:r>
            <a:r>
              <a:rPr dirty="0"/>
              <a:t> prefix-list peer-as-xxx” to match your peer’s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Apply the filters to your peers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“neighbor xxx prefix-list my-routes out”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“neighbor xxx prefix-list peer-as-xxx in”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Apply the outbound filter to your upstream provider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“neighbor xxx prefix-list my-routes out”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xercise 4: Filtering peer routes using prefix-list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rPr dirty="0"/>
              <a:t>Exercise 4: Filtering peer routes using </a:t>
            </a:r>
            <a:r>
              <a:rPr dirty="0" smtClean="0"/>
              <a:t>prefix-list</a:t>
            </a:r>
            <a:r>
              <a:rPr lang="en-US" dirty="0" smtClean="0"/>
              <a:t> (IPv6)</a:t>
            </a:r>
            <a:endParaRPr dirty="0"/>
          </a:p>
        </p:txBody>
      </p:sp>
      <p:sp>
        <p:nvSpPr>
          <p:cNvPr id="152" name="Create  “ipv6 prefix-list myv6-routes” to match your own routes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5029200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Create  “ipv6 prefix-list myv6-routes” to match your own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Create “ipv6 prefix-list peer-as-xxx-v6” to match your peer’s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Apply the filters to your IPv6 peers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“neighbor xxx prefix-list myv6-routes out”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“neighbor xxx prefix-list peer-as-xxx-v6 in”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Apply the outbound filter to your upstream provider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“neighbor xxx prefix-list myv6-routes out”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Exercise 4: What you should see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4: What you should see</a:t>
            </a:r>
          </a:p>
        </p:txBody>
      </p:sp>
      <p:sp>
        <p:nvSpPr>
          <p:cNvPr id="155" name="From peers: only their routes, no transit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From peers: only their routes, no transit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To peers: only your routes, no transit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From upstream: all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To upstream: only your routes, no transit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endParaRPr dirty="0"/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We still trust the upstream provider too much.  Should filter it too!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See “</a:t>
            </a:r>
            <a:r>
              <a:rPr dirty="0" err="1"/>
              <a:t>ip</a:t>
            </a:r>
            <a:r>
              <a:rPr dirty="0"/>
              <a:t> prefix-list sanity-filter” and “ipv6 prefix-list v6sanity-filter” in the cheat sheet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Exercise 4: Did it work?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4: Did it work?</a:t>
            </a:r>
          </a:p>
        </p:txBody>
      </p:sp>
      <p:sp>
        <p:nvSpPr>
          <p:cNvPr id="158" name="IPv4 show commands: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IPv4 show commands: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route” – your forwarding table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” – your BGP table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 neighbor xxx received-routes” – from your </a:t>
            </a:r>
            <a:r>
              <a:rPr dirty="0" err="1"/>
              <a:t>neighbour</a:t>
            </a:r>
            <a:r>
              <a:rPr dirty="0"/>
              <a:t> before filtering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 neighbor xxx routes” – from </a:t>
            </a:r>
            <a:r>
              <a:rPr dirty="0" err="1"/>
              <a:t>neighbour</a:t>
            </a:r>
            <a:r>
              <a:rPr dirty="0"/>
              <a:t>, after filtering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ip</a:t>
            </a:r>
            <a:r>
              <a:rPr dirty="0"/>
              <a:t> </a:t>
            </a:r>
            <a:r>
              <a:rPr dirty="0" err="1"/>
              <a:t>bgp</a:t>
            </a:r>
            <a:r>
              <a:rPr dirty="0"/>
              <a:t> neighbor advertised-routes” – to </a:t>
            </a:r>
            <a:r>
              <a:rPr dirty="0" err="1"/>
              <a:t>neighbour</a:t>
            </a:r>
            <a:r>
              <a:rPr dirty="0"/>
              <a:t>, after filtering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Exercise 4: Did it work?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Exercise 4: Did it work?</a:t>
            </a:r>
          </a:p>
        </p:txBody>
      </p:sp>
      <p:sp>
        <p:nvSpPr>
          <p:cNvPr id="161" name="IPv6 show commands: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IPv6 show commands: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ipv6 route” – your routing table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ipv6” – your BGP table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 neighbor xxx received-routes” – from your </a:t>
            </a:r>
            <a:r>
              <a:rPr dirty="0" err="1"/>
              <a:t>neighbour</a:t>
            </a:r>
            <a:r>
              <a:rPr dirty="0"/>
              <a:t> before filtering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 neighbor xxx routes” – from </a:t>
            </a:r>
            <a:r>
              <a:rPr dirty="0" err="1"/>
              <a:t>neighbour</a:t>
            </a:r>
            <a:r>
              <a:rPr dirty="0"/>
              <a:t>, after filtering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“show </a:t>
            </a:r>
            <a:r>
              <a:rPr dirty="0" err="1"/>
              <a:t>bgp</a:t>
            </a:r>
            <a:r>
              <a:rPr dirty="0"/>
              <a:t> ipv6 neighbor advertised-routes” – to </a:t>
            </a:r>
            <a:r>
              <a:rPr dirty="0" err="1"/>
              <a:t>neighbour</a:t>
            </a:r>
            <a:r>
              <a:rPr dirty="0"/>
              <a:t>, after filtering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rminology: “Policy”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Terminology: “Policy”</a:t>
            </a:r>
          </a:p>
        </p:txBody>
      </p:sp>
      <p:sp>
        <p:nvSpPr>
          <p:cNvPr id="81" name="Where do you want your traffic to go?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Where do you want your traffic to go?</a:t>
            </a:r>
          </a:p>
          <a:p>
            <a:pPr marL="800100" lvl="1" indent="-342900"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It is difficult to get what you want, but you can try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Control of how you accept and send routing updates to neighbors</a:t>
            </a:r>
          </a:p>
          <a:p>
            <a:pPr marL="800100" lvl="1" indent="-342900">
              <a:spcBef>
                <a:spcPts val="5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rPr dirty="0"/>
              <a:t>prefer cheaper connections, load-sharing, etc.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Accepting routes from some ISPs and not others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Sending some routes to some ISPs and not others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Preferring routes from some ISPs over others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outing Policy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Routing Policy</a:t>
            </a:r>
          </a:p>
        </p:txBody>
      </p:sp>
      <p:sp>
        <p:nvSpPr>
          <p:cNvPr id="84" name="Why?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Why?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To steer traffic through preferred paths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Inbound/Outbound prefix filtering 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To enforce Customer-ISP agreements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How?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AS based route filtering – filter list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Prefix based route filtering – prefix list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BGP attribute modification – route maps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Complex route filtering – route maps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ilter list rules:  Regular Expressions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Filter list rules: </a:t>
            </a:r>
            <a:br/>
            <a:r>
              <a:t>Regular Expressions</a:t>
            </a:r>
          </a:p>
        </p:txBody>
      </p:sp>
      <p:sp>
        <p:nvSpPr>
          <p:cNvPr id="87" name="Regular Expression is a pattern to match against an input string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Regular Expression is a pattern to match against an input string 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Used to match against AS-path attribute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ex: ^3561_.*_100_.*_1$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Flexible enough to generate complex filter list rules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gular expressions (cisco specific)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Regular expressions (cisco specific)</a:t>
            </a:r>
          </a:p>
        </p:txBody>
      </p:sp>
      <p:sp>
        <p:nvSpPr>
          <p:cNvPr id="90" name="^  matches start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 smtClean="0"/>
              <a:t>^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b="0" dirty="0" smtClean="0"/>
              <a:t>matches </a:t>
            </a:r>
            <a:r>
              <a:rPr b="0" dirty="0"/>
              <a:t>start</a:t>
            </a:r>
          </a:p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/>
              <a:t>$</a:t>
            </a:r>
            <a:r>
              <a:rPr b="0" dirty="0"/>
              <a:t> 		matches end</a:t>
            </a:r>
          </a:p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/>
              <a:t>_</a:t>
            </a:r>
            <a:r>
              <a:rPr b="0" dirty="0"/>
              <a:t> 		matches start, or end, or space (boundary	between words or numbers)</a:t>
            </a:r>
          </a:p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/>
              <a:t>.*</a:t>
            </a:r>
            <a:r>
              <a:rPr b="0" dirty="0"/>
              <a:t> 	matches anything (0 or more characters)</a:t>
            </a:r>
          </a:p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/>
              <a:t>.+</a:t>
            </a:r>
            <a:r>
              <a:rPr b="0" dirty="0"/>
              <a:t> 	matches anything (1 or more characters)</a:t>
            </a:r>
          </a:p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/>
              <a:t>[0-9] </a:t>
            </a:r>
            <a:r>
              <a:rPr b="0" dirty="0"/>
              <a:t>matches any number between 0 and 9</a:t>
            </a:r>
          </a:p>
          <a:p>
            <a:pPr marL="338138" indent="-336551">
              <a:spcBef>
                <a:spcPts val="600"/>
              </a:spcBef>
              <a:tabLst>
                <a:tab pos="6858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 b="1"/>
            </a:pPr>
            <a:r>
              <a:rPr dirty="0"/>
              <a:t>^$</a:t>
            </a:r>
            <a:r>
              <a:rPr b="0" dirty="0"/>
              <a:t>	matches the local AS (AS path is empty)</a:t>
            </a:r>
          </a:p>
          <a:p>
            <a:pPr marL="338138" indent="-336551">
              <a:spcBef>
                <a:spcPts val="600"/>
              </a:spcBef>
              <a:tabLst>
                <a:tab pos="3429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/>
            </a:pPr>
            <a:endParaRPr lang="en-US" dirty="0" smtClean="0"/>
          </a:p>
          <a:p>
            <a:pPr marL="338138" indent="-336551">
              <a:spcBef>
                <a:spcPts val="600"/>
              </a:spcBef>
              <a:tabLst>
                <a:tab pos="342900" algn="l"/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/>
            </a:pPr>
            <a:r>
              <a:rPr dirty="0" smtClean="0"/>
              <a:t>There </a:t>
            </a:r>
            <a:r>
              <a:rPr dirty="0"/>
              <a:t>are many more possibilities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ilter list – using as-path access list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Filter list – using as-path access list</a:t>
            </a:r>
          </a:p>
        </p:txBody>
      </p:sp>
      <p:sp>
        <p:nvSpPr>
          <p:cNvPr id="93" name="Listen to routes originated by AS 3561. Implicit deny everything else inbound.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6291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Listen to routes originated by AS 3561. Implicit deny everything else inbound.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Don’t announce routes originated by AS 35, but announce everything else (outbound).</a:t>
            </a:r>
          </a:p>
          <a:p>
            <a:pPr marL="336550" indent="-336550">
              <a:lnSpc>
                <a:spcPct val="90000"/>
              </a:lnSpc>
              <a:spcBef>
                <a:spcPts val="6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endParaRPr dirty="0"/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>
                <a:solidFill>
                  <a:srgbClr val="00B050"/>
                </a:solidFill>
              </a:rPr>
              <a:t>ip</a:t>
            </a:r>
            <a:r>
              <a:rPr dirty="0">
                <a:solidFill>
                  <a:srgbClr val="00B050"/>
                </a:solidFill>
              </a:rPr>
              <a:t> as-path access-list 1 permit _3561$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as-path access-list 2 deny _35$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 err="1"/>
              <a:t>ip</a:t>
            </a:r>
            <a:r>
              <a:rPr dirty="0"/>
              <a:t> as-path access-list 2 permit .*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endParaRPr dirty="0"/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router </a:t>
            </a:r>
            <a:r>
              <a:rPr dirty="0" err="1"/>
              <a:t>bgp</a:t>
            </a:r>
            <a:r>
              <a:rPr dirty="0"/>
              <a:t> 100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171.69.233.33 remote-as 33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</a:t>
            </a:r>
            <a:r>
              <a:rPr sz="2000" b="1" dirty="0">
                <a:solidFill>
                  <a:srgbClr val="00B050"/>
                </a:solidFill>
                <a:latin typeface="Courier New"/>
                <a:ea typeface="Courier New"/>
                <a:cs typeface="Courier New"/>
              </a:rPr>
              <a:t>neighbor 171.69.233.33 filter-list 1 in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neighbor 171.69.233.33 </a:t>
            </a:r>
            <a:r>
              <a:rPr dirty="0">
                <a:solidFill>
                  <a:srgbClr val="FF0000"/>
                </a:solidFill>
              </a:rPr>
              <a:t>filter-list 2 out</a:t>
            </a:r>
          </a:p>
        </p:txBody>
      </p:sp>
      <p:sp>
        <p:nvSpPr>
          <p:cNvPr id="94" name="Line"/>
          <p:cNvSpPr/>
          <p:nvPr/>
        </p:nvSpPr>
        <p:spPr>
          <a:xfrm>
            <a:off x="6857999" y="3657598"/>
            <a:ext cx="915019" cy="2057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1425" h="21600" extrusionOk="0">
                <a:moveTo>
                  <a:pt x="5400" y="21600"/>
                </a:moveTo>
                <a:cubicBezTo>
                  <a:pt x="21600" y="2400"/>
                  <a:pt x="0" y="0"/>
                  <a:pt x="0" y="0"/>
                </a:cubicBezTo>
              </a:path>
            </a:pathLst>
          </a:custGeom>
          <a:ln w="9360" cap="sq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95" name="Line"/>
          <p:cNvSpPr/>
          <p:nvPr/>
        </p:nvSpPr>
        <p:spPr>
          <a:xfrm>
            <a:off x="6400798" y="4114798"/>
            <a:ext cx="1446989" cy="1828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2431" h="21600" extrusionOk="0">
                <a:moveTo>
                  <a:pt x="7855" y="21600"/>
                </a:moveTo>
                <a:cubicBezTo>
                  <a:pt x="21600" y="5400"/>
                  <a:pt x="0" y="0"/>
                  <a:pt x="0" y="0"/>
                </a:cubicBezTo>
              </a:path>
            </a:pathLst>
          </a:custGeom>
          <a:ln w="9360" cap="sq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AS-Path acts on a Network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AS-Path acts on a Network</a:t>
            </a:r>
          </a:p>
        </p:txBody>
      </p:sp>
      <p:sp>
        <p:nvSpPr>
          <p:cNvPr id="98" name="as-path access-lists work for both IPV4 and IPV6 because it performs a match for an ASN.…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as-path access-lists work for both </a:t>
            </a:r>
            <a:r>
              <a:rPr dirty="0" smtClean="0"/>
              <a:t>IP</a:t>
            </a:r>
            <a:r>
              <a:rPr lang="en-US" dirty="0" smtClean="0"/>
              <a:t>v</a:t>
            </a:r>
            <a:r>
              <a:rPr dirty="0" smtClean="0"/>
              <a:t>4 </a:t>
            </a:r>
            <a:r>
              <a:rPr dirty="0"/>
              <a:t>and </a:t>
            </a:r>
            <a:r>
              <a:rPr dirty="0" smtClean="0"/>
              <a:t>IP</a:t>
            </a:r>
            <a:r>
              <a:rPr lang="en-US" dirty="0" smtClean="0"/>
              <a:t>v</a:t>
            </a:r>
            <a:r>
              <a:rPr dirty="0" smtClean="0"/>
              <a:t>6 </a:t>
            </a:r>
            <a:r>
              <a:rPr dirty="0"/>
              <a:t>because it performs a match for an ASN.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dirty="0"/>
              <a:t>That means that it works equally well for IPv4 and IPv6.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olicy Control – Prefix Lists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Policy Control – Prefix Lists</a:t>
            </a:r>
          </a:p>
        </p:txBody>
      </p:sp>
      <p:sp>
        <p:nvSpPr>
          <p:cNvPr id="101" name="Per neighbor prefix filter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Per neighbor prefix filter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incremental configuration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High performance access list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Inbound or Outbound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Based upon network numbers (using CIDR address/mask format)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First relevant “allow” or “deny” rule wins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Implicit Deny All as last entry in list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1366</Words>
  <Application>Microsoft Office PowerPoint</Application>
  <PresentationFormat>On-screen Show (4:3)</PresentationFormat>
  <Paragraphs>234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Courier New</vt:lpstr>
      <vt:lpstr>Garamond</vt:lpstr>
      <vt:lpstr>Times New Roman</vt:lpstr>
      <vt:lpstr>Verdana</vt:lpstr>
      <vt:lpstr>Office</vt:lpstr>
      <vt:lpstr>BGP Protocol &amp; Configuration</vt:lpstr>
      <vt:lpstr>BGP Part 8</vt:lpstr>
      <vt:lpstr>Terminology: “Policy”</vt:lpstr>
      <vt:lpstr>Routing Policy</vt:lpstr>
      <vt:lpstr>Filter list rules:  Regular Expressions</vt:lpstr>
      <vt:lpstr>Regular expressions (cisco specific)</vt:lpstr>
      <vt:lpstr>Filter list – using as-path access list</vt:lpstr>
      <vt:lpstr>AS-Path acts on a Network</vt:lpstr>
      <vt:lpstr>Policy Control – Prefix Lists</vt:lpstr>
      <vt:lpstr>Prefix Lists – Examples</vt:lpstr>
      <vt:lpstr>Prefix Lists – More Examples</vt:lpstr>
      <vt:lpstr>Policy Control Using Prefix Lists</vt:lpstr>
      <vt:lpstr>Prefix-lists in IPv6</vt:lpstr>
      <vt:lpstr>Policy Control – Route Maps</vt:lpstr>
      <vt:lpstr>Route-map match &amp; set clauses</vt:lpstr>
      <vt:lpstr>Route Map: Example One</vt:lpstr>
      <vt:lpstr>Route Map: Example Two</vt:lpstr>
      <vt:lpstr>BGP Exercise 3</vt:lpstr>
      <vt:lpstr>Exercise 3: Filtering peer routes using AS-path</vt:lpstr>
      <vt:lpstr>Exercise 3: What you should see</vt:lpstr>
      <vt:lpstr>Exercise 3: Did it work?</vt:lpstr>
      <vt:lpstr>Exercise 3: Filtering peer routes using AS-path ---- xxx to remove?</vt:lpstr>
      <vt:lpstr>Exercise 3: Did it work?</vt:lpstr>
      <vt:lpstr>BGP Exercise 4</vt:lpstr>
      <vt:lpstr>Exercise 4: Filtering peer routes using prefix-list (IPv4)</vt:lpstr>
      <vt:lpstr>Exercise 4: Filtering peer routes using prefix-list (IPv6)</vt:lpstr>
      <vt:lpstr>Exercise 4: What you should see</vt:lpstr>
      <vt:lpstr>Exercise 4: Did it work?</vt:lpstr>
      <vt:lpstr>Exercise 4: Did it work?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BGP Protocol &amp; Configuration</dc:title>
  <cp:lastModifiedBy>Frank Habicht</cp:lastModifiedBy>
  <cp:revision>5</cp:revision>
  <cp:lastPrinted>2018-05-03T16:12:23Z</cp:lastPrinted>
  <dcterms:modified xsi:type="dcterms:W3CDTF">2018-05-03T18:21:11Z</dcterms:modified>
</cp:coreProperties>
</file>