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67314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198" y="1600200"/>
            <a:ext cx="4035487" cy="45243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Rectangle"/>
          <p:cNvSpPr>
            <a:spLocks noGrp="1"/>
          </p:cNvSpPr>
          <p:nvPr>
            <p:ph type="body" sz="half" idx="13"/>
          </p:nvPr>
        </p:nvSpPr>
        <p:spPr>
          <a:xfrm>
            <a:off x="4644966" y="1600200"/>
            <a:ext cx="4035486" cy="45243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8223250" cy="21852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Rectangle"/>
          <p:cNvSpPr>
            <a:spLocks noGrp="1"/>
          </p:cNvSpPr>
          <p:nvPr>
            <p:ph type="body" sz="half" idx="13"/>
          </p:nvPr>
        </p:nvSpPr>
        <p:spPr>
          <a:xfrm>
            <a:off x="457200" y="3937767"/>
            <a:ext cx="8223250" cy="218680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228598" y="2889250"/>
            <a:ext cx="8605841" cy="196850"/>
            <a:chOff x="0" y="0"/>
            <a:chExt cx="8605840" cy="196850"/>
          </a:xfrm>
        </p:grpSpPr>
        <p:sp>
          <p:nvSpPr>
            <p:cNvPr id="59" name="Rectangle"/>
            <p:cNvSpPr/>
            <p:nvPr/>
          </p:nvSpPr>
          <p:spPr>
            <a:xfrm>
              <a:off x="-1" y="0"/>
              <a:ext cx="2865440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0" name="Rectangle"/>
            <p:cNvSpPr/>
            <p:nvPr/>
          </p:nvSpPr>
          <p:spPr>
            <a:xfrm>
              <a:off x="2870199" y="0"/>
              <a:ext cx="2865440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1" name="Rectangle"/>
            <p:cNvSpPr/>
            <p:nvPr/>
          </p:nvSpPr>
          <p:spPr>
            <a:xfrm>
              <a:off x="5740400" y="0"/>
              <a:ext cx="2865440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000"/>
            </a:lvl1pPr>
            <a:lvl2pPr algn="ctr">
              <a:defRPr sz="3000"/>
            </a:lvl2pPr>
            <a:lvl3pPr algn="ctr">
              <a:defRPr sz="3000"/>
            </a:lvl3pPr>
            <a:lvl4pPr algn="ctr">
              <a:defRPr sz="3000"/>
            </a:lvl4pPr>
            <a:lvl5pPr algn="ctr"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2673" y="6248400"/>
            <a:ext cx="267778" cy="245998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" name="Line"/>
          <p:cNvSpPr/>
          <p:nvPr/>
        </p:nvSpPr>
        <p:spPr>
          <a:xfrm>
            <a:off x="457200" y="1447800"/>
            <a:ext cx="8077202" cy="1589"/>
          </a:xfrm>
          <a:prstGeom prst="line">
            <a:avLst/>
          </a:prstGeom>
          <a:ln w="19080" cap="sq">
            <a:solidFill>
              <a:srgbClr val="9999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Rectangle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Rectangle"/>
          <p:cNvSpPr/>
          <p:nvPr/>
        </p:nvSpPr>
        <p:spPr>
          <a:xfrm>
            <a:off x="0" y="4571998"/>
            <a:ext cx="228600" cy="2286003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-20638"/>
            <a:ext cx="8223250" cy="1431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8" tIns="46798" rIns="46798" bIns="4679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2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8" tIns="46798" rIns="46798" bIns="4679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411098" cy="423550"/>
          </a:xfrm>
          <a:prstGeom prst="rect">
            <a:avLst/>
          </a:prstGeom>
          <a:ln w="12700">
            <a:miter lim="400000"/>
          </a:ln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GP Protocol &amp; Configuration"/>
          <p:cNvSpPr txBox="1">
            <a:spLocks noGrp="1"/>
          </p:cNvSpPr>
          <p:nvPr>
            <p:ph type="title"/>
          </p:nvPr>
        </p:nvSpPr>
        <p:spPr>
          <a:xfrm>
            <a:off x="685800" y="65086"/>
            <a:ext cx="7772400" cy="2744790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pPr>
            <a:r>
              <a:t>BGP</a:t>
            </a:r>
            <a:br/>
            <a:r>
              <a:t>Protocol &amp; Configuration</a:t>
            </a:r>
          </a:p>
        </p:txBody>
      </p:sp>
      <p:sp>
        <p:nvSpPr>
          <p:cNvPr id="75" name="AfNOG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endParaRPr/>
          </a:p>
          <a:p>
            <a: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AfNOG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ext Hop Attribut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Next Hop Attribute</a:t>
            </a:r>
          </a:p>
        </p:txBody>
      </p:sp>
      <p:sp>
        <p:nvSpPr>
          <p:cNvPr id="233" name="Next hop not changed between iBGP peers"/>
          <p:cNvSpPr txBox="1">
            <a:spLocks noGrp="1"/>
          </p:cNvSpPr>
          <p:nvPr>
            <p:ph type="subTitle" sz="quarter" idx="1"/>
          </p:nvPr>
        </p:nvSpPr>
        <p:spPr>
          <a:xfrm>
            <a:off x="3557587" y="5130800"/>
            <a:ext cx="5129215" cy="1163638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Next hop not changed</a:t>
            </a:r>
            <a:br>
              <a:rPr dirty="0"/>
            </a:br>
            <a:r>
              <a:rPr dirty="0"/>
              <a:t>between </a:t>
            </a:r>
            <a:r>
              <a:rPr dirty="0" err="1"/>
              <a:t>iBGP</a:t>
            </a:r>
            <a:r>
              <a:rPr dirty="0"/>
              <a:t> peers</a:t>
            </a:r>
          </a:p>
        </p:txBody>
      </p:sp>
      <p:sp>
        <p:nvSpPr>
          <p:cNvPr id="234" name="Line"/>
          <p:cNvSpPr/>
          <p:nvPr/>
        </p:nvSpPr>
        <p:spPr>
          <a:xfrm flipV="1">
            <a:off x="1808950" y="3341686"/>
            <a:ext cx="670725" cy="1496554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5" name="Line"/>
          <p:cNvSpPr/>
          <p:nvPr/>
        </p:nvSpPr>
        <p:spPr>
          <a:xfrm>
            <a:off x="3508375" y="2763836"/>
            <a:ext cx="1974851" cy="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3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186" y="4875212"/>
            <a:ext cx="2784477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112" y="1887536"/>
            <a:ext cx="2784476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9225" y="1830386"/>
            <a:ext cx="2784475" cy="1785939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160.10.0.0/16"/>
          <p:cNvSpPr txBox="1"/>
          <p:nvPr/>
        </p:nvSpPr>
        <p:spPr>
          <a:xfrm>
            <a:off x="836611" y="5762624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160.10.0.0/16</a:t>
            </a:r>
          </a:p>
        </p:txBody>
      </p:sp>
      <p:sp>
        <p:nvSpPr>
          <p:cNvPr id="240" name="150.10.0.0/16"/>
          <p:cNvSpPr txBox="1"/>
          <p:nvPr/>
        </p:nvSpPr>
        <p:spPr>
          <a:xfrm>
            <a:off x="1138236" y="2666999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150.10.0.0/16</a:t>
            </a:r>
          </a:p>
        </p:txBody>
      </p:sp>
      <p:sp>
        <p:nvSpPr>
          <p:cNvPr id="241" name="192.10.1.0/30"/>
          <p:cNvSpPr txBox="1"/>
          <p:nvPr/>
        </p:nvSpPr>
        <p:spPr>
          <a:xfrm>
            <a:off x="3933824" y="2536825"/>
            <a:ext cx="1022569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192.10.1.0/30</a:t>
            </a:r>
          </a:p>
        </p:txBody>
      </p:sp>
      <p:sp>
        <p:nvSpPr>
          <p:cNvPr id="242" name=".2"/>
          <p:cNvSpPr txBox="1"/>
          <p:nvPr/>
        </p:nvSpPr>
        <p:spPr>
          <a:xfrm>
            <a:off x="50577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243" name="AS 100"/>
          <p:cNvSpPr txBox="1"/>
          <p:nvPr/>
        </p:nvSpPr>
        <p:spPr>
          <a:xfrm>
            <a:off x="1067486" y="5448300"/>
            <a:ext cx="1116224" cy="540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100</a:t>
            </a:r>
          </a:p>
        </p:txBody>
      </p:sp>
      <p:sp>
        <p:nvSpPr>
          <p:cNvPr id="244" name="AS 200"/>
          <p:cNvSpPr txBox="1"/>
          <p:nvPr/>
        </p:nvSpPr>
        <p:spPr>
          <a:xfrm>
            <a:off x="1367524" y="2351086"/>
            <a:ext cx="1116224" cy="54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200</a:t>
            </a:r>
          </a:p>
        </p:txBody>
      </p:sp>
      <p:grpSp>
        <p:nvGrpSpPr>
          <p:cNvPr id="247" name="Group"/>
          <p:cNvGrpSpPr/>
          <p:nvPr/>
        </p:nvGrpSpPr>
        <p:grpSpPr>
          <a:xfrm>
            <a:off x="2947986" y="2560636"/>
            <a:ext cx="693740" cy="437023"/>
            <a:chOff x="0" y="0"/>
            <a:chExt cx="693738" cy="437021"/>
          </a:xfrm>
        </p:grpSpPr>
        <p:pic>
          <p:nvPicPr>
            <p:cNvPr id="245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6" name="C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</a:t>
              </a:r>
            </a:p>
          </p:txBody>
        </p:sp>
      </p:grpSp>
      <p:sp>
        <p:nvSpPr>
          <p:cNvPr id="248" name=".1"/>
          <p:cNvSpPr txBox="1"/>
          <p:nvPr/>
        </p:nvSpPr>
        <p:spPr>
          <a:xfrm>
            <a:off x="36480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grpSp>
        <p:nvGrpSpPr>
          <p:cNvPr id="251" name="Group"/>
          <p:cNvGrpSpPr/>
          <p:nvPr/>
        </p:nvGrpSpPr>
        <p:grpSpPr>
          <a:xfrm>
            <a:off x="1985961" y="3336925"/>
            <a:ext cx="693740" cy="437022"/>
            <a:chOff x="0" y="0"/>
            <a:chExt cx="693738" cy="437021"/>
          </a:xfrm>
        </p:grpSpPr>
        <p:pic>
          <p:nvPicPr>
            <p:cNvPr id="249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0" name="B"/>
            <p:cNvSpPr txBox="1"/>
            <p:nvPr/>
          </p:nvSpPr>
          <p:spPr>
            <a:xfrm>
              <a:off x="257974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</a:t>
              </a:r>
            </a:p>
          </p:txBody>
        </p:sp>
      </p:grpSp>
      <p:sp>
        <p:nvSpPr>
          <p:cNvPr id="255" name=".1"/>
          <p:cNvSpPr txBox="1"/>
          <p:nvPr/>
        </p:nvSpPr>
        <p:spPr>
          <a:xfrm>
            <a:off x="1866899" y="4616450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sp>
        <p:nvSpPr>
          <p:cNvPr id="256" name=".2"/>
          <p:cNvSpPr txBox="1"/>
          <p:nvPr/>
        </p:nvSpPr>
        <p:spPr>
          <a:xfrm>
            <a:off x="2287586" y="3751262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257" name="192.20.2.0/30"/>
          <p:cNvSpPr txBox="1"/>
          <p:nvPr/>
        </p:nvSpPr>
        <p:spPr>
          <a:xfrm rot="17760000">
            <a:off x="1409504" y="4158145"/>
            <a:ext cx="1022568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192.20.2.0/30</a:t>
            </a:r>
          </a:p>
        </p:txBody>
      </p:sp>
      <p:sp>
        <p:nvSpPr>
          <p:cNvPr id="258" name="AS 300"/>
          <p:cNvSpPr txBox="1"/>
          <p:nvPr/>
        </p:nvSpPr>
        <p:spPr>
          <a:xfrm>
            <a:off x="6538379" y="2147886"/>
            <a:ext cx="85990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300</a:t>
            </a:r>
          </a:p>
        </p:txBody>
      </p:sp>
      <p:sp>
        <p:nvSpPr>
          <p:cNvPr id="259" name="Line"/>
          <p:cNvSpPr/>
          <p:nvPr/>
        </p:nvSpPr>
        <p:spPr>
          <a:xfrm>
            <a:off x="5823826" y="2784477"/>
            <a:ext cx="2087721" cy="360792"/>
          </a:xfrm>
          <a:prstGeom prst="line">
            <a:avLst/>
          </a:prstGeom>
          <a:ln w="50760" cap="sq">
            <a:solidFill>
              <a:srgbClr val="00B17A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62" name="Group"/>
          <p:cNvGrpSpPr/>
          <p:nvPr/>
        </p:nvGrpSpPr>
        <p:grpSpPr>
          <a:xfrm>
            <a:off x="7716550" y="3037689"/>
            <a:ext cx="692152" cy="437023"/>
            <a:chOff x="0" y="0"/>
            <a:chExt cx="692151" cy="437022"/>
          </a:xfrm>
        </p:grpSpPr>
        <p:pic>
          <p:nvPicPr>
            <p:cNvPr id="26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2" cy="4000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1" name="E"/>
            <p:cNvSpPr txBox="1"/>
            <p:nvPr/>
          </p:nvSpPr>
          <p:spPr>
            <a:xfrm>
              <a:off x="261106" y="177800"/>
              <a:ext cx="165175" cy="25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E</a:t>
              </a:r>
            </a:p>
          </p:txBody>
        </p:sp>
      </p:grpSp>
      <p:grpSp>
        <p:nvGrpSpPr>
          <p:cNvPr id="265" name="Group"/>
          <p:cNvGrpSpPr/>
          <p:nvPr/>
        </p:nvGrpSpPr>
        <p:grpSpPr>
          <a:xfrm>
            <a:off x="5191125" y="2560636"/>
            <a:ext cx="692150" cy="437023"/>
            <a:chOff x="0" y="0"/>
            <a:chExt cx="692150" cy="437021"/>
          </a:xfrm>
        </p:grpSpPr>
        <p:pic>
          <p:nvPicPr>
            <p:cNvPr id="26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0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4" name="D"/>
            <p:cNvSpPr txBox="1"/>
            <p:nvPr/>
          </p:nvSpPr>
          <p:spPr>
            <a:xfrm>
              <a:off x="256386" y="177800"/>
              <a:ext cx="17778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D</a:t>
              </a:r>
            </a:p>
          </p:txBody>
        </p:sp>
      </p:grpSp>
      <p:sp>
        <p:nvSpPr>
          <p:cNvPr id="266" name="140.10.0.0/16"/>
          <p:cNvSpPr txBox="1"/>
          <p:nvPr/>
        </p:nvSpPr>
        <p:spPr>
          <a:xfrm>
            <a:off x="6346824" y="2408236"/>
            <a:ext cx="1410979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140.10.0.0/16</a:t>
            </a:r>
          </a:p>
        </p:txBody>
      </p:sp>
      <p:grpSp>
        <p:nvGrpSpPr>
          <p:cNvPr id="269" name="Group"/>
          <p:cNvGrpSpPr/>
          <p:nvPr/>
        </p:nvGrpSpPr>
        <p:grpSpPr>
          <a:xfrm>
            <a:off x="511330" y="3702806"/>
            <a:ext cx="1259096" cy="796925"/>
            <a:chOff x="0" y="0"/>
            <a:chExt cx="1259095" cy="796922"/>
          </a:xfrm>
        </p:grpSpPr>
        <p:sp>
          <p:nvSpPr>
            <p:cNvPr id="267" name="BGP Update…"/>
            <p:cNvSpPr txBox="1"/>
            <p:nvPr/>
          </p:nvSpPr>
          <p:spPr>
            <a:xfrm>
              <a:off x="0" y="0"/>
              <a:ext cx="1187607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BGP Update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Messages</a:t>
              </a:r>
            </a:p>
          </p:txBody>
        </p:sp>
        <p:sp>
          <p:nvSpPr>
            <p:cNvPr id="268" name="Line"/>
            <p:cNvSpPr/>
            <p:nvPr/>
          </p:nvSpPr>
          <p:spPr>
            <a:xfrm flipV="1">
              <a:off x="1004135" y="261232"/>
              <a:ext cx="254960" cy="535690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blurRad="63500" dist="17819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72" name="Group"/>
          <p:cNvGrpSpPr/>
          <p:nvPr/>
        </p:nvGrpSpPr>
        <p:grpSpPr>
          <a:xfrm>
            <a:off x="3624262" y="3824287"/>
            <a:ext cx="3887789" cy="987427"/>
            <a:chOff x="0" y="0"/>
            <a:chExt cx="3887788" cy="987425"/>
          </a:xfrm>
        </p:grpSpPr>
        <p:sp>
          <p:nvSpPr>
            <p:cNvPr id="270" name="Rectangle"/>
            <p:cNvSpPr/>
            <p:nvPr/>
          </p:nvSpPr>
          <p:spPr>
            <a:xfrm>
              <a:off x="0" y="0"/>
              <a:ext cx="3887789" cy="987426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1" name="Network           Next-Hop      Path…"/>
            <p:cNvSpPr txBox="1"/>
            <p:nvPr/>
          </p:nvSpPr>
          <p:spPr>
            <a:xfrm>
              <a:off x="0" y="0"/>
              <a:ext cx="3658530" cy="935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128159" tIns="128159" rIns="128159" bIns="128159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Network           Next-Hop      Path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150.10.0.0/16   192.10.1.1     200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160.10.0.0/16   192.10.1.1     200 100</a:t>
              </a:r>
            </a:p>
          </p:txBody>
        </p:sp>
      </p:grpSp>
      <p:sp>
        <p:nvSpPr>
          <p:cNvPr id="273" name="Line"/>
          <p:cNvSpPr/>
          <p:nvPr/>
        </p:nvSpPr>
        <p:spPr>
          <a:xfrm flipV="1">
            <a:off x="6043595" y="3197224"/>
            <a:ext cx="558818" cy="343696"/>
          </a:xfrm>
          <a:prstGeom prst="line">
            <a:avLst/>
          </a:prstGeom>
          <a:ln w="1260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4" name="Line"/>
          <p:cNvSpPr/>
          <p:nvPr/>
        </p:nvSpPr>
        <p:spPr>
          <a:xfrm>
            <a:off x="6543674" y="3064667"/>
            <a:ext cx="557215" cy="99221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54" name="Group"/>
          <p:cNvGrpSpPr/>
          <p:nvPr/>
        </p:nvGrpSpPr>
        <p:grpSpPr>
          <a:xfrm>
            <a:off x="1374775" y="4789487"/>
            <a:ext cx="693739" cy="437022"/>
            <a:chOff x="0" y="0"/>
            <a:chExt cx="693738" cy="437021"/>
          </a:xfrm>
        </p:grpSpPr>
        <p:pic>
          <p:nvPicPr>
            <p:cNvPr id="252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3" name="A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</a:t>
              </a:r>
            </a:p>
          </p:txBody>
        </p:sp>
      </p:grpSp>
      <p:sp>
        <p:nvSpPr>
          <p:cNvPr id="45" name="Line"/>
          <p:cNvSpPr/>
          <p:nvPr/>
        </p:nvSpPr>
        <p:spPr>
          <a:xfrm>
            <a:off x="4014508" y="2918219"/>
            <a:ext cx="626963" cy="6906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Next Hop Attribute (more)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Next Hop Attribute (more)</a:t>
            </a:r>
          </a:p>
        </p:txBody>
      </p:sp>
      <p:sp>
        <p:nvSpPr>
          <p:cNvPr id="277" name="IGP is used to carry route to next hops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IGP is used to carry route to next hops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Recursive route look-up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BGP looks into IGP to find out next hop information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BGP is not permitted to use a BGP route as the next hop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Isolates BGP from actual physical topology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Allows IGP to make intelligent forwarding decision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Next Hop Best Practic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Next Hop Best Practice</a:t>
            </a:r>
          </a:p>
        </p:txBody>
      </p:sp>
      <p:sp>
        <p:nvSpPr>
          <p:cNvPr id="280" name="Cisco IOS default is for external next-hop to be propagated unchanged to iBGP peers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Cisco IOS default is for external next-hop to be propagated unchanged to </a:t>
            </a:r>
            <a:r>
              <a:rPr dirty="0" err="1"/>
              <a:t>iBGP</a:t>
            </a:r>
            <a:r>
              <a:rPr dirty="0"/>
              <a:t> peers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This means that IGP has to carry external next-hops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Forgetting means external network is invisible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With many </a:t>
            </a:r>
            <a:r>
              <a:rPr dirty="0" err="1"/>
              <a:t>eBGP</a:t>
            </a:r>
            <a:r>
              <a:rPr dirty="0"/>
              <a:t> peers, it is extra load on IGP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>
                <a:solidFill>
                  <a:srgbClr val="FF0000"/>
                </a:solidFill>
              </a:defRPr>
            </a:pPr>
            <a:r>
              <a:rPr dirty="0"/>
              <a:t>ISP best practice is to change external next-hop to be that of the local router</a:t>
            </a:r>
          </a:p>
          <a:p>
            <a:pPr marL="0" indent="0">
              <a:spcBef>
                <a:spcPts val="6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neighbor </a:t>
            </a:r>
            <a:r>
              <a:rPr dirty="0" err="1"/>
              <a:t>x.x.x.x</a:t>
            </a:r>
            <a:r>
              <a:rPr dirty="0"/>
              <a:t> next-hop-self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ommunity Attribut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/>
            </a:lvl1pPr>
          </a:lstStyle>
          <a:p>
            <a:r>
              <a:t>Community Attribute</a:t>
            </a:r>
          </a:p>
        </p:txBody>
      </p:sp>
      <p:sp>
        <p:nvSpPr>
          <p:cNvPr id="283" name="32-bit number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32-bit number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Conventionally written as two 16-bit numbers separated by colon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First half is usually an AS number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ISP determines the meaning (if any) of the second half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Carried in BGP protocol messages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Used by administratively-defined filters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Not directly used by BGP protocol (except for a few “well known” communities)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BGP Updates: Withdrawn Routes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BGP Updates:</a:t>
            </a:r>
            <a:br/>
            <a:r>
              <a:t>Withdrawn Routes</a:t>
            </a:r>
          </a:p>
        </p:txBody>
      </p:sp>
      <p:sp>
        <p:nvSpPr>
          <p:cNvPr id="286" name="Used to “withdraw” network reachability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Used to “withdraw” network reachability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Each withdrawn route is composed of: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Network Prefix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Mask Length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Line"/>
          <p:cNvSpPr/>
          <p:nvPr/>
        </p:nvSpPr>
        <p:spPr>
          <a:xfrm>
            <a:off x="1932275" y="2919411"/>
            <a:ext cx="4552663" cy="2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36147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89" name="BGP Updates: Withdrawn Routes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BGP Updates:</a:t>
            </a:r>
            <a:br/>
            <a:r>
              <a:t>Withdrawn Routes</a:t>
            </a:r>
          </a:p>
        </p:txBody>
      </p:sp>
      <p:pic>
        <p:nvPicPr>
          <p:cNvPr id="29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836" y="2735261"/>
            <a:ext cx="2474915" cy="3205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3787" y="2735261"/>
            <a:ext cx="2668589" cy="3205164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AS 321"/>
          <p:cNvSpPr txBox="1"/>
          <p:nvPr/>
        </p:nvSpPr>
        <p:spPr>
          <a:xfrm>
            <a:off x="6924675" y="2136774"/>
            <a:ext cx="1065213" cy="351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algn="ctr"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321</a:t>
            </a:r>
          </a:p>
        </p:txBody>
      </p:sp>
      <p:sp>
        <p:nvSpPr>
          <p:cNvPr id="293" name="AS 123"/>
          <p:cNvSpPr txBox="1"/>
          <p:nvPr/>
        </p:nvSpPr>
        <p:spPr>
          <a:xfrm>
            <a:off x="688975" y="2338386"/>
            <a:ext cx="1028700" cy="351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algn="ctr"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123</a:t>
            </a:r>
          </a:p>
        </p:txBody>
      </p:sp>
      <p:sp>
        <p:nvSpPr>
          <p:cNvPr id="294" name="Line"/>
          <p:cNvSpPr/>
          <p:nvPr/>
        </p:nvSpPr>
        <p:spPr>
          <a:xfrm flipH="1" flipV="1">
            <a:off x="6751636" y="2959099"/>
            <a:ext cx="758279" cy="758279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36147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5" name="Line"/>
          <p:cNvSpPr/>
          <p:nvPr/>
        </p:nvSpPr>
        <p:spPr>
          <a:xfrm flipV="1">
            <a:off x="7562538" y="3910012"/>
            <a:ext cx="11424" cy="368300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96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9475" y="3698875"/>
            <a:ext cx="658813" cy="414338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Line"/>
          <p:cNvSpPr/>
          <p:nvPr/>
        </p:nvSpPr>
        <p:spPr>
          <a:xfrm flipV="1">
            <a:off x="1254125" y="2895599"/>
            <a:ext cx="414338" cy="885280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8" name="Line"/>
          <p:cNvSpPr/>
          <p:nvPr/>
        </p:nvSpPr>
        <p:spPr>
          <a:xfrm flipH="1" flipV="1">
            <a:off x="1277938" y="3936999"/>
            <a:ext cx="795" cy="285752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99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037" y="3724275"/>
            <a:ext cx="657227" cy="414338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192.168.10.0/24"/>
          <p:cNvSpPr txBox="1"/>
          <p:nvPr/>
        </p:nvSpPr>
        <p:spPr>
          <a:xfrm>
            <a:off x="3465512" y="2632075"/>
            <a:ext cx="1738314" cy="293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algn="ctr"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192.168.10.0/</a:t>
            </a:r>
            <a:r>
              <a:rPr lang="en-US" dirty="0" smtClean="0"/>
              <a:t>30</a:t>
            </a:r>
            <a:endParaRPr dirty="0"/>
          </a:p>
        </p:txBody>
      </p:sp>
      <p:sp>
        <p:nvSpPr>
          <p:cNvPr id="301" name="Line"/>
          <p:cNvSpPr/>
          <p:nvPr/>
        </p:nvSpPr>
        <p:spPr>
          <a:xfrm flipH="1">
            <a:off x="7271939" y="4307283"/>
            <a:ext cx="573883" cy="795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2" name="Line"/>
          <p:cNvSpPr/>
          <p:nvPr/>
        </p:nvSpPr>
        <p:spPr>
          <a:xfrm flipH="1">
            <a:off x="990599" y="4303726"/>
            <a:ext cx="575470" cy="795"/>
          </a:xfrm>
          <a:prstGeom prst="line">
            <a:avLst/>
          </a:prstGeom>
          <a:ln w="507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3" name="192.192.25.0/24"/>
          <p:cNvSpPr txBox="1"/>
          <p:nvPr/>
        </p:nvSpPr>
        <p:spPr>
          <a:xfrm>
            <a:off x="7345361" y="4483100"/>
            <a:ext cx="1498602" cy="277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algn="ctr"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192.192.25.0/24</a:t>
            </a:r>
          </a:p>
        </p:txBody>
      </p:sp>
      <p:pic>
        <p:nvPicPr>
          <p:cNvPr id="304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97625" y="2759075"/>
            <a:ext cx="658813" cy="415925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.1"/>
          <p:cNvSpPr txBox="1"/>
          <p:nvPr/>
        </p:nvSpPr>
        <p:spPr>
          <a:xfrm>
            <a:off x="2009943" y="2670175"/>
            <a:ext cx="242549" cy="277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079" tIns="46079" rIns="46079" bIns="46079">
            <a:spAutoFit/>
          </a:bodyPr>
          <a:lstStyle>
            <a:lvl1pPr algn="ctr"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sp>
        <p:nvSpPr>
          <p:cNvPr id="306" name=".2"/>
          <p:cNvSpPr txBox="1"/>
          <p:nvPr/>
        </p:nvSpPr>
        <p:spPr>
          <a:xfrm>
            <a:off x="6164429" y="2670175"/>
            <a:ext cx="242550" cy="277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079" tIns="46079" rIns="46079" bIns="46079">
            <a:spAutoFit/>
          </a:bodyPr>
          <a:lstStyle>
            <a:lvl1pPr algn="ctr"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pic>
        <p:nvPicPr>
          <p:cNvPr id="307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4775" y="2759075"/>
            <a:ext cx="657225" cy="41275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x"/>
          <p:cNvSpPr txBox="1"/>
          <p:nvPr/>
        </p:nvSpPr>
        <p:spPr>
          <a:xfrm rot="5400000">
            <a:off x="7508875" y="4079378"/>
            <a:ext cx="238722" cy="45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x</a:t>
            </a:r>
          </a:p>
        </p:txBody>
      </p:sp>
      <p:grpSp>
        <p:nvGrpSpPr>
          <p:cNvPr id="311" name="Group"/>
          <p:cNvGrpSpPr/>
          <p:nvPr/>
        </p:nvGrpSpPr>
        <p:grpSpPr>
          <a:xfrm>
            <a:off x="4058301" y="4266642"/>
            <a:ext cx="3102276" cy="682075"/>
            <a:chOff x="-207818" y="-11670"/>
            <a:chExt cx="3158223" cy="682073"/>
          </a:xfrm>
        </p:grpSpPr>
        <p:sp>
          <p:nvSpPr>
            <p:cNvPr id="309" name="Connectivity lost"/>
            <p:cNvSpPr txBox="1"/>
            <p:nvPr/>
          </p:nvSpPr>
          <p:spPr>
            <a:xfrm>
              <a:off x="-207818" y="301076"/>
              <a:ext cx="1987011" cy="369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1800" dirty="0"/>
                <a:t>Connectivity lost</a:t>
              </a:r>
            </a:p>
          </p:txBody>
        </p:sp>
        <p:sp>
          <p:nvSpPr>
            <p:cNvPr id="310" name="Line"/>
            <p:cNvSpPr/>
            <p:nvPr/>
          </p:nvSpPr>
          <p:spPr>
            <a:xfrm flipV="1">
              <a:off x="1612568" y="-11670"/>
              <a:ext cx="1337837" cy="332776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14" name="Group"/>
          <p:cNvGrpSpPr/>
          <p:nvPr/>
        </p:nvGrpSpPr>
        <p:grpSpPr>
          <a:xfrm>
            <a:off x="3633787" y="2906711"/>
            <a:ext cx="1312941" cy="531499"/>
            <a:chOff x="0" y="0"/>
            <a:chExt cx="1312939" cy="531497"/>
          </a:xfrm>
        </p:grpSpPr>
        <p:sp>
          <p:nvSpPr>
            <p:cNvPr id="312" name="Line"/>
            <p:cNvSpPr/>
            <p:nvPr/>
          </p:nvSpPr>
          <p:spPr>
            <a:xfrm flipH="1" flipV="1">
              <a:off x="0" y="304800"/>
              <a:ext cx="1158206" cy="2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blurRad="63500" dist="28495" dir="3825519" rotWithShape="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3" name="BGP Update…"/>
            <p:cNvSpPr txBox="1"/>
            <p:nvPr/>
          </p:nvSpPr>
          <p:spPr>
            <a:xfrm>
              <a:off x="125333" y="0"/>
              <a:ext cx="1187607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BGP Update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Message</a:t>
              </a:r>
            </a:p>
          </p:txBody>
        </p:sp>
      </p:grpSp>
      <p:grpSp>
        <p:nvGrpSpPr>
          <p:cNvPr id="319" name="Group"/>
          <p:cNvGrpSpPr/>
          <p:nvPr/>
        </p:nvGrpSpPr>
        <p:grpSpPr>
          <a:xfrm>
            <a:off x="3946522" y="3232148"/>
            <a:ext cx="2152653" cy="1031878"/>
            <a:chOff x="-1" y="0"/>
            <a:chExt cx="2152652" cy="1031876"/>
          </a:xfrm>
        </p:grpSpPr>
        <p:sp>
          <p:nvSpPr>
            <p:cNvPr id="315" name="Line"/>
            <p:cNvSpPr/>
            <p:nvPr/>
          </p:nvSpPr>
          <p:spPr>
            <a:xfrm flipH="1" flipV="1">
              <a:off x="841374" y="-1"/>
              <a:ext cx="323059" cy="315915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318" name="Group"/>
            <p:cNvGrpSpPr/>
            <p:nvPr/>
          </p:nvGrpSpPr>
          <p:grpSpPr>
            <a:xfrm>
              <a:off x="-2" y="290512"/>
              <a:ext cx="2152653" cy="741365"/>
              <a:chOff x="0" y="0"/>
              <a:chExt cx="2152652" cy="741364"/>
            </a:xfrm>
          </p:grpSpPr>
          <p:sp>
            <p:nvSpPr>
              <p:cNvPr id="316" name="Rectangle"/>
              <p:cNvSpPr/>
              <p:nvPr/>
            </p:nvSpPr>
            <p:spPr>
              <a:xfrm>
                <a:off x="0" y="-1"/>
                <a:ext cx="2152652" cy="741365"/>
              </a:xfrm>
              <a:prstGeom prst="rect">
                <a:avLst/>
              </a:prstGeom>
              <a:solidFill>
                <a:srgbClr val="FFE59B"/>
              </a:solidFill>
              <a:ln w="126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63500" dist="36147" dir="2700000" rotWithShape="0">
                  <a:srgbClr val="000000"/>
                </a:outerShdw>
              </a:effectLst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17" name="Withdraw Routes…"/>
              <p:cNvSpPr txBox="1"/>
              <p:nvPr/>
            </p:nvSpPr>
            <p:spPr>
              <a:xfrm>
                <a:off x="-1" y="-1"/>
                <a:ext cx="1983123" cy="7068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128159" tIns="128159" rIns="128159" bIns="128159" numCol="1" anchor="t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Withdraw Routes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192.192.25.0/24</a:t>
                </a:r>
              </a:p>
            </p:txBody>
          </p:sp>
        </p:grpSp>
      </p:grpSp>
      <p:sp>
        <p:nvSpPr>
          <p:cNvPr id="320" name="Rectangle"/>
          <p:cNvSpPr/>
          <p:nvPr/>
        </p:nvSpPr>
        <p:spPr>
          <a:xfrm>
            <a:off x="2500312" y="5738812"/>
            <a:ext cx="4556125" cy="1046502"/>
          </a:xfrm>
          <a:prstGeom prst="rect">
            <a:avLst/>
          </a:prstGeom>
          <a:solidFill>
            <a:srgbClr val="FFE59B"/>
          </a:solidFill>
          <a:ln w="12600" cap="sq">
            <a:solidFill>
              <a:srgbClr val="000000"/>
            </a:solidFill>
            <a:miter/>
          </a:ln>
          <a:effectLst>
            <a:outerShdw blurRad="63500" dist="36147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21" name="Network               Next-Hop        Path…"/>
          <p:cNvSpPr txBox="1"/>
          <p:nvPr/>
        </p:nvSpPr>
        <p:spPr>
          <a:xfrm>
            <a:off x="2532999" y="5768182"/>
            <a:ext cx="4490749" cy="1089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sz="1800" dirty="0"/>
              <a:t>Network               Next-Hop        Path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sz="1800" dirty="0"/>
              <a:t>150.10.0.0/16       192.168.10.2   321 200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sz="1800" strike="sngStrike" dirty="0"/>
              <a:t>192.192.25.0/24   192.168.10.2   321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Rectangle"/>
          <p:cNvSpPr/>
          <p:nvPr/>
        </p:nvSpPr>
        <p:spPr>
          <a:xfrm>
            <a:off x="1522411" y="2073275"/>
            <a:ext cx="3625853" cy="1362075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25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326" name="BGP RIB"/>
          <p:cNvSpPr txBox="1"/>
          <p:nvPr/>
        </p:nvSpPr>
        <p:spPr>
          <a:xfrm>
            <a:off x="1805458" y="1760536"/>
            <a:ext cx="1054744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sp>
        <p:nvSpPr>
          <p:cNvPr id="327" name="Rectangle"/>
          <p:cNvSpPr/>
          <p:nvPr/>
        </p:nvSpPr>
        <p:spPr>
          <a:xfrm>
            <a:off x="1449386" y="4500562"/>
            <a:ext cx="2325690" cy="1597027"/>
          </a:xfrm>
          <a:prstGeom prst="rect">
            <a:avLst/>
          </a:prstGeom>
          <a:solidFill>
            <a:srgbClr val="00B17A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grpSp>
        <p:nvGrpSpPr>
          <p:cNvPr id="330" name="Group"/>
          <p:cNvGrpSpPr/>
          <p:nvPr/>
        </p:nvGrpSpPr>
        <p:grpSpPr>
          <a:xfrm>
            <a:off x="1577974" y="2693985"/>
            <a:ext cx="1960566" cy="2482853"/>
            <a:chOff x="0" y="-1"/>
            <a:chExt cx="1960564" cy="2482851"/>
          </a:xfrm>
        </p:grpSpPr>
        <p:sp>
          <p:nvSpPr>
            <p:cNvPr id="328" name="Rectangle"/>
            <p:cNvSpPr/>
            <p:nvPr/>
          </p:nvSpPr>
          <p:spPr>
            <a:xfrm>
              <a:off x="-1" y="2152650"/>
              <a:ext cx="1960566" cy="330201"/>
            </a:xfrm>
            <a:prstGeom prst="rect">
              <a:avLst/>
            </a:pr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29" name="Shape"/>
            <p:cNvSpPr/>
            <p:nvPr/>
          </p:nvSpPr>
          <p:spPr>
            <a:xfrm>
              <a:off x="539750" y="-2"/>
              <a:ext cx="427039" cy="214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23"/>
                  </a:moveTo>
                  <a:lnTo>
                    <a:pt x="5956" y="3623"/>
                  </a:lnTo>
                  <a:lnTo>
                    <a:pt x="5956" y="21600"/>
                  </a:lnTo>
                  <a:lnTo>
                    <a:pt x="15644" y="21600"/>
                  </a:lnTo>
                  <a:lnTo>
                    <a:pt x="15644" y="3623"/>
                  </a:lnTo>
                  <a:lnTo>
                    <a:pt x="21600" y="362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331" name="D   10.1.2.0/24…"/>
          <p:cNvSpPr txBox="1"/>
          <p:nvPr/>
        </p:nvSpPr>
        <p:spPr>
          <a:xfrm>
            <a:off x="1552575" y="4618037"/>
            <a:ext cx="1752486" cy="982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10.1.2.0/24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160.10.1.0/24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160.10.3.0/24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  153.22.0.0/16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   192.1.1.0/24</a:t>
            </a:r>
          </a:p>
        </p:txBody>
      </p:sp>
      <p:sp>
        <p:nvSpPr>
          <p:cNvPr id="332" name="Network           Next-Hop      Path"/>
          <p:cNvSpPr txBox="1"/>
          <p:nvPr/>
        </p:nvSpPr>
        <p:spPr>
          <a:xfrm>
            <a:off x="1552575" y="2132011"/>
            <a:ext cx="3398674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Network           Next-Hop      Path</a:t>
            </a:r>
          </a:p>
        </p:txBody>
      </p:sp>
      <p:grpSp>
        <p:nvGrpSpPr>
          <p:cNvPr id="336" name="Group"/>
          <p:cNvGrpSpPr/>
          <p:nvPr/>
        </p:nvGrpSpPr>
        <p:grpSpPr>
          <a:xfrm>
            <a:off x="3455986" y="3897312"/>
            <a:ext cx="3275917" cy="944564"/>
            <a:chOff x="0" y="0"/>
            <a:chExt cx="3275916" cy="944563"/>
          </a:xfrm>
        </p:grpSpPr>
        <p:sp>
          <p:nvSpPr>
            <p:cNvPr id="333" name="Line"/>
            <p:cNvSpPr/>
            <p:nvPr/>
          </p:nvSpPr>
          <p:spPr>
            <a:xfrm flipH="1">
              <a:off x="-1" y="477837"/>
              <a:ext cx="439740" cy="46672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4" name="router bgp 100…"/>
            <p:cNvSpPr txBox="1"/>
            <p:nvPr/>
          </p:nvSpPr>
          <p:spPr>
            <a:xfrm>
              <a:off x="263525" y="0"/>
              <a:ext cx="3012391" cy="9005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router bgp 100  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  network 160.10.1.0 255.255.255.0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  network 160.10.3.0 255.255.255.0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  no auto-summary</a:t>
              </a:r>
            </a:p>
          </p:txBody>
        </p:sp>
        <p:sp>
          <p:nvSpPr>
            <p:cNvPr id="335" name="Line"/>
            <p:cNvSpPr/>
            <p:nvPr/>
          </p:nvSpPr>
          <p:spPr>
            <a:xfrm>
              <a:off x="465137" y="479425"/>
              <a:ext cx="2530477" cy="1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7" name="Route Table"/>
          <p:cNvSpPr txBox="1"/>
          <p:nvPr/>
        </p:nvSpPr>
        <p:spPr>
          <a:xfrm>
            <a:off x="1876951" y="6061073"/>
            <a:ext cx="1397532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Route Table</a:t>
            </a:r>
          </a:p>
        </p:txBody>
      </p:sp>
      <p:sp>
        <p:nvSpPr>
          <p:cNvPr id="338" name="*&gt;i160.10.1.0/24  192.20.3.1    i…"/>
          <p:cNvSpPr txBox="1"/>
          <p:nvPr/>
        </p:nvSpPr>
        <p:spPr>
          <a:xfrm>
            <a:off x="1552574" y="2317749"/>
            <a:ext cx="3215765" cy="44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*&gt;i160.10.3.0/24  192.20.3.1    i</a:t>
            </a:r>
          </a:p>
        </p:txBody>
      </p:sp>
      <p:sp>
        <p:nvSpPr>
          <p:cNvPr id="339" name="BGP ‘network’ commands are normally used to populate the BGP RIB with routes from the Route Table"/>
          <p:cNvSpPr txBox="1"/>
          <p:nvPr/>
        </p:nvSpPr>
        <p:spPr>
          <a:xfrm>
            <a:off x="3965575" y="5494337"/>
            <a:ext cx="4922838" cy="96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‘network’ commands are normally used to populate the BGP RIB with routes from the Route 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3" animBg="1" advAuto="0"/>
      <p:bldP spid="336" grpId="2" animBg="1" advAuto="0"/>
      <p:bldP spid="338" grpId="4" animBg="1" advAuto="0"/>
      <p:bldP spid="339" grpId="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"/>
          <p:cNvSpPr/>
          <p:nvPr/>
        </p:nvSpPr>
        <p:spPr>
          <a:xfrm>
            <a:off x="1520825" y="2073275"/>
            <a:ext cx="3625850" cy="1362075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42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343" name="BGP RIB"/>
          <p:cNvSpPr txBox="1"/>
          <p:nvPr/>
        </p:nvSpPr>
        <p:spPr>
          <a:xfrm>
            <a:off x="1803871" y="1760536"/>
            <a:ext cx="1054743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sp>
        <p:nvSpPr>
          <p:cNvPr id="344" name="Rectangle"/>
          <p:cNvSpPr/>
          <p:nvPr/>
        </p:nvSpPr>
        <p:spPr>
          <a:xfrm>
            <a:off x="1447799" y="4500562"/>
            <a:ext cx="2325690" cy="1597027"/>
          </a:xfrm>
          <a:prstGeom prst="rect">
            <a:avLst/>
          </a:prstGeom>
          <a:solidFill>
            <a:srgbClr val="00B17A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45" name="router bgp 100…"/>
          <p:cNvSpPr txBox="1"/>
          <p:nvPr/>
        </p:nvSpPr>
        <p:spPr>
          <a:xfrm>
            <a:off x="3716337" y="3575050"/>
            <a:ext cx="4988593" cy="900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router bgp 100 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  network 160.10.0.0 255.255.0.0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  aggregate-address 160.10.0.0 255.255.0.0 summary-only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  no auto-summary</a:t>
            </a:r>
          </a:p>
        </p:txBody>
      </p:sp>
      <p:grpSp>
        <p:nvGrpSpPr>
          <p:cNvPr id="348" name="Group"/>
          <p:cNvGrpSpPr/>
          <p:nvPr/>
        </p:nvGrpSpPr>
        <p:grpSpPr>
          <a:xfrm>
            <a:off x="3452811" y="4275137"/>
            <a:ext cx="5146678" cy="528641"/>
            <a:chOff x="0" y="0"/>
            <a:chExt cx="5146677" cy="528640"/>
          </a:xfrm>
        </p:grpSpPr>
        <p:sp>
          <p:nvSpPr>
            <p:cNvPr id="346" name="Line"/>
            <p:cNvSpPr/>
            <p:nvPr/>
          </p:nvSpPr>
          <p:spPr>
            <a:xfrm flipH="1">
              <a:off x="-1" y="-1"/>
              <a:ext cx="477840" cy="528641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47" name="Line"/>
            <p:cNvSpPr/>
            <p:nvPr/>
          </p:nvSpPr>
          <p:spPr>
            <a:xfrm>
              <a:off x="466724" y="1587"/>
              <a:ext cx="4679953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49" name="Route Table"/>
          <p:cNvSpPr txBox="1"/>
          <p:nvPr/>
        </p:nvSpPr>
        <p:spPr>
          <a:xfrm>
            <a:off x="1876951" y="6061073"/>
            <a:ext cx="1397532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Route Table</a:t>
            </a:r>
          </a:p>
        </p:txBody>
      </p:sp>
      <p:sp>
        <p:nvSpPr>
          <p:cNvPr id="350" name="Network           Next-Hop      Path"/>
          <p:cNvSpPr txBox="1"/>
          <p:nvPr/>
        </p:nvSpPr>
        <p:spPr>
          <a:xfrm>
            <a:off x="1550986" y="2132011"/>
            <a:ext cx="3398675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Network           Next-Hop      Path</a:t>
            </a:r>
          </a:p>
        </p:txBody>
      </p:sp>
      <p:grpSp>
        <p:nvGrpSpPr>
          <p:cNvPr id="353" name="Group"/>
          <p:cNvGrpSpPr/>
          <p:nvPr/>
        </p:nvGrpSpPr>
        <p:grpSpPr>
          <a:xfrm>
            <a:off x="1576387" y="3101974"/>
            <a:ext cx="1960565" cy="2097090"/>
            <a:chOff x="0" y="0"/>
            <a:chExt cx="1960564" cy="2097089"/>
          </a:xfrm>
        </p:grpSpPr>
        <p:sp>
          <p:nvSpPr>
            <p:cNvPr id="351" name="Shape"/>
            <p:cNvSpPr/>
            <p:nvPr/>
          </p:nvSpPr>
          <p:spPr>
            <a:xfrm>
              <a:off x="539750" y="-1"/>
              <a:ext cx="427039" cy="172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23"/>
                  </a:moveTo>
                  <a:lnTo>
                    <a:pt x="5956" y="3623"/>
                  </a:lnTo>
                  <a:lnTo>
                    <a:pt x="5956" y="21600"/>
                  </a:lnTo>
                  <a:lnTo>
                    <a:pt x="15644" y="21600"/>
                  </a:lnTo>
                  <a:lnTo>
                    <a:pt x="15644" y="3623"/>
                  </a:lnTo>
                  <a:lnTo>
                    <a:pt x="21600" y="362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52" name="Rectangle"/>
            <p:cNvSpPr/>
            <p:nvPr/>
          </p:nvSpPr>
          <p:spPr>
            <a:xfrm>
              <a:off x="-1" y="1719263"/>
              <a:ext cx="1960566" cy="377827"/>
            </a:xfrm>
            <a:prstGeom prst="rect">
              <a:avLst/>
            </a:pr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354" name="D   10.1.2.0/24…"/>
          <p:cNvSpPr txBox="1"/>
          <p:nvPr/>
        </p:nvSpPr>
        <p:spPr>
          <a:xfrm>
            <a:off x="1550987" y="4618037"/>
            <a:ext cx="1752486" cy="982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10.1.2.0/24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160.10.1.0/24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160.10.3.0/24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  153.22.0.0/16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   192.1.1.0/24</a:t>
            </a:r>
          </a:p>
        </p:txBody>
      </p:sp>
      <p:sp>
        <p:nvSpPr>
          <p:cNvPr id="355" name="*&gt; 160.10.0.0/16  0.0.0.0       i…"/>
          <p:cNvSpPr/>
          <p:nvPr/>
        </p:nvSpPr>
        <p:spPr>
          <a:xfrm>
            <a:off x="1550987" y="2316161"/>
            <a:ext cx="3122167" cy="711201"/>
          </a:xfrm>
          <a:prstGeom prst="rect">
            <a:avLst/>
          </a:prstGeom>
          <a:solidFill>
            <a:srgbClr val="CC9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effectLst>
                  <a:outerShdw blurRad="12700" dist="25400" dir="2700000" rotWithShape="0">
                    <a:srgbClr val="FFFFFF"/>
                  </a:outerShdw>
                </a:effectLst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*&gt; 160.10.0.0/16  0.0.0.0   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effectLst>
                  <a:outerShdw blurRad="12700" dist="25400" dir="2700000" rotWithShape="0">
                    <a:srgbClr val="FFFFFF"/>
                  </a:outerShdw>
                </a:effectLst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* i             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s&gt; 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s&gt; 160.10.3.0/24  192.20.3.1    i</a:t>
            </a:r>
          </a:p>
        </p:txBody>
      </p:sp>
      <p:sp>
        <p:nvSpPr>
          <p:cNvPr id="356" name="BGP ‘aggregate-address’ commands may be used to install summary routes in the BGP RIB"/>
          <p:cNvSpPr txBox="1"/>
          <p:nvPr/>
        </p:nvSpPr>
        <p:spPr>
          <a:xfrm>
            <a:off x="3963987" y="5491162"/>
            <a:ext cx="4922839" cy="96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‘aggregate-address’ commands may be used to install summary routes in the BGP RIB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" grpId="2" animBg="1" advAuto="0"/>
      <p:bldP spid="348" grpId="3" animBg="1" advAuto="0"/>
      <p:bldP spid="353" grpId="4" animBg="1" advAuto="0"/>
      <p:bldP spid="355" grpId="5" animBg="1" advAuto="0"/>
      <p:bldP spid="356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BGP ‘redistribute’ commands can also be used to populate the BGP RIB with routes from the Route Table"/>
          <p:cNvSpPr txBox="1"/>
          <p:nvPr/>
        </p:nvSpPr>
        <p:spPr>
          <a:xfrm>
            <a:off x="3965575" y="5492749"/>
            <a:ext cx="4922838" cy="961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‘redistribute’ commands can also be used to populate the BGP RIB with routes from the Route Table</a:t>
            </a:r>
          </a:p>
        </p:txBody>
      </p:sp>
      <p:sp>
        <p:nvSpPr>
          <p:cNvPr id="359" name="Rectangle"/>
          <p:cNvSpPr/>
          <p:nvPr/>
        </p:nvSpPr>
        <p:spPr>
          <a:xfrm>
            <a:off x="1522411" y="2073275"/>
            <a:ext cx="3625853" cy="1362075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60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361" name="BGP RIB"/>
          <p:cNvSpPr txBox="1"/>
          <p:nvPr/>
        </p:nvSpPr>
        <p:spPr>
          <a:xfrm>
            <a:off x="1805458" y="1760536"/>
            <a:ext cx="1054744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sp>
        <p:nvSpPr>
          <p:cNvPr id="362" name="Rectangle"/>
          <p:cNvSpPr/>
          <p:nvPr/>
        </p:nvSpPr>
        <p:spPr>
          <a:xfrm>
            <a:off x="1449386" y="4500562"/>
            <a:ext cx="2325690" cy="1597027"/>
          </a:xfrm>
          <a:prstGeom prst="rect">
            <a:avLst/>
          </a:prstGeom>
          <a:solidFill>
            <a:srgbClr val="00B17A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63" name="Network           Next-Hop      Path"/>
          <p:cNvSpPr txBox="1"/>
          <p:nvPr/>
        </p:nvSpPr>
        <p:spPr>
          <a:xfrm>
            <a:off x="1552575" y="2132011"/>
            <a:ext cx="3398674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Network           Next-Hop      Path</a:t>
            </a:r>
          </a:p>
        </p:txBody>
      </p:sp>
      <p:sp>
        <p:nvSpPr>
          <p:cNvPr id="364" name="router bgp 100…"/>
          <p:cNvSpPr txBox="1"/>
          <p:nvPr/>
        </p:nvSpPr>
        <p:spPr>
          <a:xfrm>
            <a:off x="3957637" y="3567112"/>
            <a:ext cx="3387959" cy="1798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router </a:t>
            </a:r>
            <a:r>
              <a:rPr dirty="0" err="1"/>
              <a:t>bgp</a:t>
            </a:r>
            <a:r>
              <a:rPr dirty="0"/>
              <a:t> 100 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network 160.10.0.0 255.255.0.0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redistribute static route-map foo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no auto-summary</a:t>
            </a:r>
            <a:br>
              <a:rPr dirty="0"/>
            </a:br>
            <a:endParaRPr dirty="0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access-list 1 permit 192.1.0.0 0.0.0.255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route-map foo permit 10</a:t>
            </a:r>
            <a:br>
              <a:rPr dirty="0"/>
            </a:br>
            <a:r>
              <a:rPr dirty="0"/>
              <a:t>  match </a:t>
            </a:r>
            <a:r>
              <a:rPr dirty="0" err="1"/>
              <a:t>ip</a:t>
            </a:r>
            <a:r>
              <a:rPr dirty="0"/>
              <a:t> address 1 </a:t>
            </a:r>
          </a:p>
        </p:txBody>
      </p:sp>
      <p:sp>
        <p:nvSpPr>
          <p:cNvPr id="365" name="Line"/>
          <p:cNvSpPr/>
          <p:nvPr/>
        </p:nvSpPr>
        <p:spPr>
          <a:xfrm>
            <a:off x="3416300" y="4237037"/>
            <a:ext cx="3167064" cy="1119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2"/>
                </a:moveTo>
                <a:lnTo>
                  <a:pt x="4991" y="0"/>
                </a:lnTo>
                <a:lnTo>
                  <a:pt x="0" y="21600"/>
                </a:lnTo>
              </a:path>
            </a:pathLst>
          </a:custGeom>
          <a:ln w="12600" cap="sq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66" name="Route Table"/>
          <p:cNvSpPr txBox="1"/>
          <p:nvPr/>
        </p:nvSpPr>
        <p:spPr>
          <a:xfrm>
            <a:off x="1876951" y="6061073"/>
            <a:ext cx="1397532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Route Table</a:t>
            </a:r>
          </a:p>
        </p:txBody>
      </p:sp>
      <p:grpSp>
        <p:nvGrpSpPr>
          <p:cNvPr id="369" name="Group"/>
          <p:cNvGrpSpPr/>
          <p:nvPr/>
        </p:nvGrpSpPr>
        <p:grpSpPr>
          <a:xfrm>
            <a:off x="1577974" y="3298824"/>
            <a:ext cx="1960566" cy="2260602"/>
            <a:chOff x="0" y="0"/>
            <a:chExt cx="1960564" cy="2260601"/>
          </a:xfrm>
        </p:grpSpPr>
        <p:sp>
          <p:nvSpPr>
            <p:cNvPr id="367" name="Shape"/>
            <p:cNvSpPr/>
            <p:nvPr/>
          </p:nvSpPr>
          <p:spPr>
            <a:xfrm>
              <a:off x="539750" y="-1"/>
              <a:ext cx="427039" cy="20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23"/>
                  </a:moveTo>
                  <a:lnTo>
                    <a:pt x="5956" y="3623"/>
                  </a:lnTo>
                  <a:lnTo>
                    <a:pt x="5956" y="21600"/>
                  </a:lnTo>
                  <a:lnTo>
                    <a:pt x="15644" y="21600"/>
                  </a:lnTo>
                  <a:lnTo>
                    <a:pt x="15644" y="3623"/>
                  </a:lnTo>
                  <a:lnTo>
                    <a:pt x="21600" y="362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68" name="Rectangle"/>
            <p:cNvSpPr/>
            <p:nvPr/>
          </p:nvSpPr>
          <p:spPr>
            <a:xfrm>
              <a:off x="-1" y="2068512"/>
              <a:ext cx="1960566" cy="192089"/>
            </a:xfrm>
            <a:prstGeom prst="rect">
              <a:avLst/>
            </a:pr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370" name="D   10.1.2.0/24…"/>
          <p:cNvSpPr txBox="1"/>
          <p:nvPr/>
        </p:nvSpPr>
        <p:spPr>
          <a:xfrm>
            <a:off x="1552575" y="4618037"/>
            <a:ext cx="1752486" cy="982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10.1.2.0/24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160.10.1.0/24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160.10.3.0/24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  153.22.0.0/16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   192.1.1.0/24</a:t>
            </a:r>
          </a:p>
        </p:txBody>
      </p:sp>
      <p:sp>
        <p:nvSpPr>
          <p:cNvPr id="371" name="*&gt; 160.10.0.0/16  0.0.0.0       i…"/>
          <p:cNvSpPr/>
          <p:nvPr/>
        </p:nvSpPr>
        <p:spPr>
          <a:xfrm>
            <a:off x="1552575" y="2316161"/>
            <a:ext cx="3122167" cy="711201"/>
          </a:xfrm>
          <a:prstGeom prst="rect">
            <a:avLst/>
          </a:prstGeom>
          <a:solidFill>
            <a:srgbClr val="CC9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 160.10.0.0/16  0.0.0.0   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 i             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s&gt; 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s&gt; 160.10.3.0/24  192.20.3.1    i</a:t>
            </a:r>
          </a:p>
        </p:txBody>
      </p:sp>
      <p:sp>
        <p:nvSpPr>
          <p:cNvPr id="372" name="*&gt; 192.1.1.0/24   192.20.3.1    ?"/>
          <p:cNvSpPr/>
          <p:nvPr/>
        </p:nvSpPr>
        <p:spPr>
          <a:xfrm>
            <a:off x="1552574" y="3057525"/>
            <a:ext cx="3030713" cy="177800"/>
          </a:xfrm>
          <a:prstGeom prst="rect">
            <a:avLst/>
          </a:prstGeom>
          <a:solidFill>
            <a:srgbClr val="CC9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effectLst>
                  <a:outerShdw blurRad="12700" dist="25400" dir="2700000" rotWithShape="0">
                    <a:srgbClr val="FFFFFF"/>
                  </a:outerShdw>
                </a:effectLst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*&gt; 192.1.1.0/24   192.20.3.1   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1" animBg="1" advAuto="0"/>
      <p:bldP spid="364" grpId="2" animBg="1" advAuto="0"/>
      <p:bldP spid="365" grpId="3" animBg="1" advAuto="0"/>
      <p:bldP spid="369" grpId="4" animBg="1" advAuto="0"/>
      <p:bldP spid="372" grpId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375" name="Rectangle"/>
          <p:cNvSpPr/>
          <p:nvPr/>
        </p:nvSpPr>
        <p:spPr>
          <a:xfrm>
            <a:off x="3081336" y="2371725"/>
            <a:ext cx="3625852" cy="1597025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76" name="BGP RIB"/>
          <p:cNvSpPr txBox="1"/>
          <p:nvPr/>
        </p:nvSpPr>
        <p:spPr>
          <a:xfrm>
            <a:off x="4267670" y="2058986"/>
            <a:ext cx="1054744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sp>
        <p:nvSpPr>
          <p:cNvPr id="377" name="Rectangle"/>
          <p:cNvSpPr/>
          <p:nvPr/>
        </p:nvSpPr>
        <p:spPr>
          <a:xfrm>
            <a:off x="1685925" y="2349499"/>
            <a:ext cx="469900" cy="1646240"/>
          </a:xfrm>
          <a:prstGeom prst="rect">
            <a:avLst/>
          </a:prstGeom>
          <a:solidFill>
            <a:srgbClr val="99CC00"/>
          </a:solidFill>
          <a:ln w="12600" cap="sq"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78" name="IN Process"/>
          <p:cNvSpPr txBox="1"/>
          <p:nvPr/>
        </p:nvSpPr>
        <p:spPr>
          <a:xfrm>
            <a:off x="1461801" y="1862136"/>
            <a:ext cx="1288032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 Process</a:t>
            </a:r>
          </a:p>
        </p:txBody>
      </p:sp>
      <p:grpSp>
        <p:nvGrpSpPr>
          <p:cNvPr id="381" name="Group"/>
          <p:cNvGrpSpPr/>
          <p:nvPr/>
        </p:nvGrpSpPr>
        <p:grpSpPr>
          <a:xfrm>
            <a:off x="720724" y="4413248"/>
            <a:ext cx="2689228" cy="606934"/>
            <a:chOff x="0" y="0"/>
            <a:chExt cx="2689226" cy="606932"/>
          </a:xfrm>
        </p:grpSpPr>
        <p:sp>
          <p:nvSpPr>
            <p:cNvPr id="379" name="Rectangle"/>
            <p:cNvSpPr/>
            <p:nvPr/>
          </p:nvSpPr>
          <p:spPr>
            <a:xfrm>
              <a:off x="61911" y="63500"/>
              <a:ext cx="2627316" cy="496890"/>
            </a:xfrm>
            <a:prstGeom prst="rect">
              <a:avLst/>
            </a:prstGeom>
            <a:solidFill>
              <a:srgbClr val="CC99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17819" dir="2700000" rotWithShape="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80" name="Network           Next-Hop      Path…"/>
            <p:cNvSpPr txBox="1"/>
            <p:nvPr/>
          </p:nvSpPr>
          <p:spPr>
            <a:xfrm>
              <a:off x="-1" y="0"/>
              <a:ext cx="2640000" cy="606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128159" tIns="128159" rIns="128159" bIns="128159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Network           Next-Hop      Path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173.21.0.0/16   192.20.2.1     100</a:t>
              </a:r>
            </a:p>
          </p:txBody>
        </p:sp>
      </p:grpSp>
      <p:grpSp>
        <p:nvGrpSpPr>
          <p:cNvPr id="385" name="Group"/>
          <p:cNvGrpSpPr/>
          <p:nvPr/>
        </p:nvGrpSpPr>
        <p:grpSpPr>
          <a:xfrm>
            <a:off x="857249" y="2874961"/>
            <a:ext cx="823916" cy="1597028"/>
            <a:chOff x="0" y="0"/>
            <a:chExt cx="823914" cy="1597026"/>
          </a:xfrm>
        </p:grpSpPr>
        <p:sp>
          <p:nvSpPr>
            <p:cNvPr id="382" name="Arrow"/>
            <p:cNvSpPr/>
            <p:nvPr/>
          </p:nvSpPr>
          <p:spPr>
            <a:xfrm>
              <a:off x="-1" y="0"/>
              <a:ext cx="823916" cy="514351"/>
            </a:xfrm>
            <a:prstGeom prst="rightArrow">
              <a:avLst>
                <a:gd name="adj1" fmla="val 49843"/>
                <a:gd name="adj2" fmla="val 58253"/>
              </a:avLst>
            </a:prstGeom>
            <a:solidFill>
              <a:srgbClr val="F35B1B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53966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83" name="Update"/>
            <p:cNvSpPr txBox="1"/>
            <p:nvPr/>
          </p:nvSpPr>
          <p:spPr>
            <a:xfrm>
              <a:off x="39253" y="122237"/>
              <a:ext cx="708891" cy="2909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Update</a:t>
              </a:r>
            </a:p>
          </p:txBody>
        </p:sp>
        <p:sp>
          <p:nvSpPr>
            <p:cNvPr id="384" name="Line"/>
            <p:cNvSpPr/>
            <p:nvPr/>
          </p:nvSpPr>
          <p:spPr>
            <a:xfrm>
              <a:off x="403224" y="433387"/>
              <a:ext cx="395290" cy="116364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86" name="*  173.21.0.0/16  192.20.2.1    100 i"/>
          <p:cNvSpPr txBox="1"/>
          <p:nvPr/>
        </p:nvSpPr>
        <p:spPr>
          <a:xfrm>
            <a:off x="3111499" y="2978149"/>
            <a:ext cx="349013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*  173.21.0.0/16  192.20.2.1    100 i</a:t>
            </a:r>
          </a:p>
        </p:txBody>
      </p:sp>
      <p:sp>
        <p:nvSpPr>
          <p:cNvPr id="387" name="BGP “in” process…"/>
          <p:cNvSpPr txBox="1"/>
          <p:nvPr/>
        </p:nvSpPr>
        <p:spPr>
          <a:xfrm>
            <a:off x="1108075" y="5280024"/>
            <a:ext cx="4819164" cy="644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marL="215900" indent="-21590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685800" indent="-223837">
              <a:buClr>
                <a:srgbClr val="000000"/>
              </a:buClr>
              <a:buSzPct val="100000"/>
              <a:buFont typeface="Arial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t>BGP “in” process</a:t>
            </a:r>
          </a:p>
          <a:p>
            <a:pPr lvl="1"/>
            <a:r>
              <a:t>receives path information from peers</a:t>
            </a:r>
          </a:p>
        </p:txBody>
      </p:sp>
      <p:sp>
        <p:nvSpPr>
          <p:cNvPr id="388" name="results of BGP path selection placed in the BGP table"/>
          <p:cNvSpPr txBox="1"/>
          <p:nvPr/>
        </p:nvSpPr>
        <p:spPr>
          <a:xfrm>
            <a:off x="1112837" y="5924548"/>
            <a:ext cx="6577804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marL="674687" lvl="1" indent="-217487">
              <a:buClr>
                <a:srgbClr val="000000"/>
              </a:buClr>
              <a:buSzPct val="100000"/>
              <a:buFont typeface="Arial"/>
              <a:buChar char="•"/>
              <a:tabLst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t>results of BGP path selection placed in the BGP table</a:t>
            </a:r>
          </a:p>
        </p:txBody>
      </p:sp>
      <p:sp>
        <p:nvSpPr>
          <p:cNvPr id="389" name="“best path” flagged (denoted by “&gt;”)"/>
          <p:cNvSpPr txBox="1"/>
          <p:nvPr/>
        </p:nvSpPr>
        <p:spPr>
          <a:xfrm>
            <a:off x="1106486" y="6270623"/>
            <a:ext cx="4762622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marL="674687" lvl="1" indent="-217487">
              <a:buClr>
                <a:srgbClr val="000000"/>
              </a:buClr>
              <a:buSzPct val="100000"/>
              <a:buFont typeface="Arial"/>
              <a:buChar char="•"/>
              <a:tabLst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t>“best path” flagged (denoted by “&gt;”)</a:t>
            </a:r>
          </a:p>
        </p:txBody>
      </p:sp>
      <p:grpSp>
        <p:nvGrpSpPr>
          <p:cNvPr id="393" name="Group"/>
          <p:cNvGrpSpPr/>
          <p:nvPr/>
        </p:nvGrpSpPr>
        <p:grpSpPr>
          <a:xfrm>
            <a:off x="2217736" y="2865436"/>
            <a:ext cx="823915" cy="1597028"/>
            <a:chOff x="0" y="0"/>
            <a:chExt cx="823914" cy="1597026"/>
          </a:xfrm>
        </p:grpSpPr>
        <p:sp>
          <p:nvSpPr>
            <p:cNvPr id="390" name="Line"/>
            <p:cNvSpPr/>
            <p:nvPr/>
          </p:nvSpPr>
          <p:spPr>
            <a:xfrm flipH="1">
              <a:off x="34925" y="433387"/>
              <a:ext cx="407989" cy="116364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91" name="Arrow"/>
            <p:cNvSpPr/>
            <p:nvPr/>
          </p:nvSpPr>
          <p:spPr>
            <a:xfrm>
              <a:off x="-1" y="0"/>
              <a:ext cx="823916" cy="514351"/>
            </a:xfrm>
            <a:prstGeom prst="rightArrow">
              <a:avLst>
                <a:gd name="adj1" fmla="val 49843"/>
                <a:gd name="adj2" fmla="val 58253"/>
              </a:avLst>
            </a:prstGeom>
            <a:solidFill>
              <a:srgbClr val="F35B1B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53966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92" name="Update"/>
            <p:cNvSpPr txBox="1"/>
            <p:nvPr/>
          </p:nvSpPr>
          <p:spPr>
            <a:xfrm>
              <a:off x="39253" y="122237"/>
              <a:ext cx="708891" cy="2909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Update</a:t>
              </a:r>
            </a:p>
          </p:txBody>
        </p:sp>
      </p:grpSp>
      <p:sp>
        <p:nvSpPr>
          <p:cNvPr id="394" name="Network           Next-Hop      Path…"/>
          <p:cNvSpPr txBox="1"/>
          <p:nvPr/>
        </p:nvSpPr>
        <p:spPr>
          <a:xfrm>
            <a:off x="3111499" y="2430461"/>
            <a:ext cx="3490130" cy="62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Network           Next-Hop      Path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*&gt;i160.10.3.0/24  192.20.3.1    i</a:t>
            </a:r>
          </a:p>
        </p:txBody>
      </p:sp>
      <p:sp>
        <p:nvSpPr>
          <p:cNvPr id="395" name="OUT Process"/>
          <p:cNvSpPr txBox="1"/>
          <p:nvPr/>
        </p:nvSpPr>
        <p:spPr>
          <a:xfrm>
            <a:off x="7260969" y="1862136"/>
            <a:ext cx="1541970" cy="35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OUT Process</a:t>
            </a:r>
          </a:p>
        </p:txBody>
      </p:sp>
      <p:sp>
        <p:nvSpPr>
          <p:cNvPr id="396" name="Rectangle"/>
          <p:cNvSpPr/>
          <p:nvPr/>
        </p:nvSpPr>
        <p:spPr>
          <a:xfrm>
            <a:off x="7612061" y="2349499"/>
            <a:ext cx="469902" cy="1646240"/>
          </a:xfrm>
          <a:prstGeom prst="rect">
            <a:avLst/>
          </a:prstGeom>
          <a:solidFill>
            <a:srgbClr val="CCCC66"/>
          </a:solidFill>
          <a:ln w="12600" cap="sq"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97" name="&gt;"/>
          <p:cNvSpPr txBox="1"/>
          <p:nvPr/>
        </p:nvSpPr>
        <p:spPr>
          <a:xfrm>
            <a:off x="3213099" y="2970211"/>
            <a:ext cx="197754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2" animBg="1" advAuto="0"/>
      <p:bldP spid="385" grpId="3" animBg="1" advAuto="0"/>
      <p:bldP spid="386" grpId="6" animBg="1" advAuto="0"/>
      <p:bldP spid="387" grpId="1" animBg="1" advAuto="0"/>
      <p:bldP spid="388" grpId="4" animBg="1" advAuto="0"/>
      <p:bldP spid="389" grpId="7" animBg="1" advAuto="0"/>
      <p:bldP spid="393" grpId="5" animBg="1" advAuto="0"/>
      <p:bldP spid="397" grpId="8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order Gateway Protocol (BGP4)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Border Gateway Protocol (BGP4)</a:t>
            </a:r>
          </a:p>
        </p:txBody>
      </p:sp>
      <p:sp>
        <p:nvSpPr>
          <p:cNvPr id="78" name="Case Study 1, Exercise 1: Single upstream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Case Study 1, Exercise 1: Single upstream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Part 6: BGP Protocol Basics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Part 7: BGP Protocol - more detail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Case Study 2, Exercise 2: Local peer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Part 8: Routing Policy and Filtering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Exercise 3: Filtering on AS-path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Exercise 4: Filtering on prefix-list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Part 9: More detail than you want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smtClean="0"/>
              <a:t>Part </a:t>
            </a:r>
            <a:r>
              <a:rPr dirty="0"/>
              <a:t>10: BGP and Network Design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400" name="OUT Process"/>
          <p:cNvSpPr txBox="1"/>
          <p:nvPr/>
        </p:nvSpPr>
        <p:spPr>
          <a:xfrm>
            <a:off x="7265733" y="1873249"/>
            <a:ext cx="1541969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OUT Process</a:t>
            </a:r>
          </a:p>
        </p:txBody>
      </p:sp>
      <p:grpSp>
        <p:nvGrpSpPr>
          <p:cNvPr id="403" name="Group"/>
          <p:cNvGrpSpPr/>
          <p:nvPr/>
        </p:nvGrpSpPr>
        <p:grpSpPr>
          <a:xfrm>
            <a:off x="5699125" y="4424362"/>
            <a:ext cx="3175002" cy="962533"/>
            <a:chOff x="0" y="0"/>
            <a:chExt cx="3175000" cy="962532"/>
          </a:xfrm>
        </p:grpSpPr>
        <p:sp>
          <p:nvSpPr>
            <p:cNvPr id="401" name="Rectangle"/>
            <p:cNvSpPr/>
            <p:nvPr/>
          </p:nvSpPr>
          <p:spPr>
            <a:xfrm>
              <a:off x="55562" y="63500"/>
              <a:ext cx="2941639" cy="844552"/>
            </a:xfrm>
            <a:prstGeom prst="rect">
              <a:avLst/>
            </a:prstGeom>
            <a:solidFill>
              <a:srgbClr val="CC99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17819" dir="2700000" rotWithShape="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02" name="Network           Next-Hop      Path…"/>
            <p:cNvSpPr txBox="1"/>
            <p:nvPr/>
          </p:nvSpPr>
          <p:spPr>
            <a:xfrm>
              <a:off x="0" y="-1"/>
              <a:ext cx="3175002" cy="9625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28159" tIns="128159" rIns="128159" bIns="128159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Network           Next-Hop      Path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160.10.1.0/24   192.20.3.1     200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160.10.3.0/24   192.20.3.1     200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2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173.21.0.0/16</a:t>
              </a:r>
              <a:r>
                <a:rPr>
                  <a:solidFill>
                    <a:srgbClr val="000000"/>
                  </a:solidFill>
                </a:rPr>
                <a:t>   </a:t>
              </a:r>
              <a:r>
                <a:t>192.20.2.1</a:t>
              </a:r>
              <a:r>
                <a:rPr>
                  <a:solidFill>
                    <a:srgbClr val="000000"/>
                  </a:solidFill>
                </a:rPr>
                <a:t>    </a:t>
              </a:r>
              <a:r>
                <a:t>200 100</a:t>
              </a:r>
            </a:p>
          </p:txBody>
        </p:sp>
      </p:grpSp>
      <p:sp>
        <p:nvSpPr>
          <p:cNvPr id="404" name="Rectangle"/>
          <p:cNvSpPr/>
          <p:nvPr/>
        </p:nvSpPr>
        <p:spPr>
          <a:xfrm>
            <a:off x="3086100" y="2382836"/>
            <a:ext cx="3625850" cy="1597027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405" name="BGP RIB"/>
          <p:cNvSpPr txBox="1"/>
          <p:nvPr/>
        </p:nvSpPr>
        <p:spPr>
          <a:xfrm>
            <a:off x="4272434" y="2070099"/>
            <a:ext cx="1054743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sp>
        <p:nvSpPr>
          <p:cNvPr id="406" name="&gt; 173.21.0.0/16  192.20.2.1    100"/>
          <p:cNvSpPr txBox="1"/>
          <p:nvPr/>
        </p:nvSpPr>
        <p:spPr>
          <a:xfrm>
            <a:off x="3116261" y="2989261"/>
            <a:ext cx="330722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 &gt; 173.21.0.0/16  192.20.2.1    100</a:t>
            </a:r>
          </a:p>
        </p:txBody>
      </p:sp>
      <p:sp>
        <p:nvSpPr>
          <p:cNvPr id="407" name="Network           Next-Hop      Path…"/>
          <p:cNvSpPr txBox="1"/>
          <p:nvPr/>
        </p:nvSpPr>
        <p:spPr>
          <a:xfrm>
            <a:off x="3116261" y="2441574"/>
            <a:ext cx="3490130" cy="62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Network           Next-Hop      Path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*&gt;i160.10.3.0/24  192.20.3.1    i</a:t>
            </a:r>
          </a:p>
        </p:txBody>
      </p:sp>
      <p:sp>
        <p:nvSpPr>
          <p:cNvPr id="408" name="*"/>
          <p:cNvSpPr txBox="1"/>
          <p:nvPr/>
        </p:nvSpPr>
        <p:spPr>
          <a:xfrm>
            <a:off x="3116261" y="2994024"/>
            <a:ext cx="197754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*</a:t>
            </a:r>
          </a:p>
        </p:txBody>
      </p:sp>
      <p:sp>
        <p:nvSpPr>
          <p:cNvPr id="409" name="Rectangle"/>
          <p:cNvSpPr/>
          <p:nvPr/>
        </p:nvSpPr>
        <p:spPr>
          <a:xfrm>
            <a:off x="1690686" y="2360611"/>
            <a:ext cx="469902" cy="1646239"/>
          </a:xfrm>
          <a:prstGeom prst="rect">
            <a:avLst/>
          </a:prstGeom>
          <a:solidFill>
            <a:srgbClr val="99CC00"/>
          </a:solidFill>
          <a:ln w="12600" cap="sq"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410" name="IN Process"/>
          <p:cNvSpPr txBox="1"/>
          <p:nvPr/>
        </p:nvSpPr>
        <p:spPr>
          <a:xfrm>
            <a:off x="1466563" y="1873249"/>
            <a:ext cx="1288032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 Process</a:t>
            </a:r>
          </a:p>
        </p:txBody>
      </p:sp>
      <p:grpSp>
        <p:nvGrpSpPr>
          <p:cNvPr id="414" name="Group"/>
          <p:cNvGrpSpPr/>
          <p:nvPr/>
        </p:nvGrpSpPr>
        <p:grpSpPr>
          <a:xfrm>
            <a:off x="6775449" y="2876550"/>
            <a:ext cx="823916" cy="1597027"/>
            <a:chOff x="0" y="0"/>
            <a:chExt cx="823914" cy="1597026"/>
          </a:xfrm>
        </p:grpSpPr>
        <p:sp>
          <p:nvSpPr>
            <p:cNvPr id="411" name="Line"/>
            <p:cNvSpPr/>
            <p:nvPr/>
          </p:nvSpPr>
          <p:spPr>
            <a:xfrm>
              <a:off x="347662" y="407987"/>
              <a:ext cx="344490" cy="118904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12" name="Arrow"/>
            <p:cNvSpPr/>
            <p:nvPr/>
          </p:nvSpPr>
          <p:spPr>
            <a:xfrm>
              <a:off x="-1" y="0"/>
              <a:ext cx="823916" cy="514351"/>
            </a:xfrm>
            <a:prstGeom prst="rightArrow">
              <a:avLst>
                <a:gd name="adj1" fmla="val 49843"/>
                <a:gd name="adj2" fmla="val 58253"/>
              </a:avLst>
            </a:prstGeom>
            <a:solidFill>
              <a:srgbClr val="F35B1B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53966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13" name="Update"/>
            <p:cNvSpPr txBox="1"/>
            <p:nvPr/>
          </p:nvSpPr>
          <p:spPr>
            <a:xfrm>
              <a:off x="40841" y="122237"/>
              <a:ext cx="708891" cy="2909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Update</a:t>
              </a:r>
            </a:p>
          </p:txBody>
        </p:sp>
      </p:grpSp>
      <p:sp>
        <p:nvSpPr>
          <p:cNvPr id="415" name="Rectangle"/>
          <p:cNvSpPr/>
          <p:nvPr/>
        </p:nvSpPr>
        <p:spPr>
          <a:xfrm>
            <a:off x="7616825" y="2360611"/>
            <a:ext cx="469900" cy="1646239"/>
          </a:xfrm>
          <a:prstGeom prst="rect">
            <a:avLst/>
          </a:prstGeom>
          <a:solidFill>
            <a:srgbClr val="CCCC66"/>
          </a:solidFill>
          <a:ln w="12600" cap="sq"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endParaRPr/>
          </a:p>
        </p:txBody>
      </p:sp>
      <p:grpSp>
        <p:nvGrpSpPr>
          <p:cNvPr id="419" name="Group"/>
          <p:cNvGrpSpPr/>
          <p:nvPr/>
        </p:nvGrpSpPr>
        <p:grpSpPr>
          <a:xfrm>
            <a:off x="8137524" y="2876549"/>
            <a:ext cx="823916" cy="1609727"/>
            <a:chOff x="0" y="0"/>
            <a:chExt cx="823914" cy="1609725"/>
          </a:xfrm>
        </p:grpSpPr>
        <p:sp>
          <p:nvSpPr>
            <p:cNvPr id="416" name="Line"/>
            <p:cNvSpPr/>
            <p:nvPr/>
          </p:nvSpPr>
          <p:spPr>
            <a:xfrm flipH="1">
              <a:off x="69849" y="385762"/>
              <a:ext cx="315915" cy="1223964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 lim="800000"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17" name="Arrow"/>
            <p:cNvSpPr/>
            <p:nvPr/>
          </p:nvSpPr>
          <p:spPr>
            <a:xfrm>
              <a:off x="-1" y="-1"/>
              <a:ext cx="823916" cy="514352"/>
            </a:xfrm>
            <a:prstGeom prst="rightArrow">
              <a:avLst>
                <a:gd name="adj1" fmla="val 49843"/>
                <a:gd name="adj2" fmla="val 58253"/>
              </a:avLst>
            </a:prstGeom>
            <a:solidFill>
              <a:srgbClr val="F35B1B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>
              <a:outerShdw blurRad="63500" dist="53966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18" name="Update"/>
            <p:cNvSpPr txBox="1"/>
            <p:nvPr/>
          </p:nvSpPr>
          <p:spPr>
            <a:xfrm>
              <a:off x="39253" y="122237"/>
              <a:ext cx="708891" cy="2909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Update</a:t>
              </a:r>
            </a:p>
          </p:txBody>
        </p:sp>
      </p:grpSp>
      <p:sp>
        <p:nvSpPr>
          <p:cNvPr id="420" name="BGP “out” process…"/>
          <p:cNvSpPr txBox="1"/>
          <p:nvPr/>
        </p:nvSpPr>
        <p:spPr>
          <a:xfrm>
            <a:off x="1109662" y="5291137"/>
            <a:ext cx="4462200" cy="64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marL="215900" indent="-21590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685800" indent="-223837">
              <a:buClr>
                <a:srgbClr val="000000"/>
              </a:buClr>
              <a:buSzPct val="100000"/>
              <a:buFont typeface="Arial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t>BGP “out” process</a:t>
            </a:r>
          </a:p>
          <a:p>
            <a:pPr lvl="1"/>
            <a:r>
              <a:t>builds update using info from RIB</a:t>
            </a:r>
          </a:p>
        </p:txBody>
      </p:sp>
      <p:sp>
        <p:nvSpPr>
          <p:cNvPr id="421" name="may modify update based on config"/>
          <p:cNvSpPr txBox="1"/>
          <p:nvPr/>
        </p:nvSpPr>
        <p:spPr>
          <a:xfrm>
            <a:off x="1111250" y="5935662"/>
            <a:ext cx="4680357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marL="674687" lvl="1" indent="-217487">
              <a:buClr>
                <a:srgbClr val="000000"/>
              </a:buClr>
              <a:buSzPct val="100000"/>
              <a:buFont typeface="Arial"/>
              <a:buChar char="•"/>
              <a:tabLst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t>may modify update based on config</a:t>
            </a:r>
          </a:p>
        </p:txBody>
      </p:sp>
      <p:sp>
        <p:nvSpPr>
          <p:cNvPr id="422" name="Sends update to peers"/>
          <p:cNvSpPr txBox="1"/>
          <p:nvPr/>
        </p:nvSpPr>
        <p:spPr>
          <a:xfrm>
            <a:off x="1112836" y="6281737"/>
            <a:ext cx="3232632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marL="674687" lvl="1" indent="-217487">
              <a:buClr>
                <a:srgbClr val="000000"/>
              </a:buClr>
              <a:buSzPct val="100000"/>
              <a:buFont typeface="Arial"/>
              <a:buChar char="•"/>
              <a:tabLst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t>Sends update to peers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2" animBg="1" advAuto="0"/>
      <p:bldP spid="419" grpId="5" animBg="1" advAuto="0"/>
      <p:bldP spid="420" grpId="1" animBg="1" advAuto="0"/>
      <p:bldP spid="421" grpId="3" animBg="1" advAuto="0"/>
      <p:bldP spid="422" grpId="4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Rectangle"/>
          <p:cNvSpPr/>
          <p:nvPr/>
        </p:nvSpPr>
        <p:spPr>
          <a:xfrm>
            <a:off x="973135" y="4642799"/>
            <a:ext cx="2325690" cy="1597025"/>
          </a:xfrm>
          <a:prstGeom prst="rect">
            <a:avLst/>
          </a:prstGeom>
          <a:solidFill>
            <a:srgbClr val="00B17A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425" name="Rectangle"/>
          <p:cNvSpPr/>
          <p:nvPr/>
        </p:nvSpPr>
        <p:spPr>
          <a:xfrm>
            <a:off x="1046161" y="2215510"/>
            <a:ext cx="3625850" cy="1362077"/>
          </a:xfrm>
          <a:prstGeom prst="rect">
            <a:avLst/>
          </a:prstGeom>
          <a:solidFill>
            <a:srgbClr val="CC9900"/>
          </a:solidFill>
          <a:ln w="12600" cap="sq">
            <a:solidFill>
              <a:srgbClr val="000000"/>
            </a:solidFill>
            <a:miter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426" name="BGP Routing Information Base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Routing Information Base</a:t>
            </a:r>
          </a:p>
        </p:txBody>
      </p:sp>
      <p:sp>
        <p:nvSpPr>
          <p:cNvPr id="427" name="BGP RIB"/>
          <p:cNvSpPr txBox="1"/>
          <p:nvPr/>
        </p:nvSpPr>
        <p:spPr>
          <a:xfrm>
            <a:off x="1329207" y="1902773"/>
            <a:ext cx="1054743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BGP RIB</a:t>
            </a:r>
          </a:p>
        </p:txBody>
      </p:sp>
      <p:grpSp>
        <p:nvGrpSpPr>
          <p:cNvPr id="430" name="Group"/>
          <p:cNvGrpSpPr/>
          <p:nvPr/>
        </p:nvGrpSpPr>
        <p:grpSpPr>
          <a:xfrm>
            <a:off x="1101722" y="2836222"/>
            <a:ext cx="3470278" cy="2878142"/>
            <a:chOff x="0" y="0"/>
            <a:chExt cx="3470276" cy="2878140"/>
          </a:xfrm>
        </p:grpSpPr>
        <p:sp>
          <p:nvSpPr>
            <p:cNvPr id="428" name="Shape"/>
            <p:cNvSpPr/>
            <p:nvPr/>
          </p:nvSpPr>
          <p:spPr>
            <a:xfrm rot="10800000" flipH="1">
              <a:off x="539750" y="200024"/>
              <a:ext cx="427039" cy="267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131"/>
                  </a:moveTo>
                  <a:lnTo>
                    <a:pt x="5955" y="3131"/>
                  </a:lnTo>
                  <a:lnTo>
                    <a:pt x="5955" y="21600"/>
                  </a:lnTo>
                  <a:lnTo>
                    <a:pt x="15645" y="21600"/>
                  </a:lnTo>
                  <a:lnTo>
                    <a:pt x="15645" y="3131"/>
                  </a:lnTo>
                  <a:lnTo>
                    <a:pt x="21600" y="3131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29" name="Rectangle"/>
            <p:cNvSpPr/>
            <p:nvPr/>
          </p:nvSpPr>
          <p:spPr>
            <a:xfrm rot="10800000" flipH="1">
              <a:off x="-1" y="0"/>
              <a:ext cx="3470278" cy="219076"/>
            </a:xfrm>
            <a:prstGeom prst="rect">
              <a:avLst/>
            </a:prstGeom>
            <a:solidFill>
              <a:srgbClr val="99CC00"/>
            </a:solidFill>
            <a:ln w="1260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431" name="D   10.1.2.0/24…"/>
          <p:cNvSpPr txBox="1"/>
          <p:nvPr/>
        </p:nvSpPr>
        <p:spPr>
          <a:xfrm>
            <a:off x="1076323" y="4760273"/>
            <a:ext cx="1752486" cy="982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10.1.2.0/24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160.10.1.0/24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   160.10.3.0/24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  153.22.0.0/16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   192.1.1.0/24</a:t>
            </a:r>
          </a:p>
        </p:txBody>
      </p:sp>
      <p:sp>
        <p:nvSpPr>
          <p:cNvPr id="432" name="Network           Next-Hop      Path…"/>
          <p:cNvSpPr txBox="1"/>
          <p:nvPr/>
        </p:nvSpPr>
        <p:spPr>
          <a:xfrm>
            <a:off x="1076323" y="2274248"/>
            <a:ext cx="3490129" cy="804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Network           Next-Hop      Path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*&gt;i160.10.1.0/24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*&gt;i160.10.3.0/24  192.20.3.1    i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*&gt; 173.21.0.0/16  192.20.2.1    100</a:t>
            </a:r>
          </a:p>
        </p:txBody>
      </p:sp>
      <p:sp>
        <p:nvSpPr>
          <p:cNvPr id="434" name="B   173.21.0.0/16"/>
          <p:cNvSpPr txBox="1"/>
          <p:nvPr/>
        </p:nvSpPr>
        <p:spPr>
          <a:xfrm>
            <a:off x="1076322" y="5671498"/>
            <a:ext cx="1661032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B   173.21.0.0/16</a:t>
            </a:r>
          </a:p>
        </p:txBody>
      </p:sp>
      <p:sp>
        <p:nvSpPr>
          <p:cNvPr id="435" name="Route Table"/>
          <p:cNvSpPr txBox="1"/>
          <p:nvPr/>
        </p:nvSpPr>
        <p:spPr>
          <a:xfrm>
            <a:off x="1402287" y="6203311"/>
            <a:ext cx="1397532" cy="352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Route Table</a:t>
            </a:r>
          </a:p>
        </p:txBody>
      </p:sp>
      <p:sp>
        <p:nvSpPr>
          <p:cNvPr id="436" name="prefix and prefix length are unique…"/>
          <p:cNvSpPr txBox="1"/>
          <p:nvPr/>
        </p:nvSpPr>
        <p:spPr>
          <a:xfrm>
            <a:off x="3424119" y="4768850"/>
            <a:ext cx="5549497" cy="194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46798" rIns="46798" bIns="46798">
            <a:spAutoFit/>
          </a:bodyPr>
          <a:lstStyle/>
          <a:p>
            <a:pPr marL="114300">
              <a:buClr>
                <a:srgbClr val="000000"/>
              </a:buClr>
              <a:buSzPct val="100000"/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/>
              <a:t>Best paths installed in routing table if</a:t>
            </a:r>
            <a:r>
              <a:rPr lang="en-US" sz="2000" dirty="0" smtClean="0"/>
              <a:t>:</a:t>
            </a:r>
          </a:p>
          <a:p>
            <a:pPr marL="114300" indent="171450">
              <a:buClr>
                <a:srgbClr val="000000"/>
              </a:buClr>
              <a:buSzPct val="100000"/>
              <a:buFont typeface="Arial"/>
              <a:buChar char="•"/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2000" dirty="0" smtClean="0"/>
              <a:t>prefix </a:t>
            </a:r>
            <a:r>
              <a:rPr sz="2000" dirty="0"/>
              <a:t>and prefix length are unique</a:t>
            </a:r>
          </a:p>
          <a:p>
            <a:pPr marL="114300" indent="171450"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(not also in some other routing protocol)</a:t>
            </a:r>
          </a:p>
          <a:p>
            <a:pPr marL="114300" indent="171450">
              <a:buClr>
                <a:srgbClr val="000000"/>
              </a:buClr>
              <a:buSzPct val="100000"/>
              <a:buFont typeface="Arial"/>
              <a:buChar char="•"/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Or if BGP has a lower “administrative</a:t>
            </a:r>
          </a:p>
          <a:p>
            <a:pPr marL="114300" indent="171450"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distance” than other protocol with the</a:t>
            </a:r>
          </a:p>
          <a:p>
            <a:pPr marL="114300" indent="171450">
              <a:tabLst>
                <a:tab pos="800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8171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same prefix/length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1" animBg="1" advAuto="0"/>
      <p:bldP spid="434" grpId="2" animBg="1" advAuto="0"/>
      <p:bldP spid="436" grpId="4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An Example…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5234939" cy="1139826"/>
          </a:xfrm>
          <a:prstGeom prst="rect">
            <a:avLst/>
          </a:prstGeom>
        </p:spPr>
        <p:txBody>
          <a:bodyPr lIns="51478" tIns="51478" rIns="51478" bIns="51478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rPr dirty="0"/>
              <a:t>An Example…</a:t>
            </a:r>
          </a:p>
        </p:txBody>
      </p:sp>
      <p:pic>
        <p:nvPicPr>
          <p:cNvPr id="43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7825" y="4799012"/>
            <a:ext cx="2486025" cy="1541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0800" y="2781300"/>
            <a:ext cx="2571750" cy="1285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9275" y="1800225"/>
            <a:ext cx="2486025" cy="1198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18214" y="433388"/>
            <a:ext cx="2743200" cy="1455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0924" y="4471983"/>
            <a:ext cx="2655889" cy="1455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75387" y="1285875"/>
            <a:ext cx="60007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1186" y="3427412"/>
            <a:ext cx="600077" cy="342902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Line"/>
          <p:cNvSpPr/>
          <p:nvPr/>
        </p:nvSpPr>
        <p:spPr>
          <a:xfrm flipV="1">
            <a:off x="4077584" y="1539875"/>
            <a:ext cx="2197804" cy="852569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48" name="Line"/>
          <p:cNvSpPr/>
          <p:nvPr/>
        </p:nvSpPr>
        <p:spPr>
          <a:xfrm flipH="1" flipV="1">
            <a:off x="6704011" y="1543049"/>
            <a:ext cx="1081883" cy="1358830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49" name="Line"/>
          <p:cNvSpPr/>
          <p:nvPr/>
        </p:nvSpPr>
        <p:spPr>
          <a:xfrm flipV="1">
            <a:off x="3811588" y="5140325"/>
            <a:ext cx="1436688" cy="109538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0" name="Line"/>
          <p:cNvSpPr/>
          <p:nvPr/>
        </p:nvSpPr>
        <p:spPr>
          <a:xfrm flipV="1">
            <a:off x="5815757" y="3749673"/>
            <a:ext cx="1331170" cy="1209676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1" name="Line"/>
          <p:cNvSpPr/>
          <p:nvPr/>
        </p:nvSpPr>
        <p:spPr>
          <a:xfrm>
            <a:off x="3962937" y="6085147"/>
            <a:ext cx="998807" cy="510917"/>
          </a:xfrm>
          <a:prstGeom prst="line">
            <a:avLst/>
          </a:prstGeom>
          <a:ln w="28440" cap="sq">
            <a:solidFill>
              <a:srgbClr val="000000"/>
            </a:solidFill>
            <a:headEnd type="triangle"/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2" name="Learns about 35.0.0.0/8 from F &amp; D"/>
          <p:cNvSpPr txBox="1"/>
          <p:nvPr/>
        </p:nvSpPr>
        <p:spPr>
          <a:xfrm>
            <a:off x="4961744" y="6394449"/>
            <a:ext cx="4173975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Learns about 35.0.0.0/8 from F </a:t>
            </a:r>
            <a:r>
              <a:rPr lang="en-US" dirty="0" smtClean="0"/>
              <a:t>and</a:t>
            </a:r>
            <a:r>
              <a:rPr dirty="0" smtClean="0"/>
              <a:t> </a:t>
            </a:r>
            <a:r>
              <a:rPr dirty="0"/>
              <a:t>D</a:t>
            </a:r>
          </a:p>
        </p:txBody>
      </p:sp>
      <p:sp>
        <p:nvSpPr>
          <p:cNvPr id="453" name="AS3561"/>
          <p:cNvSpPr txBox="1"/>
          <p:nvPr/>
        </p:nvSpPr>
        <p:spPr>
          <a:xfrm>
            <a:off x="7610316" y="1218797"/>
            <a:ext cx="952087" cy="39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AS3561</a:t>
            </a:r>
          </a:p>
        </p:txBody>
      </p:sp>
      <p:sp>
        <p:nvSpPr>
          <p:cNvPr id="454" name="B"/>
          <p:cNvSpPr txBox="1"/>
          <p:nvPr/>
        </p:nvSpPr>
        <p:spPr>
          <a:xfrm>
            <a:off x="7086599" y="2927349"/>
            <a:ext cx="238866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B</a:t>
            </a:r>
          </a:p>
        </p:txBody>
      </p:sp>
      <p:sp>
        <p:nvSpPr>
          <p:cNvPr id="455" name="E"/>
          <p:cNvSpPr txBox="1"/>
          <p:nvPr/>
        </p:nvSpPr>
        <p:spPr>
          <a:xfrm>
            <a:off x="3200399" y="5441949"/>
            <a:ext cx="23239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E</a:t>
            </a:r>
          </a:p>
        </p:txBody>
      </p:sp>
      <p:sp>
        <p:nvSpPr>
          <p:cNvPr id="456" name="C"/>
          <p:cNvSpPr txBox="1"/>
          <p:nvPr/>
        </p:nvSpPr>
        <p:spPr>
          <a:xfrm>
            <a:off x="6553199" y="3384549"/>
            <a:ext cx="241433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C</a:t>
            </a:r>
          </a:p>
        </p:txBody>
      </p:sp>
      <p:sp>
        <p:nvSpPr>
          <p:cNvPr id="457" name="D"/>
          <p:cNvSpPr txBox="1"/>
          <p:nvPr/>
        </p:nvSpPr>
        <p:spPr>
          <a:xfrm>
            <a:off x="5943600" y="4908549"/>
            <a:ext cx="25918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D</a:t>
            </a:r>
          </a:p>
        </p:txBody>
      </p:sp>
      <p:sp>
        <p:nvSpPr>
          <p:cNvPr id="458" name="F"/>
          <p:cNvSpPr txBox="1"/>
          <p:nvPr/>
        </p:nvSpPr>
        <p:spPr>
          <a:xfrm>
            <a:off x="3276600" y="2393949"/>
            <a:ext cx="22335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F</a:t>
            </a:r>
          </a:p>
        </p:txBody>
      </p:sp>
      <p:sp>
        <p:nvSpPr>
          <p:cNvPr id="459" name="A"/>
          <p:cNvSpPr txBox="1"/>
          <p:nvPr/>
        </p:nvSpPr>
        <p:spPr>
          <a:xfrm>
            <a:off x="6875461" y="1255712"/>
            <a:ext cx="24121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</a:t>
            </a:r>
          </a:p>
        </p:txBody>
      </p:sp>
      <p:sp>
        <p:nvSpPr>
          <p:cNvPr id="460" name="AS200"/>
          <p:cNvSpPr txBox="1"/>
          <p:nvPr/>
        </p:nvSpPr>
        <p:spPr>
          <a:xfrm>
            <a:off x="2362199" y="2241549"/>
            <a:ext cx="742501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AS200</a:t>
            </a:r>
          </a:p>
        </p:txBody>
      </p:sp>
      <p:sp>
        <p:nvSpPr>
          <p:cNvPr id="461" name="AS101"/>
          <p:cNvSpPr txBox="1"/>
          <p:nvPr/>
        </p:nvSpPr>
        <p:spPr>
          <a:xfrm>
            <a:off x="2285999" y="5289549"/>
            <a:ext cx="742501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AS101</a:t>
            </a:r>
          </a:p>
        </p:txBody>
      </p:sp>
      <p:sp>
        <p:nvSpPr>
          <p:cNvPr id="462" name="AS21"/>
          <p:cNvSpPr txBox="1"/>
          <p:nvPr/>
        </p:nvSpPr>
        <p:spPr>
          <a:xfrm>
            <a:off x="8229599" y="3003549"/>
            <a:ext cx="61770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AS21</a:t>
            </a:r>
          </a:p>
        </p:txBody>
      </p:sp>
      <p:sp>
        <p:nvSpPr>
          <p:cNvPr id="463" name="AS675"/>
          <p:cNvSpPr txBox="1"/>
          <p:nvPr/>
        </p:nvSpPr>
        <p:spPr>
          <a:xfrm>
            <a:off x="6324599" y="5289549"/>
            <a:ext cx="742501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AS675</a:t>
            </a:r>
          </a:p>
        </p:txBody>
      </p:sp>
      <p:sp>
        <p:nvSpPr>
          <p:cNvPr id="465" name="Line"/>
          <p:cNvSpPr/>
          <p:nvPr/>
        </p:nvSpPr>
        <p:spPr>
          <a:xfrm flipH="1">
            <a:off x="6702424" y="1088230"/>
            <a:ext cx="128589" cy="197645"/>
          </a:xfrm>
          <a:prstGeom prst="line">
            <a:avLst/>
          </a:prstGeom>
          <a:ln w="9360" cap="sq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6" name="35.0.0.0/8"/>
          <p:cNvSpPr txBox="1"/>
          <p:nvPr/>
        </p:nvSpPr>
        <p:spPr>
          <a:xfrm>
            <a:off x="7146927" y="631899"/>
            <a:ext cx="1459220" cy="39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35.0.0.0/8</a:t>
            </a:r>
          </a:p>
        </p:txBody>
      </p:sp>
      <p:pic>
        <p:nvPicPr>
          <p:cNvPr id="468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33775" y="2227261"/>
            <a:ext cx="600075" cy="342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75536" y="2781300"/>
            <a:ext cx="600077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470" name="Line"/>
          <p:cNvSpPr/>
          <p:nvPr/>
        </p:nvSpPr>
        <p:spPr>
          <a:xfrm flipV="1">
            <a:off x="7479451" y="3003549"/>
            <a:ext cx="235800" cy="423862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71" name="Line"/>
          <p:cNvSpPr/>
          <p:nvPr/>
        </p:nvSpPr>
        <p:spPr>
          <a:xfrm flipV="1">
            <a:off x="3665086" y="2570161"/>
            <a:ext cx="6803" cy="2570164"/>
          </a:xfrm>
          <a:prstGeom prst="line">
            <a:avLst/>
          </a:prstGeom>
          <a:ln w="25560" cap="sq">
            <a:solidFill>
              <a:srgbClr val="FF808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6" name="Line"/>
          <p:cNvSpPr/>
          <p:nvPr/>
        </p:nvSpPr>
        <p:spPr>
          <a:xfrm flipH="1" flipV="1">
            <a:off x="6831012" y="1081244"/>
            <a:ext cx="1604327" cy="1"/>
          </a:xfrm>
          <a:prstGeom prst="line">
            <a:avLst/>
          </a:prstGeom>
          <a:ln w="9360" cap="sq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5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48275" y="4884737"/>
            <a:ext cx="598488" cy="341314"/>
          </a:xfrm>
          <a:prstGeom prst="rect">
            <a:avLst/>
          </a:prstGeom>
          <a:ln w="12700">
            <a:miter lim="400000"/>
          </a:ln>
        </p:spPr>
      </p:pic>
      <p:pic>
        <p:nvPicPr>
          <p:cNvPr id="467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76600" y="5140325"/>
            <a:ext cx="600075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GP Part 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r>
              <a:t>BGP Part 7</a:t>
            </a:r>
          </a:p>
        </p:txBody>
      </p:sp>
      <p:sp>
        <p:nvSpPr>
          <p:cNvPr id="81" name="BGP Protocol – A little more detail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>
            <a:lvl1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r>
              <a:t>BGP Protocol – A little more detail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GP Updates — NLRI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Updates — NLRI</a:t>
            </a:r>
          </a:p>
        </p:txBody>
      </p:sp>
      <p:sp>
        <p:nvSpPr>
          <p:cNvPr id="84" name="Network Layer Reachability Information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Network Layer Reachability Information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Used to advertise feasible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Composed of: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Network Prefix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Mask Length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Attributes of the path between you and the destination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BGP Updates — Attributes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BGP Updates — Attributes</a:t>
            </a:r>
          </a:p>
        </p:txBody>
      </p:sp>
      <p:sp>
        <p:nvSpPr>
          <p:cNvPr id="87" name="Used to convey information associated with NLRI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Used to convey information associated with NLRI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AS path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Next hop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969696"/>
                </a:solidFill>
              </a:defRPr>
            </a:pPr>
            <a:r>
              <a:rPr dirty="0"/>
              <a:t>Local preference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969696"/>
                </a:solidFill>
              </a:defRPr>
            </a:pPr>
            <a:r>
              <a:rPr dirty="0"/>
              <a:t>Multi-Exit Discriminator (MED)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969696"/>
                </a:solidFill>
              </a:defRPr>
            </a:pPr>
            <a:r>
              <a:rPr dirty="0"/>
              <a:t>Community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969696"/>
                </a:solidFill>
              </a:defRPr>
            </a:pPr>
            <a:r>
              <a:rPr dirty="0"/>
              <a:t>Origin 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969696"/>
                </a:solidFill>
              </a:defRPr>
            </a:pPr>
            <a:r>
              <a:rPr dirty="0"/>
              <a:t>Aggregator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"/>
          <p:cNvSpPr/>
          <p:nvPr/>
        </p:nvSpPr>
        <p:spPr>
          <a:xfrm flipV="1">
            <a:off x="6373240" y="2711388"/>
            <a:ext cx="1241998" cy="6461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9" name="AS-Path Attribut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AS-Path Attribute</a:t>
            </a:r>
          </a:p>
        </p:txBody>
      </p:sp>
      <p:sp>
        <p:nvSpPr>
          <p:cNvPr id="90" name="Sequence of ASes a route has traversed…"/>
          <p:cNvSpPr txBox="1">
            <a:spLocks noGrp="1"/>
          </p:cNvSpPr>
          <p:nvPr>
            <p:ph type="subTitle" sz="half" idx="1"/>
          </p:nvPr>
        </p:nvSpPr>
        <p:spPr>
          <a:xfrm>
            <a:off x="457200" y="1600200"/>
            <a:ext cx="4818063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Sequence of </a:t>
            </a:r>
            <a:r>
              <a:rPr dirty="0" err="1"/>
              <a:t>ASes</a:t>
            </a:r>
            <a:r>
              <a:rPr dirty="0"/>
              <a:t> a route has traversed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Loop detection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Apply policy</a:t>
            </a:r>
          </a:p>
        </p:txBody>
      </p:sp>
      <p:sp>
        <p:nvSpPr>
          <p:cNvPr id="91" name="Rectangle"/>
          <p:cNvSpPr/>
          <p:nvPr/>
        </p:nvSpPr>
        <p:spPr>
          <a:xfrm>
            <a:off x="6137274" y="3371850"/>
            <a:ext cx="2830515" cy="762000"/>
          </a:xfrm>
          <a:prstGeom prst="rect">
            <a:avLst/>
          </a:prstGeom>
          <a:solidFill>
            <a:srgbClr val="0000FF"/>
          </a:solidFill>
          <a:ln w="12600" cap="sq">
            <a:solidFill>
              <a:srgbClr val="000000"/>
            </a:solidFill>
            <a:miter/>
          </a:ln>
          <a:effectLst>
            <a:outerShdw blurRad="63500" dist="36147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92" name="Line"/>
          <p:cNvSpPr/>
          <p:nvPr/>
        </p:nvSpPr>
        <p:spPr>
          <a:xfrm flipV="1">
            <a:off x="3616149" y="4610098"/>
            <a:ext cx="595489" cy="784228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3" name="Line"/>
          <p:cNvSpPr/>
          <p:nvPr/>
        </p:nvSpPr>
        <p:spPr>
          <a:xfrm flipH="1" flipV="1">
            <a:off x="4911724" y="4321175"/>
            <a:ext cx="811662" cy="241271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4" name="Line"/>
          <p:cNvSpPr/>
          <p:nvPr/>
        </p:nvSpPr>
        <p:spPr>
          <a:xfrm>
            <a:off x="7244556" y="2780506"/>
            <a:ext cx="605633" cy="795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5" name="Line"/>
          <p:cNvSpPr/>
          <p:nvPr/>
        </p:nvSpPr>
        <p:spPr>
          <a:xfrm flipV="1">
            <a:off x="4737545" y="2867122"/>
            <a:ext cx="728217" cy="1011288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8875" y="5343525"/>
            <a:ext cx="1825625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8050" y="3668712"/>
            <a:ext cx="1827214" cy="1104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1724" y="2158969"/>
            <a:ext cx="1825625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94550" y="2182811"/>
            <a:ext cx="1827214" cy="11033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2925" y="4251325"/>
            <a:ext cx="1825625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Line"/>
          <p:cNvSpPr/>
          <p:nvPr/>
        </p:nvSpPr>
        <p:spPr>
          <a:xfrm flipH="1">
            <a:off x="7422081" y="4194952"/>
            <a:ext cx="613153" cy="613153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2" name="Rectangle"/>
          <p:cNvSpPr/>
          <p:nvPr/>
        </p:nvSpPr>
        <p:spPr>
          <a:xfrm>
            <a:off x="4729162" y="5394325"/>
            <a:ext cx="3003552" cy="1192213"/>
          </a:xfrm>
          <a:prstGeom prst="rect">
            <a:avLst/>
          </a:prstGeom>
          <a:solidFill>
            <a:srgbClr val="0000FF"/>
          </a:solidFill>
          <a:ln w="12600" cap="sq">
            <a:solidFill>
              <a:srgbClr val="000000"/>
            </a:solidFill>
            <a:miter/>
          </a:ln>
          <a:effectLst>
            <a:outerShdw blurRad="63500" dist="36147" dir="27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03" name="AS 100"/>
          <p:cNvSpPr txBox="1"/>
          <p:nvPr/>
        </p:nvSpPr>
        <p:spPr>
          <a:xfrm>
            <a:off x="7510461" y="2453667"/>
            <a:ext cx="1273177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100</a:t>
            </a:r>
          </a:p>
        </p:txBody>
      </p:sp>
      <p:sp>
        <p:nvSpPr>
          <p:cNvPr id="104" name="AS 300"/>
          <p:cNvSpPr txBox="1"/>
          <p:nvPr/>
        </p:nvSpPr>
        <p:spPr>
          <a:xfrm>
            <a:off x="3851275" y="4109429"/>
            <a:ext cx="111283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300</a:t>
            </a:r>
          </a:p>
        </p:txBody>
      </p:sp>
      <p:sp>
        <p:nvSpPr>
          <p:cNvPr id="105" name="AS 200"/>
          <p:cNvSpPr txBox="1"/>
          <p:nvPr/>
        </p:nvSpPr>
        <p:spPr>
          <a:xfrm>
            <a:off x="5138735" y="2466115"/>
            <a:ext cx="1406527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AS 200</a:t>
            </a:r>
          </a:p>
        </p:txBody>
      </p:sp>
      <p:sp>
        <p:nvSpPr>
          <p:cNvPr id="106" name="AS 500"/>
          <p:cNvSpPr txBox="1"/>
          <p:nvPr/>
        </p:nvSpPr>
        <p:spPr>
          <a:xfrm>
            <a:off x="2749550" y="5755666"/>
            <a:ext cx="1147763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500</a:t>
            </a:r>
          </a:p>
        </p:txBody>
      </p:sp>
      <p:sp>
        <p:nvSpPr>
          <p:cNvPr id="107" name="AS 400"/>
          <p:cNvSpPr txBox="1"/>
          <p:nvPr/>
        </p:nvSpPr>
        <p:spPr>
          <a:xfrm>
            <a:off x="5918200" y="4571391"/>
            <a:ext cx="129222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400</a:t>
            </a:r>
          </a:p>
        </p:txBody>
      </p:sp>
      <p:sp>
        <p:nvSpPr>
          <p:cNvPr id="108" name="170.10.0.0/16"/>
          <p:cNvSpPr txBox="1"/>
          <p:nvPr/>
        </p:nvSpPr>
        <p:spPr>
          <a:xfrm>
            <a:off x="5153420" y="2788006"/>
            <a:ext cx="1452564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170.10.0.0/16</a:t>
            </a:r>
          </a:p>
        </p:txBody>
      </p:sp>
      <p:sp>
        <p:nvSpPr>
          <p:cNvPr id="109" name="180.10.0.0/16"/>
          <p:cNvSpPr txBox="1"/>
          <p:nvPr/>
        </p:nvSpPr>
        <p:spPr>
          <a:xfrm>
            <a:off x="7419975" y="2773510"/>
            <a:ext cx="1452563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180.10.0.0/16</a:t>
            </a:r>
          </a:p>
        </p:txBody>
      </p:sp>
      <p:sp>
        <p:nvSpPr>
          <p:cNvPr id="110" name="150.10.0.0/16"/>
          <p:cNvSpPr txBox="1"/>
          <p:nvPr/>
        </p:nvSpPr>
        <p:spPr>
          <a:xfrm>
            <a:off x="5838825" y="4891235"/>
            <a:ext cx="1452563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150.10.0.0/16</a:t>
            </a:r>
          </a:p>
        </p:txBody>
      </p:sp>
      <p:sp>
        <p:nvSpPr>
          <p:cNvPr id="111" name="Network            Path…"/>
          <p:cNvSpPr txBox="1"/>
          <p:nvPr/>
        </p:nvSpPr>
        <p:spPr>
          <a:xfrm>
            <a:off x="4875212" y="5454650"/>
            <a:ext cx="2627214" cy="1069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Network            Path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180.10.0.0/16	300  200 100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170.10.0.0/16	300  200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150.10.0.0/16	300  400</a:t>
            </a:r>
          </a:p>
        </p:txBody>
      </p:sp>
      <p:sp>
        <p:nvSpPr>
          <p:cNvPr id="112" name="Network           Path…"/>
          <p:cNvSpPr txBox="1"/>
          <p:nvPr/>
        </p:nvSpPr>
        <p:spPr>
          <a:xfrm>
            <a:off x="6137274" y="3371850"/>
            <a:ext cx="2884490" cy="75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7438" tIns="37438" rIns="37438" bIns="3743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Network           Path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180.10.0.0/16   300  200  100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170.10.0.0/16   300  200 </a:t>
            </a:r>
          </a:p>
        </p:txBody>
      </p:sp>
      <p:sp>
        <p:nvSpPr>
          <p:cNvPr id="113" name="Line"/>
          <p:cNvSpPr/>
          <p:nvPr/>
        </p:nvSpPr>
        <p:spPr>
          <a:xfrm flipH="1">
            <a:off x="4102098" y="6104730"/>
            <a:ext cx="565946" cy="795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"/>
          <p:cNvSpPr/>
          <p:nvPr/>
        </p:nvSpPr>
        <p:spPr>
          <a:xfrm flipV="1">
            <a:off x="3563975" y="4187991"/>
            <a:ext cx="687349" cy="988847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" name="Line"/>
          <p:cNvSpPr/>
          <p:nvPr/>
        </p:nvSpPr>
        <p:spPr>
          <a:xfrm>
            <a:off x="6370406" y="2608340"/>
            <a:ext cx="1587732" cy="323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4" name="Line"/>
          <p:cNvSpPr/>
          <p:nvPr/>
        </p:nvSpPr>
        <p:spPr>
          <a:xfrm flipV="1">
            <a:off x="4759091" y="2509200"/>
            <a:ext cx="811446" cy="1049179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5387" y="3259204"/>
            <a:ext cx="1828802" cy="1104902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AS-Path (with 16 and 32-bit ASNs)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AS-Path (with 16 and 32-bit ASNs)</a:t>
            </a:r>
          </a:p>
        </p:txBody>
      </p:sp>
      <p:sp>
        <p:nvSpPr>
          <p:cNvPr id="117" name="Internet with 16-bit and 32-bit ASNs…"/>
          <p:cNvSpPr txBox="1">
            <a:spLocks noGrp="1"/>
          </p:cNvSpPr>
          <p:nvPr>
            <p:ph type="subTitle" sz="half" idx="1"/>
          </p:nvPr>
        </p:nvSpPr>
        <p:spPr>
          <a:xfrm>
            <a:off x="457200" y="1600200"/>
            <a:ext cx="4059238" cy="3257550"/>
          </a:xfrm>
          <a:prstGeom prst="rect">
            <a:avLst/>
          </a:prstGeom>
        </p:spPr>
        <p:txBody>
          <a:bodyPr/>
          <a:lstStyle/>
          <a:p>
            <a:pPr marL="228600" indent="-228600" defTabSz="443483"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171450" algn="l"/>
                <a:tab pos="317500" algn="l"/>
                <a:tab pos="863600" algn="l"/>
                <a:tab pos="1308100" algn="l"/>
                <a:tab pos="1752600" algn="l"/>
                <a:tab pos="2197100" algn="l"/>
                <a:tab pos="2641600" algn="l"/>
                <a:tab pos="3086100" algn="l"/>
                <a:tab pos="3530600" algn="l"/>
                <a:tab pos="3975100" algn="l"/>
                <a:tab pos="4419600" algn="l"/>
                <a:tab pos="4864100" algn="l"/>
                <a:tab pos="5308600" algn="l"/>
                <a:tab pos="5740400" algn="l"/>
                <a:tab pos="6184900" algn="l"/>
                <a:tab pos="6629400" algn="l"/>
                <a:tab pos="7073900" algn="l"/>
                <a:tab pos="7518400" algn="l"/>
                <a:tab pos="7962900" algn="l"/>
                <a:tab pos="8407400" algn="l"/>
                <a:tab pos="8851900" algn="l"/>
              </a:tabLst>
              <a:defRPr sz="2700"/>
            </a:pPr>
            <a:r>
              <a:rPr dirty="0"/>
              <a:t>Internet with 16-bit and 32-bit ASNs</a:t>
            </a:r>
          </a:p>
          <a:p>
            <a:pPr marL="228600" indent="-228600" defTabSz="443483"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171450" algn="l"/>
                <a:tab pos="317500" algn="l"/>
                <a:tab pos="863600" algn="l"/>
                <a:tab pos="1308100" algn="l"/>
                <a:tab pos="1752600" algn="l"/>
                <a:tab pos="2197100" algn="l"/>
                <a:tab pos="2641600" algn="l"/>
                <a:tab pos="3086100" algn="l"/>
                <a:tab pos="3530600" algn="l"/>
                <a:tab pos="3975100" algn="l"/>
                <a:tab pos="4419600" algn="l"/>
                <a:tab pos="4864100" algn="l"/>
                <a:tab pos="5308600" algn="l"/>
                <a:tab pos="5740400" algn="l"/>
                <a:tab pos="6184900" algn="l"/>
                <a:tab pos="6629400" algn="l"/>
                <a:tab pos="7073900" algn="l"/>
                <a:tab pos="7518400" algn="l"/>
                <a:tab pos="7962900" algn="l"/>
                <a:tab pos="8407400" algn="l"/>
                <a:tab pos="8851900" algn="l"/>
              </a:tabLst>
              <a:defRPr sz="2700"/>
            </a:pPr>
            <a:r>
              <a:rPr dirty="0"/>
              <a:t>Old software sees 23456 instead of actual ASN</a:t>
            </a:r>
          </a:p>
          <a:p>
            <a:pPr marL="228600" indent="-228600" defTabSz="443483"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171450" algn="l"/>
                <a:tab pos="317500" algn="l"/>
                <a:tab pos="863600" algn="l"/>
                <a:tab pos="1308100" algn="l"/>
                <a:tab pos="1752600" algn="l"/>
                <a:tab pos="2197100" algn="l"/>
                <a:tab pos="2641600" algn="l"/>
                <a:tab pos="3086100" algn="l"/>
                <a:tab pos="3530600" algn="l"/>
                <a:tab pos="3975100" algn="l"/>
                <a:tab pos="4419600" algn="l"/>
                <a:tab pos="4864100" algn="l"/>
                <a:tab pos="5308600" algn="l"/>
                <a:tab pos="5740400" algn="l"/>
                <a:tab pos="6184900" algn="l"/>
                <a:tab pos="6629400" algn="l"/>
                <a:tab pos="7073900" algn="l"/>
                <a:tab pos="7518400" algn="l"/>
                <a:tab pos="7962900" algn="l"/>
                <a:tab pos="8407400" algn="l"/>
                <a:tab pos="8851900" algn="l"/>
              </a:tabLst>
              <a:defRPr sz="2700"/>
            </a:pPr>
            <a:r>
              <a:rPr dirty="0"/>
              <a:t>AS-PATH length maintained</a:t>
            </a:r>
          </a:p>
        </p:txBody>
      </p:sp>
      <p:sp>
        <p:nvSpPr>
          <p:cNvPr id="122" name="Line"/>
          <p:cNvSpPr/>
          <p:nvPr/>
        </p:nvSpPr>
        <p:spPr>
          <a:xfrm flipH="1" flipV="1">
            <a:off x="5065245" y="4214176"/>
            <a:ext cx="456081" cy="168009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3" name="Line"/>
          <p:cNvSpPr/>
          <p:nvPr/>
        </p:nvSpPr>
        <p:spPr>
          <a:xfrm>
            <a:off x="7191374" y="2590006"/>
            <a:ext cx="606427" cy="795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2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6486" y="4978400"/>
            <a:ext cx="1825627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3187" y="2016125"/>
            <a:ext cx="1825627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42161" y="1992311"/>
            <a:ext cx="1827214" cy="11033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70537" y="3886200"/>
            <a:ext cx="1825627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Line"/>
          <p:cNvSpPr/>
          <p:nvPr/>
        </p:nvSpPr>
        <p:spPr>
          <a:xfrm flipH="1">
            <a:off x="4095750" y="5612605"/>
            <a:ext cx="479427" cy="795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0" name="AS 80000"/>
          <p:cNvSpPr txBox="1"/>
          <p:nvPr/>
        </p:nvSpPr>
        <p:spPr>
          <a:xfrm>
            <a:off x="7458075" y="2257025"/>
            <a:ext cx="1274763" cy="296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80000</a:t>
            </a:r>
          </a:p>
        </p:txBody>
      </p:sp>
      <p:sp>
        <p:nvSpPr>
          <p:cNvPr id="131" name="AS 300"/>
          <p:cNvSpPr txBox="1"/>
          <p:nvPr/>
        </p:nvSpPr>
        <p:spPr>
          <a:xfrm>
            <a:off x="3798887" y="3738162"/>
            <a:ext cx="1111252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300</a:t>
            </a:r>
          </a:p>
        </p:txBody>
      </p:sp>
      <p:sp>
        <p:nvSpPr>
          <p:cNvPr id="132" name="AS 70000"/>
          <p:cNvSpPr txBox="1"/>
          <p:nvPr/>
        </p:nvSpPr>
        <p:spPr>
          <a:xfrm>
            <a:off x="5437187" y="2257025"/>
            <a:ext cx="1406527" cy="296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70000</a:t>
            </a:r>
          </a:p>
        </p:txBody>
      </p:sp>
      <p:sp>
        <p:nvSpPr>
          <p:cNvPr id="133" name="AS 90000"/>
          <p:cNvSpPr txBox="1"/>
          <p:nvPr/>
        </p:nvSpPr>
        <p:spPr>
          <a:xfrm>
            <a:off x="2697161" y="5385987"/>
            <a:ext cx="1398589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90000</a:t>
            </a:r>
          </a:p>
        </p:txBody>
      </p:sp>
      <p:sp>
        <p:nvSpPr>
          <p:cNvPr id="134" name="AS 400"/>
          <p:cNvSpPr txBox="1"/>
          <p:nvPr/>
        </p:nvSpPr>
        <p:spPr>
          <a:xfrm>
            <a:off x="5865812" y="4200125"/>
            <a:ext cx="1292227" cy="296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400</a:t>
            </a:r>
          </a:p>
        </p:txBody>
      </p:sp>
      <p:sp>
        <p:nvSpPr>
          <p:cNvPr id="135" name="170.10.0.0/16"/>
          <p:cNvSpPr txBox="1"/>
          <p:nvPr/>
        </p:nvSpPr>
        <p:spPr>
          <a:xfrm>
            <a:off x="5413375" y="2584598"/>
            <a:ext cx="1452563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170.10.0.0/16</a:t>
            </a:r>
          </a:p>
        </p:txBody>
      </p:sp>
      <p:sp>
        <p:nvSpPr>
          <p:cNvPr id="136" name="180.10.0.0/16"/>
          <p:cNvSpPr txBox="1"/>
          <p:nvPr/>
        </p:nvSpPr>
        <p:spPr>
          <a:xfrm>
            <a:off x="7367586" y="2584598"/>
            <a:ext cx="1452564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180.10.0.0/16</a:t>
            </a:r>
          </a:p>
        </p:txBody>
      </p:sp>
      <p:sp>
        <p:nvSpPr>
          <p:cNvPr id="137" name="150.10.0.0/16"/>
          <p:cNvSpPr txBox="1"/>
          <p:nvPr/>
        </p:nvSpPr>
        <p:spPr>
          <a:xfrm>
            <a:off x="5784850" y="4526110"/>
            <a:ext cx="1454150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150.10.0.0/16</a:t>
            </a:r>
          </a:p>
        </p:txBody>
      </p:sp>
      <p:grpSp>
        <p:nvGrpSpPr>
          <p:cNvPr id="140" name="Group"/>
          <p:cNvGrpSpPr/>
          <p:nvPr/>
        </p:nvGrpSpPr>
        <p:grpSpPr>
          <a:xfrm>
            <a:off x="4576762" y="5290257"/>
            <a:ext cx="4304305" cy="1292227"/>
            <a:chOff x="-111445" y="10978"/>
            <a:chExt cx="3388047" cy="833440"/>
          </a:xfrm>
        </p:grpSpPr>
        <p:sp>
          <p:nvSpPr>
            <p:cNvPr id="138" name="Rectangle"/>
            <p:cNvSpPr/>
            <p:nvPr/>
          </p:nvSpPr>
          <p:spPr>
            <a:xfrm>
              <a:off x="-111445" y="10978"/>
              <a:ext cx="3276603" cy="83344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tabLst>
                  <a:tab pos="1092200" algn="l"/>
                  <a:tab pos="1536700" algn="l"/>
                  <a:tab pos="2006600" algn="l"/>
                  <a:tab pos="2159000" algn="l"/>
                  <a:tab pos="28829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  <a:tab pos="9601200" algn="l"/>
                  <a:tab pos="10058400" algn="l"/>
                  <a:tab pos="105156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" name="180.10.0.0/16 300 70000 80000…"/>
            <p:cNvSpPr txBox="1"/>
            <p:nvPr/>
          </p:nvSpPr>
          <p:spPr>
            <a:xfrm>
              <a:off x="-1" y="152706"/>
              <a:ext cx="3276603" cy="528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228600">
                <a:lnSpc>
                  <a:spcPct val="90000"/>
                </a:lnSpc>
                <a:spcBef>
                  <a:spcPts val="600"/>
                </a:spcBef>
                <a:tabLst>
                  <a:tab pos="1257300" algn="l"/>
                  <a:tab pos="1714500" algn="l"/>
                  <a:tab pos="22860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  <a:tab pos="9601200" algn="l"/>
                  <a:tab pos="10058400" algn="l"/>
                  <a:tab pos="105156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180.10.0.0/16	300 70000 </a:t>
              </a:r>
              <a:r>
                <a:rPr dirty="0" smtClean="0"/>
                <a:t>80000</a:t>
              </a:r>
              <a:endParaRPr lang="en-US" dirty="0" smtClean="0"/>
            </a:p>
            <a:p>
              <a:pPr marL="228600">
                <a:lnSpc>
                  <a:spcPct val="90000"/>
                </a:lnSpc>
                <a:spcBef>
                  <a:spcPts val="600"/>
                </a:spcBef>
                <a:tabLst>
                  <a:tab pos="1257300" algn="l"/>
                  <a:tab pos="1714500" algn="l"/>
                  <a:tab pos="22860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  <a:tab pos="9601200" algn="l"/>
                  <a:tab pos="10058400" algn="l"/>
                  <a:tab pos="105156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 smtClean="0"/>
                <a:t>170.10.0.0/16</a:t>
              </a:r>
              <a:r>
                <a:rPr dirty="0"/>
                <a:t>	300 70000</a:t>
              </a:r>
            </a:p>
            <a:p>
              <a:pPr marL="228600">
                <a:lnSpc>
                  <a:spcPct val="90000"/>
                </a:lnSpc>
                <a:spcBef>
                  <a:spcPts val="600"/>
                </a:spcBef>
                <a:tabLst>
                  <a:tab pos="1257300" algn="l"/>
                  <a:tab pos="1714500" algn="l"/>
                  <a:tab pos="22860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  <a:tab pos="9601200" algn="l"/>
                  <a:tab pos="10058400" algn="l"/>
                  <a:tab pos="105156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150.10.0.0/16	300 400</a:t>
              </a:r>
            </a:p>
          </p:txBody>
        </p:sp>
      </p:grpSp>
      <p:sp>
        <p:nvSpPr>
          <p:cNvPr id="141" name="Line"/>
          <p:cNvSpPr/>
          <p:nvPr/>
        </p:nvSpPr>
        <p:spPr>
          <a:xfrm flipH="1">
            <a:off x="7248473" y="3713839"/>
            <a:ext cx="474153" cy="474152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20" name="Group"/>
          <p:cNvGrpSpPr/>
          <p:nvPr/>
        </p:nvGrpSpPr>
        <p:grpSpPr>
          <a:xfrm>
            <a:off x="5819773" y="3246436"/>
            <a:ext cx="3146427" cy="565152"/>
            <a:chOff x="0" y="0"/>
            <a:chExt cx="3146426" cy="565151"/>
          </a:xfrm>
        </p:grpSpPr>
        <p:sp>
          <p:nvSpPr>
            <p:cNvPr id="118" name="Rectangle"/>
            <p:cNvSpPr/>
            <p:nvPr/>
          </p:nvSpPr>
          <p:spPr>
            <a:xfrm>
              <a:off x="0" y="-1"/>
              <a:ext cx="3146426" cy="56515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" name="180.10.0.0/16   300 23456 23456…"/>
            <p:cNvSpPr txBox="1"/>
            <p:nvPr/>
          </p:nvSpPr>
          <p:spPr>
            <a:xfrm>
              <a:off x="0" y="-1"/>
              <a:ext cx="3141959" cy="5290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9240" tIns="39240" rIns="39240" bIns="39240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180.10.0.0/16   300 23456 23456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170.10.0.0/16   300 23456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ext Hop Attribut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Next Hop Attribute</a:t>
            </a:r>
          </a:p>
        </p:txBody>
      </p:sp>
      <p:sp>
        <p:nvSpPr>
          <p:cNvPr id="144" name="Line"/>
          <p:cNvSpPr/>
          <p:nvPr/>
        </p:nvSpPr>
        <p:spPr>
          <a:xfrm flipV="1">
            <a:off x="1790332" y="3341686"/>
            <a:ext cx="689344" cy="1496554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" name="Line"/>
          <p:cNvSpPr/>
          <p:nvPr/>
        </p:nvSpPr>
        <p:spPr>
          <a:xfrm>
            <a:off x="3508375" y="2763836"/>
            <a:ext cx="1974851" cy="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4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186" y="4875212"/>
            <a:ext cx="2784477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112" y="1887536"/>
            <a:ext cx="2784476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9225" y="1830386"/>
            <a:ext cx="2784475" cy="1785939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160.10.0.0/16"/>
          <p:cNvSpPr txBox="1"/>
          <p:nvPr/>
        </p:nvSpPr>
        <p:spPr>
          <a:xfrm>
            <a:off x="836611" y="5762624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160.10.0.0/16</a:t>
            </a:r>
          </a:p>
        </p:txBody>
      </p:sp>
      <p:sp>
        <p:nvSpPr>
          <p:cNvPr id="150" name="150.10.0.0/16"/>
          <p:cNvSpPr txBox="1"/>
          <p:nvPr/>
        </p:nvSpPr>
        <p:spPr>
          <a:xfrm>
            <a:off x="1138236" y="2666999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150.10.0.0/16</a:t>
            </a:r>
          </a:p>
        </p:txBody>
      </p:sp>
      <p:sp>
        <p:nvSpPr>
          <p:cNvPr id="151" name="192.10.1.0/30"/>
          <p:cNvSpPr txBox="1"/>
          <p:nvPr/>
        </p:nvSpPr>
        <p:spPr>
          <a:xfrm>
            <a:off x="3933824" y="2536825"/>
            <a:ext cx="1022569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192.10.1.0/30</a:t>
            </a:r>
          </a:p>
        </p:txBody>
      </p:sp>
      <p:sp>
        <p:nvSpPr>
          <p:cNvPr id="152" name=".2"/>
          <p:cNvSpPr txBox="1"/>
          <p:nvPr/>
        </p:nvSpPr>
        <p:spPr>
          <a:xfrm>
            <a:off x="50577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153" name="AS 100"/>
          <p:cNvSpPr txBox="1"/>
          <p:nvPr/>
        </p:nvSpPr>
        <p:spPr>
          <a:xfrm>
            <a:off x="1067486" y="5448300"/>
            <a:ext cx="1116224" cy="540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100</a:t>
            </a:r>
          </a:p>
        </p:txBody>
      </p:sp>
      <p:sp>
        <p:nvSpPr>
          <p:cNvPr id="154" name="AS 200"/>
          <p:cNvSpPr txBox="1"/>
          <p:nvPr/>
        </p:nvSpPr>
        <p:spPr>
          <a:xfrm>
            <a:off x="1367524" y="2351086"/>
            <a:ext cx="1116224" cy="54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200</a:t>
            </a:r>
          </a:p>
        </p:txBody>
      </p:sp>
      <p:grpSp>
        <p:nvGrpSpPr>
          <p:cNvPr id="157" name="Group"/>
          <p:cNvGrpSpPr/>
          <p:nvPr/>
        </p:nvGrpSpPr>
        <p:grpSpPr>
          <a:xfrm>
            <a:off x="3379787" y="3729037"/>
            <a:ext cx="3598865" cy="742952"/>
            <a:chOff x="0" y="0"/>
            <a:chExt cx="3598864" cy="742951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3598865" cy="74295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Network           Next-Hop      Path…"/>
            <p:cNvSpPr txBox="1"/>
            <p:nvPr/>
          </p:nvSpPr>
          <p:spPr>
            <a:xfrm>
              <a:off x="-1" y="-1"/>
              <a:ext cx="3430327" cy="7068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128159" tIns="128159" rIns="128159" bIns="128159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Network           Next-Hop      Path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160.10.0.0/16   192.20.2.1     100</a:t>
              </a:r>
            </a:p>
          </p:txBody>
        </p:sp>
      </p:grpSp>
      <p:sp>
        <p:nvSpPr>
          <p:cNvPr id="158" name="Line"/>
          <p:cNvSpPr/>
          <p:nvPr/>
        </p:nvSpPr>
        <p:spPr>
          <a:xfrm flipH="1">
            <a:off x="2437978" y="4317215"/>
            <a:ext cx="914875" cy="0"/>
          </a:xfrm>
          <a:prstGeom prst="line">
            <a:avLst/>
          </a:prstGeom>
          <a:ln w="3810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61" name="Group"/>
          <p:cNvGrpSpPr/>
          <p:nvPr/>
        </p:nvGrpSpPr>
        <p:grpSpPr>
          <a:xfrm>
            <a:off x="2947986" y="2560636"/>
            <a:ext cx="693740" cy="437023"/>
            <a:chOff x="0" y="0"/>
            <a:chExt cx="693738" cy="437021"/>
          </a:xfrm>
        </p:grpSpPr>
        <p:pic>
          <p:nvPicPr>
            <p:cNvPr id="159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0" name="C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</a:t>
              </a:r>
            </a:p>
          </p:txBody>
        </p:sp>
      </p:grpSp>
      <p:sp>
        <p:nvSpPr>
          <p:cNvPr id="162" name=".1"/>
          <p:cNvSpPr txBox="1"/>
          <p:nvPr/>
        </p:nvSpPr>
        <p:spPr>
          <a:xfrm>
            <a:off x="36480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grpSp>
        <p:nvGrpSpPr>
          <p:cNvPr id="165" name="Group"/>
          <p:cNvGrpSpPr/>
          <p:nvPr/>
        </p:nvGrpSpPr>
        <p:grpSpPr>
          <a:xfrm>
            <a:off x="1985961" y="3336925"/>
            <a:ext cx="693740" cy="437022"/>
            <a:chOff x="0" y="0"/>
            <a:chExt cx="693738" cy="437021"/>
          </a:xfrm>
        </p:grpSpPr>
        <p:pic>
          <p:nvPicPr>
            <p:cNvPr id="16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4" name="B"/>
            <p:cNvSpPr txBox="1"/>
            <p:nvPr/>
          </p:nvSpPr>
          <p:spPr>
            <a:xfrm>
              <a:off x="257974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</a:t>
              </a:r>
            </a:p>
          </p:txBody>
        </p:sp>
      </p:grpSp>
      <p:grpSp>
        <p:nvGrpSpPr>
          <p:cNvPr id="168" name="Group"/>
          <p:cNvGrpSpPr/>
          <p:nvPr/>
        </p:nvGrpSpPr>
        <p:grpSpPr>
          <a:xfrm>
            <a:off x="1374775" y="4789487"/>
            <a:ext cx="693739" cy="437022"/>
            <a:chOff x="0" y="0"/>
            <a:chExt cx="693738" cy="437021"/>
          </a:xfrm>
        </p:grpSpPr>
        <p:pic>
          <p:nvPicPr>
            <p:cNvPr id="166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A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</a:t>
              </a:r>
            </a:p>
          </p:txBody>
        </p:sp>
      </p:grpSp>
      <p:sp>
        <p:nvSpPr>
          <p:cNvPr id="169" name=".1"/>
          <p:cNvSpPr txBox="1"/>
          <p:nvPr/>
        </p:nvSpPr>
        <p:spPr>
          <a:xfrm>
            <a:off x="1866899" y="4616450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sp>
        <p:nvSpPr>
          <p:cNvPr id="170" name=".2"/>
          <p:cNvSpPr txBox="1"/>
          <p:nvPr/>
        </p:nvSpPr>
        <p:spPr>
          <a:xfrm>
            <a:off x="2287586" y="3751262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171" name="192.20.2.0/30"/>
          <p:cNvSpPr txBox="1"/>
          <p:nvPr/>
        </p:nvSpPr>
        <p:spPr>
          <a:xfrm rot="17760000">
            <a:off x="1409504" y="4158145"/>
            <a:ext cx="1022568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192.20.2.0/30</a:t>
            </a:r>
          </a:p>
        </p:txBody>
      </p:sp>
      <p:sp>
        <p:nvSpPr>
          <p:cNvPr id="172" name="Line"/>
          <p:cNvSpPr/>
          <p:nvPr/>
        </p:nvSpPr>
        <p:spPr>
          <a:xfrm flipV="1">
            <a:off x="2192085" y="4060192"/>
            <a:ext cx="148433" cy="327828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3" name="AS 300"/>
          <p:cNvSpPr txBox="1"/>
          <p:nvPr/>
        </p:nvSpPr>
        <p:spPr>
          <a:xfrm>
            <a:off x="6538379" y="2147886"/>
            <a:ext cx="85990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300</a:t>
            </a:r>
          </a:p>
        </p:txBody>
      </p:sp>
      <p:sp>
        <p:nvSpPr>
          <p:cNvPr id="174" name="Line"/>
          <p:cNvSpPr/>
          <p:nvPr/>
        </p:nvSpPr>
        <p:spPr>
          <a:xfrm>
            <a:off x="7652553" y="3372816"/>
            <a:ext cx="270469" cy="270469"/>
          </a:xfrm>
          <a:prstGeom prst="line">
            <a:avLst/>
          </a:prstGeom>
          <a:ln w="50760" cap="sq">
            <a:solidFill>
              <a:srgbClr val="00B17A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77" name="Group"/>
          <p:cNvGrpSpPr/>
          <p:nvPr/>
        </p:nvGrpSpPr>
        <p:grpSpPr>
          <a:xfrm>
            <a:off x="7861665" y="3521242"/>
            <a:ext cx="692152" cy="437022"/>
            <a:chOff x="0" y="0"/>
            <a:chExt cx="692151" cy="437021"/>
          </a:xfrm>
        </p:grpSpPr>
        <p:pic>
          <p:nvPicPr>
            <p:cNvPr id="175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2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" name="E"/>
            <p:cNvSpPr txBox="1"/>
            <p:nvPr/>
          </p:nvSpPr>
          <p:spPr>
            <a:xfrm>
              <a:off x="261106" y="177800"/>
              <a:ext cx="165175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E</a:t>
              </a:r>
            </a:p>
          </p:txBody>
        </p:sp>
      </p:grpSp>
      <p:grpSp>
        <p:nvGrpSpPr>
          <p:cNvPr id="180" name="Group"/>
          <p:cNvGrpSpPr/>
          <p:nvPr/>
        </p:nvGrpSpPr>
        <p:grpSpPr>
          <a:xfrm>
            <a:off x="5191125" y="2560636"/>
            <a:ext cx="692150" cy="437023"/>
            <a:chOff x="0" y="0"/>
            <a:chExt cx="692150" cy="437021"/>
          </a:xfrm>
        </p:grpSpPr>
        <p:pic>
          <p:nvPicPr>
            <p:cNvPr id="178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0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D"/>
            <p:cNvSpPr txBox="1"/>
            <p:nvPr/>
          </p:nvSpPr>
          <p:spPr>
            <a:xfrm>
              <a:off x="256386" y="177800"/>
              <a:ext cx="17778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D</a:t>
              </a:r>
            </a:p>
          </p:txBody>
        </p:sp>
      </p:grpSp>
      <p:sp>
        <p:nvSpPr>
          <p:cNvPr id="181" name="140.10.0.0/16"/>
          <p:cNvSpPr txBox="1"/>
          <p:nvPr/>
        </p:nvSpPr>
        <p:spPr>
          <a:xfrm>
            <a:off x="6346824" y="2408236"/>
            <a:ext cx="1410979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140.10.0.0/16</a:t>
            </a:r>
          </a:p>
        </p:txBody>
      </p:sp>
      <p:grpSp>
        <p:nvGrpSpPr>
          <p:cNvPr id="184" name="Group"/>
          <p:cNvGrpSpPr/>
          <p:nvPr/>
        </p:nvGrpSpPr>
        <p:grpSpPr>
          <a:xfrm>
            <a:off x="320595" y="3605212"/>
            <a:ext cx="1344695" cy="531499"/>
            <a:chOff x="0" y="0"/>
            <a:chExt cx="1344694" cy="531497"/>
          </a:xfrm>
        </p:grpSpPr>
        <p:sp>
          <p:nvSpPr>
            <p:cNvPr id="182" name="BGP Update…"/>
            <p:cNvSpPr txBox="1"/>
            <p:nvPr/>
          </p:nvSpPr>
          <p:spPr>
            <a:xfrm>
              <a:off x="0" y="0"/>
              <a:ext cx="1187607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BGP Update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Messages</a:t>
              </a:r>
            </a:p>
          </p:txBody>
        </p:sp>
        <p:sp>
          <p:nvSpPr>
            <p:cNvPr id="183" name="Line"/>
            <p:cNvSpPr/>
            <p:nvPr/>
          </p:nvSpPr>
          <p:spPr>
            <a:xfrm>
              <a:off x="690642" y="301626"/>
              <a:ext cx="654053" cy="1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blurRad="63500" dist="17819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85" name="Next hop to reach a network…"/>
          <p:cNvSpPr txBox="1"/>
          <p:nvPr/>
        </p:nvSpPr>
        <p:spPr>
          <a:xfrm>
            <a:off x="3376612" y="4935537"/>
            <a:ext cx="5310189" cy="1272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4488" indent="-342900"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8298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Next hop to reach a network</a:t>
            </a:r>
          </a:p>
          <a:p>
            <a:pPr marL="344488" indent="-342900"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8298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Usually a local network is the next hop in </a:t>
            </a:r>
            <a:r>
              <a:rPr dirty="0" err="1"/>
              <a:t>eBGP</a:t>
            </a:r>
            <a:r>
              <a:rPr dirty="0"/>
              <a:t> session</a:t>
            </a:r>
          </a:p>
        </p:txBody>
      </p:sp>
      <p:sp>
        <p:nvSpPr>
          <p:cNvPr id="45" name="Line"/>
          <p:cNvSpPr/>
          <p:nvPr/>
        </p:nvSpPr>
        <p:spPr>
          <a:xfrm flipV="1">
            <a:off x="4236293" y="2888333"/>
            <a:ext cx="544864" cy="2863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ext Hop Attribute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Next Hop Attribute</a:t>
            </a:r>
          </a:p>
        </p:txBody>
      </p:sp>
      <p:sp>
        <p:nvSpPr>
          <p:cNvPr id="188" name="Next hop to reach a network…"/>
          <p:cNvSpPr txBox="1">
            <a:spLocks noGrp="1"/>
          </p:cNvSpPr>
          <p:nvPr>
            <p:ph type="subTitle" sz="quarter" idx="1"/>
          </p:nvPr>
        </p:nvSpPr>
        <p:spPr>
          <a:xfrm>
            <a:off x="3381373" y="4760912"/>
            <a:ext cx="5305428" cy="1927227"/>
          </a:xfrm>
          <a:prstGeom prst="rect">
            <a:avLst/>
          </a:prstGeom>
        </p:spPr>
        <p:txBody>
          <a:bodyPr/>
          <a:lstStyle/>
          <a:p>
            <a:pPr defTabSz="452627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17500" algn="l"/>
                <a:tab pos="431800" algn="l"/>
                <a:tab pos="889000" algn="l"/>
                <a:tab pos="1333500" algn="l"/>
                <a:tab pos="1790700" algn="l"/>
                <a:tab pos="2247900" algn="l"/>
                <a:tab pos="2692400" algn="l"/>
                <a:tab pos="3149600" algn="l"/>
                <a:tab pos="3606800" algn="l"/>
                <a:tab pos="4051300" algn="l"/>
                <a:tab pos="4508500" algn="l"/>
                <a:tab pos="4965700" algn="l"/>
                <a:tab pos="5410200" algn="l"/>
                <a:tab pos="5867400" algn="l"/>
                <a:tab pos="6311900" algn="l"/>
                <a:tab pos="6769100" algn="l"/>
                <a:tab pos="7226300" algn="l"/>
                <a:tab pos="7670800" algn="l"/>
                <a:tab pos="8128000" algn="l"/>
                <a:tab pos="8585200" algn="l"/>
                <a:tab pos="9029700" algn="l"/>
              </a:tabLst>
              <a:defRPr sz="2300"/>
            </a:pPr>
            <a:r>
              <a:rPr dirty="0"/>
              <a:t>Next hop to reach a network</a:t>
            </a:r>
          </a:p>
          <a:p>
            <a:pPr defTabSz="452627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17500" algn="l"/>
                <a:tab pos="431800" algn="l"/>
                <a:tab pos="889000" algn="l"/>
                <a:tab pos="1333500" algn="l"/>
                <a:tab pos="1790700" algn="l"/>
                <a:tab pos="2247900" algn="l"/>
                <a:tab pos="2692400" algn="l"/>
                <a:tab pos="3149600" algn="l"/>
                <a:tab pos="3606800" algn="l"/>
                <a:tab pos="4051300" algn="l"/>
                <a:tab pos="4508500" algn="l"/>
                <a:tab pos="4965700" algn="l"/>
                <a:tab pos="5410200" algn="l"/>
                <a:tab pos="5867400" algn="l"/>
                <a:tab pos="6311900" algn="l"/>
                <a:tab pos="6769100" algn="l"/>
                <a:tab pos="7226300" algn="l"/>
                <a:tab pos="7670800" algn="l"/>
                <a:tab pos="8128000" algn="l"/>
                <a:tab pos="8585200" algn="l"/>
                <a:tab pos="9029700" algn="l"/>
              </a:tabLst>
              <a:defRPr sz="2300"/>
            </a:pPr>
            <a:r>
              <a:rPr dirty="0"/>
              <a:t>Usually a local network is the next hop in </a:t>
            </a:r>
            <a:r>
              <a:rPr dirty="0" err="1"/>
              <a:t>eBGP</a:t>
            </a:r>
            <a:r>
              <a:rPr dirty="0"/>
              <a:t> session</a:t>
            </a:r>
          </a:p>
          <a:p>
            <a:pPr defTabSz="452627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17500" algn="l"/>
                <a:tab pos="431800" algn="l"/>
                <a:tab pos="889000" algn="l"/>
                <a:tab pos="1333500" algn="l"/>
                <a:tab pos="1790700" algn="l"/>
                <a:tab pos="2247900" algn="l"/>
                <a:tab pos="2692400" algn="l"/>
                <a:tab pos="3149600" algn="l"/>
                <a:tab pos="3606800" algn="l"/>
                <a:tab pos="4051300" algn="l"/>
                <a:tab pos="4508500" algn="l"/>
                <a:tab pos="4965700" algn="l"/>
                <a:tab pos="5410200" algn="l"/>
                <a:tab pos="5867400" algn="l"/>
                <a:tab pos="6311900" algn="l"/>
                <a:tab pos="6769100" algn="l"/>
                <a:tab pos="7226300" algn="l"/>
                <a:tab pos="7670800" algn="l"/>
                <a:tab pos="8128000" algn="l"/>
                <a:tab pos="8585200" algn="l"/>
                <a:tab pos="9029700" algn="l"/>
              </a:tabLst>
              <a:defRPr sz="2300"/>
            </a:pPr>
            <a:r>
              <a:rPr dirty="0"/>
              <a:t>Next Hop updated between</a:t>
            </a:r>
            <a:br>
              <a:rPr dirty="0"/>
            </a:br>
            <a:r>
              <a:rPr dirty="0" err="1"/>
              <a:t>eBGP</a:t>
            </a:r>
            <a:r>
              <a:rPr dirty="0"/>
              <a:t> Peers</a:t>
            </a:r>
          </a:p>
        </p:txBody>
      </p:sp>
      <p:sp>
        <p:nvSpPr>
          <p:cNvPr id="189" name="Line"/>
          <p:cNvSpPr/>
          <p:nvPr/>
        </p:nvSpPr>
        <p:spPr>
          <a:xfrm flipV="1">
            <a:off x="1653981" y="3341687"/>
            <a:ext cx="825695" cy="1648479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0" name="Line"/>
          <p:cNvSpPr/>
          <p:nvPr/>
        </p:nvSpPr>
        <p:spPr>
          <a:xfrm>
            <a:off x="3508375" y="2763836"/>
            <a:ext cx="1974852" cy="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91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186" y="4875212"/>
            <a:ext cx="2784477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112" y="1887536"/>
            <a:ext cx="2784476" cy="1785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9225" y="1830386"/>
            <a:ext cx="2784475" cy="1785939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160.10.0.0/16"/>
          <p:cNvSpPr txBox="1"/>
          <p:nvPr/>
        </p:nvSpPr>
        <p:spPr>
          <a:xfrm>
            <a:off x="836611" y="5762624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160.10.0.0/16</a:t>
            </a:r>
          </a:p>
        </p:txBody>
      </p:sp>
      <p:sp>
        <p:nvSpPr>
          <p:cNvPr id="195" name="150.10.0.0/16"/>
          <p:cNvSpPr txBox="1"/>
          <p:nvPr/>
        </p:nvSpPr>
        <p:spPr>
          <a:xfrm>
            <a:off x="1138236" y="2666999"/>
            <a:ext cx="1667297" cy="51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150.10.0.0/16</a:t>
            </a:r>
          </a:p>
        </p:txBody>
      </p:sp>
      <p:sp>
        <p:nvSpPr>
          <p:cNvPr id="196" name="192.10.1.0/30"/>
          <p:cNvSpPr txBox="1"/>
          <p:nvPr/>
        </p:nvSpPr>
        <p:spPr>
          <a:xfrm>
            <a:off x="3933824" y="2536825"/>
            <a:ext cx="1022569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192.10.1.0/30</a:t>
            </a:r>
          </a:p>
        </p:txBody>
      </p:sp>
      <p:sp>
        <p:nvSpPr>
          <p:cNvPr id="197" name=".2"/>
          <p:cNvSpPr txBox="1"/>
          <p:nvPr/>
        </p:nvSpPr>
        <p:spPr>
          <a:xfrm>
            <a:off x="50577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198" name="AS 100"/>
          <p:cNvSpPr txBox="1"/>
          <p:nvPr/>
        </p:nvSpPr>
        <p:spPr>
          <a:xfrm>
            <a:off x="1067486" y="5448300"/>
            <a:ext cx="1116224" cy="540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100</a:t>
            </a:r>
          </a:p>
        </p:txBody>
      </p:sp>
      <p:sp>
        <p:nvSpPr>
          <p:cNvPr id="199" name="AS 200"/>
          <p:cNvSpPr txBox="1"/>
          <p:nvPr/>
        </p:nvSpPr>
        <p:spPr>
          <a:xfrm>
            <a:off x="1367524" y="2351086"/>
            <a:ext cx="1116224" cy="54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8159" tIns="128159" rIns="128159" bIns="128159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200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2947986" y="2560636"/>
            <a:ext cx="693740" cy="437023"/>
            <a:chOff x="0" y="0"/>
            <a:chExt cx="693738" cy="437021"/>
          </a:xfrm>
        </p:grpSpPr>
        <p:pic>
          <p:nvPicPr>
            <p:cNvPr id="20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1" name="C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</a:t>
              </a:r>
            </a:p>
          </p:txBody>
        </p:sp>
      </p:grpSp>
      <p:sp>
        <p:nvSpPr>
          <p:cNvPr id="203" name=".1"/>
          <p:cNvSpPr txBox="1"/>
          <p:nvPr/>
        </p:nvSpPr>
        <p:spPr>
          <a:xfrm>
            <a:off x="3648074" y="2786061"/>
            <a:ext cx="150392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grpSp>
        <p:nvGrpSpPr>
          <p:cNvPr id="206" name="Group"/>
          <p:cNvGrpSpPr/>
          <p:nvPr/>
        </p:nvGrpSpPr>
        <p:grpSpPr>
          <a:xfrm>
            <a:off x="1985961" y="3336925"/>
            <a:ext cx="693740" cy="437022"/>
            <a:chOff x="0" y="0"/>
            <a:chExt cx="693738" cy="437021"/>
          </a:xfrm>
        </p:grpSpPr>
        <p:pic>
          <p:nvPicPr>
            <p:cNvPr id="204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B"/>
            <p:cNvSpPr txBox="1"/>
            <p:nvPr/>
          </p:nvSpPr>
          <p:spPr>
            <a:xfrm>
              <a:off x="257974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1374775" y="4789487"/>
            <a:ext cx="693739" cy="437022"/>
            <a:chOff x="0" y="0"/>
            <a:chExt cx="693738" cy="437021"/>
          </a:xfrm>
        </p:grpSpPr>
        <p:pic>
          <p:nvPicPr>
            <p:cNvPr id="207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3739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8" name="A"/>
            <p:cNvSpPr txBox="1"/>
            <p:nvPr/>
          </p:nvSpPr>
          <p:spPr>
            <a:xfrm>
              <a:off x="256387" y="177800"/>
              <a:ext cx="177788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</a:t>
              </a:r>
            </a:p>
          </p:txBody>
        </p:sp>
      </p:grpSp>
      <p:sp>
        <p:nvSpPr>
          <p:cNvPr id="210" name=".1"/>
          <p:cNvSpPr txBox="1"/>
          <p:nvPr/>
        </p:nvSpPr>
        <p:spPr>
          <a:xfrm>
            <a:off x="1866899" y="4616450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.1</a:t>
            </a:r>
          </a:p>
        </p:txBody>
      </p:sp>
      <p:sp>
        <p:nvSpPr>
          <p:cNvPr id="211" name=".2"/>
          <p:cNvSpPr txBox="1"/>
          <p:nvPr/>
        </p:nvSpPr>
        <p:spPr>
          <a:xfrm>
            <a:off x="2287586" y="3751262"/>
            <a:ext cx="150392" cy="185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.2</a:t>
            </a:r>
          </a:p>
        </p:txBody>
      </p:sp>
      <p:sp>
        <p:nvSpPr>
          <p:cNvPr id="212" name="192.20.2.0/30"/>
          <p:cNvSpPr txBox="1"/>
          <p:nvPr/>
        </p:nvSpPr>
        <p:spPr>
          <a:xfrm rot="17760000">
            <a:off x="1409504" y="4158145"/>
            <a:ext cx="1022568" cy="1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192.20.2.0/30</a:t>
            </a:r>
          </a:p>
        </p:txBody>
      </p:sp>
      <p:sp>
        <p:nvSpPr>
          <p:cNvPr id="213" name="Line"/>
          <p:cNvSpPr/>
          <p:nvPr/>
        </p:nvSpPr>
        <p:spPr>
          <a:xfrm flipV="1">
            <a:off x="2264567" y="3989387"/>
            <a:ext cx="148433" cy="327828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4" name="AS 300"/>
          <p:cNvSpPr txBox="1"/>
          <p:nvPr/>
        </p:nvSpPr>
        <p:spPr>
          <a:xfrm>
            <a:off x="6538379" y="2147886"/>
            <a:ext cx="85990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AS 300</a:t>
            </a:r>
          </a:p>
        </p:txBody>
      </p:sp>
      <p:sp>
        <p:nvSpPr>
          <p:cNvPr id="215" name="Line"/>
          <p:cNvSpPr/>
          <p:nvPr/>
        </p:nvSpPr>
        <p:spPr>
          <a:xfrm>
            <a:off x="7902708" y="3242787"/>
            <a:ext cx="156816" cy="156817"/>
          </a:xfrm>
          <a:prstGeom prst="line">
            <a:avLst/>
          </a:prstGeom>
          <a:ln w="50760" cap="sq">
            <a:solidFill>
              <a:srgbClr val="00B17A"/>
            </a:solidFill>
          </a:ln>
          <a:effectLst>
            <a:outerShdw blurRad="63500" dist="17819" dir="2700000" rotWithShape="0">
              <a:srgbClr val="0000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18" name="Group"/>
          <p:cNvGrpSpPr/>
          <p:nvPr/>
        </p:nvGrpSpPr>
        <p:grpSpPr>
          <a:xfrm>
            <a:off x="8013151" y="3342161"/>
            <a:ext cx="692152" cy="437023"/>
            <a:chOff x="0" y="0"/>
            <a:chExt cx="692151" cy="437022"/>
          </a:xfrm>
        </p:grpSpPr>
        <p:pic>
          <p:nvPicPr>
            <p:cNvPr id="216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2" cy="4000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E"/>
            <p:cNvSpPr txBox="1"/>
            <p:nvPr/>
          </p:nvSpPr>
          <p:spPr>
            <a:xfrm>
              <a:off x="261106" y="177800"/>
              <a:ext cx="165175" cy="25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E</a:t>
              </a:r>
            </a:p>
          </p:txBody>
        </p:sp>
      </p:grpSp>
      <p:grpSp>
        <p:nvGrpSpPr>
          <p:cNvPr id="221" name="Group"/>
          <p:cNvGrpSpPr/>
          <p:nvPr/>
        </p:nvGrpSpPr>
        <p:grpSpPr>
          <a:xfrm>
            <a:off x="5191125" y="2560636"/>
            <a:ext cx="692150" cy="437023"/>
            <a:chOff x="0" y="0"/>
            <a:chExt cx="692150" cy="437021"/>
          </a:xfrm>
        </p:grpSpPr>
        <p:pic>
          <p:nvPicPr>
            <p:cNvPr id="219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92150" cy="400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0" name="D"/>
            <p:cNvSpPr txBox="1"/>
            <p:nvPr/>
          </p:nvSpPr>
          <p:spPr>
            <a:xfrm>
              <a:off x="256386" y="177800"/>
              <a:ext cx="17778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D</a:t>
              </a:r>
            </a:p>
          </p:txBody>
        </p:sp>
      </p:grpSp>
      <p:sp>
        <p:nvSpPr>
          <p:cNvPr id="222" name="140.10.0.0/16"/>
          <p:cNvSpPr txBox="1"/>
          <p:nvPr/>
        </p:nvSpPr>
        <p:spPr>
          <a:xfrm>
            <a:off x="6346824" y="2408236"/>
            <a:ext cx="1410979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140.10.0.0/16</a:t>
            </a:r>
          </a:p>
        </p:txBody>
      </p:sp>
      <p:grpSp>
        <p:nvGrpSpPr>
          <p:cNvPr id="225" name="Group"/>
          <p:cNvGrpSpPr/>
          <p:nvPr/>
        </p:nvGrpSpPr>
        <p:grpSpPr>
          <a:xfrm>
            <a:off x="320595" y="3605212"/>
            <a:ext cx="1344695" cy="531499"/>
            <a:chOff x="0" y="0"/>
            <a:chExt cx="1344694" cy="531497"/>
          </a:xfrm>
        </p:grpSpPr>
        <p:sp>
          <p:nvSpPr>
            <p:cNvPr id="223" name="BGP Update…"/>
            <p:cNvSpPr txBox="1"/>
            <p:nvPr/>
          </p:nvSpPr>
          <p:spPr>
            <a:xfrm>
              <a:off x="0" y="0"/>
              <a:ext cx="1187607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BGP Update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r>
                <a:t>Messages</a:t>
              </a:r>
            </a:p>
          </p:txBody>
        </p:sp>
        <p:sp>
          <p:nvSpPr>
            <p:cNvPr id="224" name="Line"/>
            <p:cNvSpPr/>
            <p:nvPr/>
          </p:nvSpPr>
          <p:spPr>
            <a:xfrm>
              <a:off x="690642" y="301626"/>
              <a:ext cx="654053" cy="1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blurRad="63500" dist="17819" dir="2700000" rotWithShape="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26" name="Line"/>
          <p:cNvSpPr/>
          <p:nvPr/>
        </p:nvSpPr>
        <p:spPr>
          <a:xfrm flipH="1" flipV="1">
            <a:off x="4545011" y="3052760"/>
            <a:ext cx="411381" cy="650890"/>
          </a:xfrm>
          <a:prstGeom prst="line">
            <a:avLst/>
          </a:prstGeom>
          <a:ln w="3810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29" name="Group"/>
          <p:cNvGrpSpPr/>
          <p:nvPr/>
        </p:nvGrpSpPr>
        <p:grpSpPr>
          <a:xfrm>
            <a:off x="3786185" y="3713162"/>
            <a:ext cx="4645029" cy="987427"/>
            <a:chOff x="-1" y="0"/>
            <a:chExt cx="4645028" cy="987425"/>
          </a:xfrm>
        </p:grpSpPr>
        <p:sp>
          <p:nvSpPr>
            <p:cNvPr id="227" name="Rectangle"/>
            <p:cNvSpPr/>
            <p:nvPr/>
          </p:nvSpPr>
          <p:spPr>
            <a:xfrm>
              <a:off x="-2" y="0"/>
              <a:ext cx="4645029" cy="987426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8" name="Network           Next-Hop      Path…"/>
            <p:cNvSpPr txBox="1"/>
            <p:nvPr/>
          </p:nvSpPr>
          <p:spPr>
            <a:xfrm>
              <a:off x="-2" y="0"/>
              <a:ext cx="4645029" cy="935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28159" tIns="128159" rIns="128159" bIns="128159" numCol="1" anchor="t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Network           Next-Hop      Path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150.10.0.0/16   192.10.1.1     200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160.10.0.0/16   192.10.1.1     200 100</a:t>
              </a:r>
            </a:p>
          </p:txBody>
        </p:sp>
      </p:grpSp>
      <p:sp>
        <p:nvSpPr>
          <p:cNvPr id="230" name="Line"/>
          <p:cNvSpPr/>
          <p:nvPr/>
        </p:nvSpPr>
        <p:spPr>
          <a:xfrm>
            <a:off x="4201897" y="2915125"/>
            <a:ext cx="563565" cy="795"/>
          </a:xfrm>
          <a:prstGeom prst="line">
            <a:avLst/>
          </a:prstGeom>
          <a:ln w="38160" cap="sq">
            <a:solidFill>
              <a:srgbClr val="F35B1B"/>
            </a:solidFill>
            <a:tailEnd type="triangle"/>
          </a:ln>
          <a:effectLst>
            <a:outerShdw blurRad="63500" dist="28495" dir="3825519" rotWithShape="0">
              <a:srgbClr val="666600"/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1043</Words>
  <Application>Microsoft Office PowerPoint</Application>
  <PresentationFormat>On-screen Show (4:3)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Garamond</vt:lpstr>
      <vt:lpstr>Tahoma</vt:lpstr>
      <vt:lpstr>Times New Roman</vt:lpstr>
      <vt:lpstr>Verdana</vt:lpstr>
      <vt:lpstr>Office</vt:lpstr>
      <vt:lpstr>BGP Protocol &amp; Configuration</vt:lpstr>
      <vt:lpstr>Border Gateway Protocol (BGP4)</vt:lpstr>
      <vt:lpstr>BGP Part 7</vt:lpstr>
      <vt:lpstr>BGP Updates — NLRI</vt:lpstr>
      <vt:lpstr>BGP Updates — Attributes</vt:lpstr>
      <vt:lpstr>AS-Path Attribute</vt:lpstr>
      <vt:lpstr>AS-Path (with 16 and 32-bit ASNs)</vt:lpstr>
      <vt:lpstr>Next Hop Attribute</vt:lpstr>
      <vt:lpstr>Next Hop Attribute</vt:lpstr>
      <vt:lpstr>Next Hop Attribute</vt:lpstr>
      <vt:lpstr>Next Hop Attribute (more)</vt:lpstr>
      <vt:lpstr>Next Hop Best Practice</vt:lpstr>
      <vt:lpstr>Community Attribute</vt:lpstr>
      <vt:lpstr>BGP Updates: Withdrawn Routes</vt:lpstr>
      <vt:lpstr>BGP Updates: Withdrawn Routes</vt:lpstr>
      <vt:lpstr>BGP Routing Information Base</vt:lpstr>
      <vt:lpstr>BGP Routing Information Base</vt:lpstr>
      <vt:lpstr>BGP Routing Information Base</vt:lpstr>
      <vt:lpstr>BGP Routing Information Base</vt:lpstr>
      <vt:lpstr>BGP Routing Information Base</vt:lpstr>
      <vt:lpstr>BGP Routing Information Base</vt:lpstr>
      <vt:lpstr>An Example…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BGP Protocol &amp; Configuration</dc:title>
  <cp:lastModifiedBy>Frank Habicht</cp:lastModifiedBy>
  <cp:revision>12</cp:revision>
  <cp:lastPrinted>2018-05-03T10:31:22Z</cp:lastPrinted>
  <dcterms:modified xsi:type="dcterms:W3CDTF">2018-05-03T18:21:23Z</dcterms:modified>
</cp:coreProperties>
</file>