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7315200" cy="96012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  <p:sp>
        <p:nvSpPr>
          <p:cNvPr id="72" name="Shape 72"/>
          <p:cNvSpPr>
            <a:spLocks noGrp="1"/>
          </p:cNvSpPr>
          <p:nvPr>
            <p:ph type="body" sz="quarter" idx="1"/>
          </p:nvPr>
        </p:nvSpPr>
        <p:spPr>
          <a:xfrm>
            <a:off x="975360" y="4560570"/>
            <a:ext cx="5364480" cy="4320540"/>
          </a:xfrm>
          <a:prstGeom prst="rect">
            <a:avLst/>
          </a:prstGeom>
        </p:spPr>
        <p:txBody>
          <a:bodyPr lIns="96661" tIns="48331" rIns="96661" bIns="48331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673147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57200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198" y="1600200"/>
            <a:ext cx="4035487" cy="4524375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Rectangle"/>
          <p:cNvSpPr>
            <a:spLocks noGrp="1"/>
          </p:cNvSpPr>
          <p:nvPr>
            <p:ph type="body" sz="half" idx="13"/>
          </p:nvPr>
        </p:nvSpPr>
        <p:spPr>
          <a:xfrm>
            <a:off x="4644966" y="1600200"/>
            <a:ext cx="4035486" cy="4524375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8223250" cy="2185222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Rectangle"/>
          <p:cNvSpPr>
            <a:spLocks noGrp="1"/>
          </p:cNvSpPr>
          <p:nvPr>
            <p:ph type="body" sz="half" idx="13"/>
          </p:nvPr>
        </p:nvSpPr>
        <p:spPr>
          <a:xfrm>
            <a:off x="457200" y="3937767"/>
            <a:ext cx="8223250" cy="2186809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oup"/>
          <p:cNvGrpSpPr/>
          <p:nvPr/>
        </p:nvGrpSpPr>
        <p:grpSpPr>
          <a:xfrm>
            <a:off x="228598" y="2889250"/>
            <a:ext cx="8605841" cy="196850"/>
            <a:chOff x="0" y="0"/>
            <a:chExt cx="8605840" cy="196850"/>
          </a:xfrm>
        </p:grpSpPr>
        <p:sp>
          <p:nvSpPr>
            <p:cNvPr id="59" name="Rectangle"/>
            <p:cNvSpPr/>
            <p:nvPr/>
          </p:nvSpPr>
          <p:spPr>
            <a:xfrm>
              <a:off x="-1" y="0"/>
              <a:ext cx="2865440" cy="196850"/>
            </a:xfrm>
            <a:prstGeom prst="rect">
              <a:avLst/>
            </a:prstGeom>
            <a:solidFill>
              <a:srgbClr val="6666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60" name="Rectangle"/>
            <p:cNvSpPr/>
            <p:nvPr/>
          </p:nvSpPr>
          <p:spPr>
            <a:xfrm>
              <a:off x="2870199" y="0"/>
              <a:ext cx="2865440" cy="196850"/>
            </a:xfrm>
            <a:prstGeom prst="rect">
              <a:avLst/>
            </a:prstGeom>
            <a:solidFill>
              <a:srgbClr val="99CC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61" name="Rectangle"/>
            <p:cNvSpPr/>
            <p:nvPr/>
          </p:nvSpPr>
          <p:spPr>
            <a:xfrm>
              <a:off x="5740400" y="0"/>
              <a:ext cx="2865440" cy="196850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</p:grpSp>
      <p:sp>
        <p:nvSpPr>
          <p:cNvPr id="63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3000"/>
            </a:lvl1pPr>
            <a:lvl2pPr algn="ctr">
              <a:defRPr sz="3000"/>
            </a:lvl2pPr>
            <a:lvl3pPr algn="ctr">
              <a:defRPr sz="3000"/>
            </a:lvl3pPr>
            <a:lvl4pPr algn="ctr">
              <a:defRPr sz="3000"/>
            </a:lvl4pPr>
            <a:lvl5pPr algn="ctr">
              <a:defRPr sz="3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12673" y="6248400"/>
            <a:ext cx="267778" cy="245998"/>
          </a:xfrm>
          <a:prstGeom prst="rect">
            <a:avLst/>
          </a:prstGeom>
        </p:spPr>
        <p:txBody>
          <a:bodyPr/>
          <a:lstStyle>
            <a:lvl1pPr algn="r">
              <a:tabLst>
                <a:tab pos="457200" algn="l"/>
                <a:tab pos="914400" algn="l"/>
                <a:tab pos="1371600" algn="l"/>
                <a:tab pos="1828800" algn="l"/>
              </a:tabLst>
              <a:defRPr sz="10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0" y="-1"/>
            <a:ext cx="228600" cy="2286002"/>
          </a:xfrm>
          <a:prstGeom prst="rect">
            <a:avLst/>
          </a:prstGeom>
          <a:solidFill>
            <a:srgbClr val="6666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3" name="Line"/>
          <p:cNvSpPr/>
          <p:nvPr/>
        </p:nvSpPr>
        <p:spPr>
          <a:xfrm>
            <a:off x="457200" y="1447800"/>
            <a:ext cx="8077202" cy="1589"/>
          </a:xfrm>
          <a:prstGeom prst="line">
            <a:avLst/>
          </a:prstGeom>
          <a:ln w="19080" cap="sq">
            <a:solidFill>
              <a:srgbClr val="999900"/>
            </a:solidFill>
            <a:miter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" name="Rectangle"/>
          <p:cNvSpPr/>
          <p:nvPr/>
        </p:nvSpPr>
        <p:spPr>
          <a:xfrm>
            <a:off x="0" y="2285999"/>
            <a:ext cx="228600" cy="2286002"/>
          </a:xfrm>
          <a:prstGeom prst="rect">
            <a:avLst/>
          </a:prstGeom>
          <a:solidFill>
            <a:srgbClr val="CCCC6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5" name="Rectangle"/>
          <p:cNvSpPr/>
          <p:nvPr/>
        </p:nvSpPr>
        <p:spPr>
          <a:xfrm>
            <a:off x="0" y="4571998"/>
            <a:ext cx="228600" cy="2286003"/>
          </a:xfrm>
          <a:prstGeom prst="rect">
            <a:avLst/>
          </a:prstGeom>
          <a:solidFill>
            <a:srgbClr val="9999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457200" y="-20638"/>
            <a:ext cx="8223250" cy="14319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8" tIns="46798" rIns="46798" bIns="46798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3250" cy="4524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8" tIns="46798" rIns="46798" bIns="4679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6248400"/>
            <a:ext cx="411098" cy="423550"/>
          </a:xfrm>
          <a:prstGeom prst="rect">
            <a:avLst/>
          </a:prstGeom>
          <a:ln w="12700">
            <a:miter lim="400000"/>
          </a:ln>
        </p:spPr>
        <p:txBody>
          <a:bodyPr wrap="none" lIns="46798" tIns="46798" rIns="46798" bIns="4679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999900"/>
          </a:solidFill>
          <a:uFillTx/>
          <a:latin typeface="Garamond"/>
          <a:ea typeface="Garamond"/>
          <a:cs typeface="Garamond"/>
          <a:sym typeface="Garamond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1pPr>
      <a:lvl2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2pPr>
      <a:lvl3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3pPr>
      <a:lvl4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4pPr>
      <a:lvl5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5pPr>
      <a:lvl6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6pPr>
      <a:lvl7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7pPr>
      <a:lvl8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8pPr>
      <a:lvl9pPr marL="342900" marR="0" indent="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Verdana"/>
          <a:ea typeface="Verdana"/>
          <a:cs typeface="Verdana"/>
          <a:sym typeface="Verdana"/>
        </a:defRPr>
      </a:lvl9pPr>
    </p:bodyStyle>
    <p:otherStyle>
      <a:lvl1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BGP Protocol &amp; Configuration"/>
          <p:cNvSpPr txBox="1">
            <a:spLocks noGrp="1"/>
          </p:cNvSpPr>
          <p:nvPr>
            <p:ph type="title"/>
          </p:nvPr>
        </p:nvSpPr>
        <p:spPr>
          <a:xfrm>
            <a:off x="685800" y="65086"/>
            <a:ext cx="7772400" cy="2744790"/>
          </a:xfrm>
          <a:prstGeom prst="rect">
            <a:avLst/>
          </a:prstGeom>
        </p:spPr>
        <p:txBody>
          <a:bodyPr/>
          <a:lstStyle/>
          <a:p>
            <a: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5800"/>
            </a:pPr>
            <a:r>
              <a:t>BGP</a:t>
            </a:r>
            <a:br/>
            <a:r>
              <a:t>Protocol &amp; Configuration</a:t>
            </a:r>
          </a:p>
        </p:txBody>
      </p:sp>
      <p:sp>
        <p:nvSpPr>
          <p:cNvPr id="75" name="AfNOG"/>
          <p:cNvSpPr txBox="1">
            <a:spLocks noGrp="1"/>
          </p:cNvSpPr>
          <p:nvPr>
            <p:ph type="body" sz="half" idx="1"/>
          </p:nvPr>
        </p:nvSpPr>
        <p:spPr>
          <a:xfrm>
            <a:off x="1371600" y="3270250"/>
            <a:ext cx="6400800" cy="2209800"/>
          </a:xfrm>
          <a:prstGeom prst="rect">
            <a:avLst/>
          </a:prstGeom>
        </p:spPr>
        <p:txBody>
          <a:bodyPr lIns="46798" tIns="46798" rIns="46798" bIns="46798"/>
          <a:lstStyle/>
          <a:p>
            <a:pPr marL="339725" indent="-338138">
              <a:tabLst>
                <a:tab pos="3429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endParaRPr/>
          </a:p>
          <a:p>
            <a:pPr marL="339725" indent="-338138">
              <a:tabLst>
                <a:tab pos="3429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t>AfNOG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Next Hop Attribute"/>
          <p:cNvSpPr txBox="1">
            <a:spLocks noGrp="1"/>
          </p:cNvSpPr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Next Hop Attribute</a:t>
            </a:r>
          </a:p>
        </p:txBody>
      </p:sp>
      <p:sp>
        <p:nvSpPr>
          <p:cNvPr id="233" name="Next hop not changed between iBGP peers"/>
          <p:cNvSpPr txBox="1">
            <a:spLocks noGrp="1"/>
          </p:cNvSpPr>
          <p:nvPr>
            <p:ph type="subTitle" sz="quarter" idx="1"/>
          </p:nvPr>
        </p:nvSpPr>
        <p:spPr>
          <a:xfrm>
            <a:off x="3557587" y="5130800"/>
            <a:ext cx="5129215" cy="1163638"/>
          </a:xfrm>
          <a:prstGeom prst="rect">
            <a:avLst/>
          </a:prstGeom>
        </p:spPr>
        <p:txBody>
          <a:bodyPr/>
          <a:lstStyle/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Next hop not changed</a:t>
            </a:r>
            <a:br>
              <a:rPr dirty="0"/>
            </a:br>
            <a:r>
              <a:rPr dirty="0"/>
              <a:t>between </a:t>
            </a:r>
            <a:r>
              <a:rPr dirty="0" err="1"/>
              <a:t>iBGP</a:t>
            </a:r>
            <a:r>
              <a:rPr dirty="0"/>
              <a:t> peers</a:t>
            </a:r>
          </a:p>
        </p:txBody>
      </p:sp>
      <p:sp>
        <p:nvSpPr>
          <p:cNvPr id="234" name="Line"/>
          <p:cNvSpPr/>
          <p:nvPr/>
        </p:nvSpPr>
        <p:spPr>
          <a:xfrm flipV="1">
            <a:off x="1808950" y="3341686"/>
            <a:ext cx="670725" cy="1496554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35" name="Line"/>
          <p:cNvSpPr/>
          <p:nvPr/>
        </p:nvSpPr>
        <p:spPr>
          <a:xfrm>
            <a:off x="3508375" y="2763836"/>
            <a:ext cx="1974851" cy="2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236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0186" y="4875212"/>
            <a:ext cx="2784477" cy="1785939"/>
          </a:xfrm>
          <a:prstGeom prst="rect">
            <a:avLst/>
          </a:prstGeom>
          <a:ln w="12700">
            <a:miter lim="400000"/>
          </a:ln>
        </p:spPr>
      </p:pic>
      <p:pic>
        <p:nvPicPr>
          <p:cNvPr id="237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3112" y="1887536"/>
            <a:ext cx="2784476" cy="1785939"/>
          </a:xfrm>
          <a:prstGeom prst="rect">
            <a:avLst/>
          </a:prstGeom>
          <a:ln w="12700">
            <a:miter lim="400000"/>
          </a:ln>
        </p:spPr>
      </p:pic>
      <p:pic>
        <p:nvPicPr>
          <p:cNvPr id="238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29225" y="1830386"/>
            <a:ext cx="2784475" cy="1785939"/>
          </a:xfrm>
          <a:prstGeom prst="rect">
            <a:avLst/>
          </a:prstGeom>
          <a:ln w="12700">
            <a:miter lim="400000"/>
          </a:ln>
        </p:spPr>
      </p:pic>
      <p:sp>
        <p:nvSpPr>
          <p:cNvPr id="239" name="160.10.0.0/16"/>
          <p:cNvSpPr txBox="1"/>
          <p:nvPr/>
        </p:nvSpPr>
        <p:spPr>
          <a:xfrm>
            <a:off x="836611" y="5762624"/>
            <a:ext cx="1667297" cy="515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8159" tIns="128159" rIns="128159" bIns="128159">
            <a:spAutoFit/>
          </a:bodyPr>
          <a:lstStyle>
            <a:lvl1pPr>
              <a:spcBef>
                <a:spcPts val="11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160.10.0.0/16</a:t>
            </a:r>
          </a:p>
        </p:txBody>
      </p:sp>
      <p:sp>
        <p:nvSpPr>
          <p:cNvPr id="240" name="150.10.0.0/16"/>
          <p:cNvSpPr txBox="1"/>
          <p:nvPr/>
        </p:nvSpPr>
        <p:spPr>
          <a:xfrm>
            <a:off x="1138236" y="2666999"/>
            <a:ext cx="1667297" cy="515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8159" tIns="128159" rIns="128159" bIns="128159">
            <a:spAutoFit/>
          </a:bodyPr>
          <a:lstStyle>
            <a:lvl1pPr>
              <a:spcBef>
                <a:spcPts val="11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150.10.0.0/16</a:t>
            </a:r>
          </a:p>
        </p:txBody>
      </p:sp>
      <p:sp>
        <p:nvSpPr>
          <p:cNvPr id="241" name="192.10.1.0/30"/>
          <p:cNvSpPr txBox="1"/>
          <p:nvPr/>
        </p:nvSpPr>
        <p:spPr>
          <a:xfrm>
            <a:off x="3933824" y="2536825"/>
            <a:ext cx="1022569" cy="185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192.10.1.0/30</a:t>
            </a:r>
          </a:p>
        </p:txBody>
      </p:sp>
      <p:sp>
        <p:nvSpPr>
          <p:cNvPr id="242" name=".2"/>
          <p:cNvSpPr txBox="1"/>
          <p:nvPr/>
        </p:nvSpPr>
        <p:spPr>
          <a:xfrm>
            <a:off x="5057774" y="2786061"/>
            <a:ext cx="150392" cy="18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.2</a:t>
            </a:r>
          </a:p>
        </p:txBody>
      </p:sp>
      <p:sp>
        <p:nvSpPr>
          <p:cNvPr id="243" name="AS 100"/>
          <p:cNvSpPr txBox="1"/>
          <p:nvPr/>
        </p:nvSpPr>
        <p:spPr>
          <a:xfrm>
            <a:off x="1067486" y="5448300"/>
            <a:ext cx="1116224" cy="5401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8159" tIns="128159" rIns="128159" bIns="128159">
            <a:spAutoFit/>
          </a:bodyPr>
          <a:lstStyle>
            <a:lvl1pPr algn="ctr"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AS 100</a:t>
            </a:r>
          </a:p>
        </p:txBody>
      </p:sp>
      <p:sp>
        <p:nvSpPr>
          <p:cNvPr id="244" name="AS 200"/>
          <p:cNvSpPr txBox="1"/>
          <p:nvPr/>
        </p:nvSpPr>
        <p:spPr>
          <a:xfrm>
            <a:off x="1367524" y="2351086"/>
            <a:ext cx="1116224" cy="54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8159" tIns="128159" rIns="128159" bIns="128159">
            <a:spAutoFit/>
          </a:bodyPr>
          <a:lstStyle>
            <a:lvl1pPr algn="ctr"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AS 200</a:t>
            </a:r>
          </a:p>
        </p:txBody>
      </p:sp>
      <p:grpSp>
        <p:nvGrpSpPr>
          <p:cNvPr id="247" name="Group"/>
          <p:cNvGrpSpPr/>
          <p:nvPr/>
        </p:nvGrpSpPr>
        <p:grpSpPr>
          <a:xfrm>
            <a:off x="2947986" y="2560636"/>
            <a:ext cx="693740" cy="437023"/>
            <a:chOff x="0" y="0"/>
            <a:chExt cx="693738" cy="437021"/>
          </a:xfrm>
        </p:grpSpPr>
        <p:pic>
          <p:nvPicPr>
            <p:cNvPr id="245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693739" cy="4000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46" name="C"/>
            <p:cNvSpPr txBox="1"/>
            <p:nvPr/>
          </p:nvSpPr>
          <p:spPr>
            <a:xfrm>
              <a:off x="256387" y="177800"/>
              <a:ext cx="177788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spcBef>
                  <a:spcPts val="11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C</a:t>
              </a:r>
            </a:p>
          </p:txBody>
        </p:sp>
      </p:grpSp>
      <p:sp>
        <p:nvSpPr>
          <p:cNvPr id="248" name=".1"/>
          <p:cNvSpPr txBox="1"/>
          <p:nvPr/>
        </p:nvSpPr>
        <p:spPr>
          <a:xfrm>
            <a:off x="3648074" y="2786061"/>
            <a:ext cx="150392" cy="18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.1</a:t>
            </a:r>
          </a:p>
        </p:txBody>
      </p:sp>
      <p:grpSp>
        <p:nvGrpSpPr>
          <p:cNvPr id="251" name="Group"/>
          <p:cNvGrpSpPr/>
          <p:nvPr/>
        </p:nvGrpSpPr>
        <p:grpSpPr>
          <a:xfrm>
            <a:off x="1985961" y="3336925"/>
            <a:ext cx="693740" cy="437022"/>
            <a:chOff x="0" y="0"/>
            <a:chExt cx="693738" cy="437021"/>
          </a:xfrm>
        </p:grpSpPr>
        <p:pic>
          <p:nvPicPr>
            <p:cNvPr id="249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693739" cy="4000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50" name="B"/>
            <p:cNvSpPr txBox="1"/>
            <p:nvPr/>
          </p:nvSpPr>
          <p:spPr>
            <a:xfrm>
              <a:off x="257974" y="177800"/>
              <a:ext cx="177788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spcBef>
                  <a:spcPts val="11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B</a:t>
              </a:r>
            </a:p>
          </p:txBody>
        </p:sp>
      </p:grpSp>
      <p:sp>
        <p:nvSpPr>
          <p:cNvPr id="255" name=".1"/>
          <p:cNvSpPr txBox="1"/>
          <p:nvPr/>
        </p:nvSpPr>
        <p:spPr>
          <a:xfrm>
            <a:off x="1866899" y="4616450"/>
            <a:ext cx="150392" cy="185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.1</a:t>
            </a:r>
          </a:p>
        </p:txBody>
      </p:sp>
      <p:sp>
        <p:nvSpPr>
          <p:cNvPr id="256" name=".2"/>
          <p:cNvSpPr txBox="1"/>
          <p:nvPr/>
        </p:nvSpPr>
        <p:spPr>
          <a:xfrm>
            <a:off x="2287586" y="3751262"/>
            <a:ext cx="150392" cy="185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.2</a:t>
            </a:r>
          </a:p>
        </p:txBody>
      </p:sp>
      <p:sp>
        <p:nvSpPr>
          <p:cNvPr id="257" name="192.20.2.0/30"/>
          <p:cNvSpPr txBox="1"/>
          <p:nvPr/>
        </p:nvSpPr>
        <p:spPr>
          <a:xfrm rot="17760000">
            <a:off x="1409504" y="4158145"/>
            <a:ext cx="1022568" cy="18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192.20.2.0/30</a:t>
            </a:r>
          </a:p>
        </p:txBody>
      </p:sp>
      <p:sp>
        <p:nvSpPr>
          <p:cNvPr id="258" name="AS 300"/>
          <p:cNvSpPr txBox="1"/>
          <p:nvPr/>
        </p:nvSpPr>
        <p:spPr>
          <a:xfrm>
            <a:off x="6538379" y="2147886"/>
            <a:ext cx="859905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AS 300</a:t>
            </a:r>
          </a:p>
        </p:txBody>
      </p:sp>
      <p:sp>
        <p:nvSpPr>
          <p:cNvPr id="259" name="Line"/>
          <p:cNvSpPr/>
          <p:nvPr/>
        </p:nvSpPr>
        <p:spPr>
          <a:xfrm>
            <a:off x="5823826" y="2784477"/>
            <a:ext cx="2087721" cy="360792"/>
          </a:xfrm>
          <a:prstGeom prst="line">
            <a:avLst/>
          </a:prstGeom>
          <a:ln w="50760" cap="sq">
            <a:solidFill>
              <a:srgbClr val="00B17A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grpSp>
        <p:nvGrpSpPr>
          <p:cNvPr id="262" name="Group"/>
          <p:cNvGrpSpPr/>
          <p:nvPr/>
        </p:nvGrpSpPr>
        <p:grpSpPr>
          <a:xfrm>
            <a:off x="7716550" y="3037689"/>
            <a:ext cx="692152" cy="437023"/>
            <a:chOff x="0" y="0"/>
            <a:chExt cx="692151" cy="437022"/>
          </a:xfrm>
        </p:grpSpPr>
        <p:pic>
          <p:nvPicPr>
            <p:cNvPr id="260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692152" cy="4000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61" name="E"/>
            <p:cNvSpPr txBox="1"/>
            <p:nvPr/>
          </p:nvSpPr>
          <p:spPr>
            <a:xfrm>
              <a:off x="261106" y="177800"/>
              <a:ext cx="165175" cy="2592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spcBef>
                  <a:spcPts val="11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E</a:t>
              </a:r>
            </a:p>
          </p:txBody>
        </p:sp>
      </p:grpSp>
      <p:grpSp>
        <p:nvGrpSpPr>
          <p:cNvPr id="265" name="Group"/>
          <p:cNvGrpSpPr/>
          <p:nvPr/>
        </p:nvGrpSpPr>
        <p:grpSpPr>
          <a:xfrm>
            <a:off x="5191125" y="2560636"/>
            <a:ext cx="692150" cy="437023"/>
            <a:chOff x="0" y="0"/>
            <a:chExt cx="692150" cy="437021"/>
          </a:xfrm>
        </p:grpSpPr>
        <p:pic>
          <p:nvPicPr>
            <p:cNvPr id="263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692150" cy="4000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64" name="D"/>
            <p:cNvSpPr txBox="1"/>
            <p:nvPr/>
          </p:nvSpPr>
          <p:spPr>
            <a:xfrm>
              <a:off x="256386" y="177800"/>
              <a:ext cx="177789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spcBef>
                  <a:spcPts val="11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D</a:t>
              </a:r>
            </a:p>
          </p:txBody>
        </p:sp>
      </p:grpSp>
      <p:sp>
        <p:nvSpPr>
          <p:cNvPr id="266" name="140.10.0.0/16"/>
          <p:cNvSpPr txBox="1"/>
          <p:nvPr/>
        </p:nvSpPr>
        <p:spPr>
          <a:xfrm>
            <a:off x="6346824" y="2408236"/>
            <a:ext cx="1410979" cy="259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11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140.10.0.0/16</a:t>
            </a:r>
          </a:p>
        </p:txBody>
      </p:sp>
      <p:grpSp>
        <p:nvGrpSpPr>
          <p:cNvPr id="269" name="Group"/>
          <p:cNvGrpSpPr/>
          <p:nvPr/>
        </p:nvGrpSpPr>
        <p:grpSpPr>
          <a:xfrm>
            <a:off x="511330" y="3702806"/>
            <a:ext cx="1259096" cy="796925"/>
            <a:chOff x="0" y="0"/>
            <a:chExt cx="1259095" cy="796922"/>
          </a:xfrm>
        </p:grpSpPr>
        <p:sp>
          <p:nvSpPr>
            <p:cNvPr id="267" name="BGP Update…"/>
            <p:cNvSpPr txBox="1"/>
            <p:nvPr/>
          </p:nvSpPr>
          <p:spPr>
            <a:xfrm>
              <a:off x="0" y="0"/>
              <a:ext cx="1187607" cy="5314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 b="1">
                  <a:latin typeface="Arial"/>
                  <a:ea typeface="Arial"/>
                  <a:cs typeface="Arial"/>
                  <a:sym typeface="Arial"/>
                </a:defRPr>
              </a:pPr>
              <a:r>
                <a:rPr dirty="0"/>
                <a:t>BGP Update</a:t>
              </a:r>
            </a:p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 b="1">
                  <a:latin typeface="Arial"/>
                  <a:ea typeface="Arial"/>
                  <a:cs typeface="Arial"/>
                  <a:sym typeface="Arial"/>
                </a:defRPr>
              </a:pPr>
              <a:r>
                <a:rPr dirty="0"/>
                <a:t>Messages</a:t>
              </a:r>
            </a:p>
          </p:txBody>
        </p:sp>
        <p:sp>
          <p:nvSpPr>
            <p:cNvPr id="268" name="Line"/>
            <p:cNvSpPr/>
            <p:nvPr/>
          </p:nvSpPr>
          <p:spPr>
            <a:xfrm flipV="1">
              <a:off x="1004135" y="261232"/>
              <a:ext cx="254960" cy="535690"/>
            </a:xfrm>
            <a:prstGeom prst="line">
              <a:avLst/>
            </a:prstGeom>
            <a:noFill/>
            <a:ln w="38160" cap="sq">
              <a:solidFill>
                <a:srgbClr val="F35B1B"/>
              </a:solidFill>
              <a:prstDash val="solid"/>
              <a:round/>
              <a:tailEnd type="triangle" w="med" len="med"/>
            </a:ln>
            <a:effectLst>
              <a:outerShdw blurRad="63500" dist="17819" dir="2700000" rotWithShape="0">
                <a:srgbClr val="6666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272" name="Group"/>
          <p:cNvGrpSpPr/>
          <p:nvPr/>
        </p:nvGrpSpPr>
        <p:grpSpPr>
          <a:xfrm>
            <a:off x="3624262" y="3824287"/>
            <a:ext cx="3887789" cy="987427"/>
            <a:chOff x="0" y="0"/>
            <a:chExt cx="3887788" cy="987425"/>
          </a:xfrm>
        </p:grpSpPr>
        <p:sp>
          <p:nvSpPr>
            <p:cNvPr id="270" name="Rectangle"/>
            <p:cNvSpPr/>
            <p:nvPr/>
          </p:nvSpPr>
          <p:spPr>
            <a:xfrm>
              <a:off x="0" y="0"/>
              <a:ext cx="3887789" cy="987426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71" name="Network           Next-Hop      Path…"/>
            <p:cNvSpPr txBox="1"/>
            <p:nvPr/>
          </p:nvSpPr>
          <p:spPr>
            <a:xfrm>
              <a:off x="0" y="0"/>
              <a:ext cx="3658530" cy="9354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128159" tIns="128159" rIns="128159" bIns="128159" numCol="1" anchor="t">
              <a:sp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Network           Next-Hop      Path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150.10.0.0/16   192.10.1.1     200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160.10.0.0/16   192.10.1.1     200 100</a:t>
              </a:r>
            </a:p>
          </p:txBody>
        </p:sp>
      </p:grpSp>
      <p:sp>
        <p:nvSpPr>
          <p:cNvPr id="273" name="Line"/>
          <p:cNvSpPr/>
          <p:nvPr/>
        </p:nvSpPr>
        <p:spPr>
          <a:xfrm flipV="1">
            <a:off x="6043595" y="3197224"/>
            <a:ext cx="558818" cy="343696"/>
          </a:xfrm>
          <a:prstGeom prst="line">
            <a:avLst/>
          </a:prstGeom>
          <a:ln w="12600" cap="sq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74" name="Line"/>
          <p:cNvSpPr/>
          <p:nvPr/>
        </p:nvSpPr>
        <p:spPr>
          <a:xfrm>
            <a:off x="6543674" y="3064667"/>
            <a:ext cx="557215" cy="99221"/>
          </a:xfrm>
          <a:prstGeom prst="line">
            <a:avLst/>
          </a:prstGeom>
          <a:ln w="38160" cap="sq">
            <a:solidFill>
              <a:srgbClr val="F35B1B"/>
            </a:solidFill>
            <a:tailEnd type="triangle"/>
          </a:ln>
          <a:effectLst>
            <a:outerShdw blurRad="63500" dist="28495" dir="3825519" rotWithShape="0">
              <a:srgbClr val="6666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grpSp>
        <p:nvGrpSpPr>
          <p:cNvPr id="254" name="Group"/>
          <p:cNvGrpSpPr/>
          <p:nvPr/>
        </p:nvGrpSpPr>
        <p:grpSpPr>
          <a:xfrm>
            <a:off x="1374775" y="4789487"/>
            <a:ext cx="693739" cy="437022"/>
            <a:chOff x="0" y="0"/>
            <a:chExt cx="693738" cy="437021"/>
          </a:xfrm>
        </p:grpSpPr>
        <p:pic>
          <p:nvPicPr>
            <p:cNvPr id="252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693739" cy="4000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53" name="A"/>
            <p:cNvSpPr txBox="1"/>
            <p:nvPr/>
          </p:nvSpPr>
          <p:spPr>
            <a:xfrm>
              <a:off x="256387" y="177800"/>
              <a:ext cx="177788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spcBef>
                  <a:spcPts val="11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A</a:t>
              </a:r>
            </a:p>
          </p:txBody>
        </p:sp>
      </p:grpSp>
      <p:sp>
        <p:nvSpPr>
          <p:cNvPr id="45" name="Line"/>
          <p:cNvSpPr/>
          <p:nvPr/>
        </p:nvSpPr>
        <p:spPr>
          <a:xfrm>
            <a:off x="4014508" y="2918219"/>
            <a:ext cx="626963" cy="6906"/>
          </a:xfrm>
          <a:prstGeom prst="line">
            <a:avLst/>
          </a:prstGeom>
          <a:ln w="38160" cap="sq">
            <a:solidFill>
              <a:srgbClr val="F35B1B"/>
            </a:solidFill>
            <a:tailEnd type="triangle"/>
          </a:ln>
          <a:effectLst>
            <a:outerShdw blurRad="63500" dist="28495" dir="3825519" rotWithShape="0">
              <a:srgbClr val="6666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Next Hop Attribute (more)"/>
          <p:cNvSpPr txBox="1">
            <a:spLocks noGrp="1"/>
          </p:cNvSpPr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Next Hop Attribute (more)</a:t>
            </a:r>
          </a:p>
        </p:txBody>
      </p:sp>
      <p:sp>
        <p:nvSpPr>
          <p:cNvPr id="277" name="IGP is used to carry route to next hops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IGP is used to carry route to next hops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Recursive route look-up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BGP looks into IGP to find out next hop information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BGP is not permitted to use a BGP route as the next hop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Isolates BGP from actual physical topology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Allows IGP to make intelligent forwarding decision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Next Hop Best Practice"/>
          <p:cNvSpPr txBox="1">
            <a:spLocks noGrp="1"/>
          </p:cNvSpPr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Next Hop Best Practice</a:t>
            </a:r>
          </a:p>
        </p:txBody>
      </p:sp>
      <p:sp>
        <p:nvSpPr>
          <p:cNvPr id="280" name="Cisco IOS default is for external next-hop to be propagated unchanged to iBGP peers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Cisco IOS default is for external next-hop to be propagated unchanged to </a:t>
            </a:r>
            <a:r>
              <a:rPr dirty="0" err="1"/>
              <a:t>iBGP</a:t>
            </a:r>
            <a:r>
              <a:rPr dirty="0"/>
              <a:t> peers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This means that IGP has to carry external next-hops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Forgetting means external network is invisible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With many </a:t>
            </a:r>
            <a:r>
              <a:rPr dirty="0" err="1"/>
              <a:t>eBGP</a:t>
            </a:r>
            <a:r>
              <a:rPr dirty="0"/>
              <a:t> peers, it is extra load on IGP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>
                <a:solidFill>
                  <a:srgbClr val="FF0000"/>
                </a:solidFill>
              </a:defRPr>
            </a:pPr>
            <a:r>
              <a:rPr dirty="0"/>
              <a:t>ISP best practice is to change external next-hop to be that of the local router</a:t>
            </a:r>
          </a:p>
          <a:p>
            <a:pPr marL="0" indent="0">
              <a:spcBef>
                <a:spcPts val="600"/>
              </a:spcBef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b="1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  neighbor </a:t>
            </a:r>
            <a:r>
              <a:rPr dirty="0" err="1"/>
              <a:t>x.x.x.x</a:t>
            </a:r>
            <a:r>
              <a:rPr dirty="0"/>
              <a:t> next-hop-self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Community Attribute"/>
          <p:cNvSpPr txBox="1">
            <a:spLocks noGrp="1"/>
          </p:cNvSpPr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4000"/>
            </a:lvl1pPr>
          </a:lstStyle>
          <a:p>
            <a:r>
              <a:t>Community Attribute</a:t>
            </a:r>
          </a:p>
        </p:txBody>
      </p:sp>
      <p:sp>
        <p:nvSpPr>
          <p:cNvPr id="283" name="32-bit number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32-bit number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Conventionally written as two 16-bit numbers separated by colon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First half is usually an AS number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ISP determines the meaning (if any) of the second half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Carried in BGP protocol messages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Used by administratively-defined filters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Not directly used by BGP protocol (except for a few “well known” communities)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BGP Updates: Withdrawn Routes"/>
          <p:cNvSpPr txBox="1">
            <a:spLocks noGrp="1"/>
          </p:cNvSpPr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t>BGP Updates:</a:t>
            </a:r>
            <a:br/>
            <a:r>
              <a:t>Withdrawn Routes</a:t>
            </a:r>
          </a:p>
        </p:txBody>
      </p:sp>
      <p:sp>
        <p:nvSpPr>
          <p:cNvPr id="286" name="Used to “withdraw” network reachability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Used to “withdraw” network reachability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Each withdrawn route is composed of: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Network Prefix</a:t>
            </a:r>
          </a:p>
          <a:p>
            <a:pPr marL="800100" lvl="1" indent="-342900">
              <a:spcBef>
                <a:spcPts val="600"/>
              </a:spcBef>
              <a:buClr>
                <a:srgbClr val="9999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Mask Length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Line"/>
          <p:cNvSpPr/>
          <p:nvPr/>
        </p:nvSpPr>
        <p:spPr>
          <a:xfrm>
            <a:off x="1932275" y="2919411"/>
            <a:ext cx="4552663" cy="2"/>
          </a:xfrm>
          <a:prstGeom prst="line">
            <a:avLst/>
          </a:prstGeom>
          <a:ln w="50760" cap="sq">
            <a:solidFill>
              <a:srgbClr val="CCCC66"/>
            </a:solidFill>
          </a:ln>
          <a:effectLst>
            <a:outerShdw blurRad="63500" dist="36147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89" name="BGP Updates: Withdrawn Routes"/>
          <p:cNvSpPr txBox="1">
            <a:spLocks noGrp="1"/>
          </p:cNvSpPr>
          <p:nvPr>
            <p:ph type="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t>BGP Updates:</a:t>
            </a:r>
            <a:br/>
            <a:r>
              <a:t>Withdrawn Routes</a:t>
            </a:r>
          </a:p>
        </p:txBody>
      </p:sp>
      <p:pic>
        <p:nvPicPr>
          <p:cNvPr id="290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3836" y="2735261"/>
            <a:ext cx="2474915" cy="3205164"/>
          </a:xfrm>
          <a:prstGeom prst="rect">
            <a:avLst/>
          </a:prstGeom>
          <a:ln w="12700">
            <a:miter lim="400000"/>
          </a:ln>
        </p:spPr>
      </p:pic>
      <p:pic>
        <p:nvPicPr>
          <p:cNvPr id="291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73787" y="2735261"/>
            <a:ext cx="2668589" cy="3205164"/>
          </a:xfrm>
          <a:prstGeom prst="rect">
            <a:avLst/>
          </a:prstGeom>
          <a:ln w="12700">
            <a:miter lim="400000"/>
          </a:ln>
        </p:spPr>
      </p:pic>
      <p:sp>
        <p:nvSpPr>
          <p:cNvPr id="292" name="AS 321"/>
          <p:cNvSpPr txBox="1"/>
          <p:nvPr/>
        </p:nvSpPr>
        <p:spPr>
          <a:xfrm>
            <a:off x="6924675" y="2136774"/>
            <a:ext cx="1065213" cy="3513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079" tIns="46079" rIns="46079" bIns="46079">
            <a:spAutoFit/>
          </a:bodyPr>
          <a:lstStyle>
            <a:lvl1pPr algn="ctr">
              <a:spcBef>
                <a:spcPts val="11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AS 321</a:t>
            </a:r>
          </a:p>
        </p:txBody>
      </p:sp>
      <p:sp>
        <p:nvSpPr>
          <p:cNvPr id="293" name="AS 123"/>
          <p:cNvSpPr txBox="1"/>
          <p:nvPr/>
        </p:nvSpPr>
        <p:spPr>
          <a:xfrm>
            <a:off x="688975" y="2338386"/>
            <a:ext cx="1028700" cy="3513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079" tIns="46079" rIns="46079" bIns="46079">
            <a:spAutoFit/>
          </a:bodyPr>
          <a:lstStyle>
            <a:lvl1pPr algn="ctr">
              <a:spcBef>
                <a:spcPts val="11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AS 123</a:t>
            </a:r>
          </a:p>
        </p:txBody>
      </p:sp>
      <p:sp>
        <p:nvSpPr>
          <p:cNvPr id="294" name="Line"/>
          <p:cNvSpPr/>
          <p:nvPr/>
        </p:nvSpPr>
        <p:spPr>
          <a:xfrm flipH="1" flipV="1">
            <a:off x="6751636" y="2959099"/>
            <a:ext cx="758279" cy="758279"/>
          </a:xfrm>
          <a:prstGeom prst="line">
            <a:avLst/>
          </a:prstGeom>
          <a:ln w="50760" cap="sq">
            <a:solidFill>
              <a:srgbClr val="CCCC66"/>
            </a:solidFill>
          </a:ln>
          <a:effectLst>
            <a:outerShdw blurRad="63500" dist="36147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95" name="Line"/>
          <p:cNvSpPr/>
          <p:nvPr/>
        </p:nvSpPr>
        <p:spPr>
          <a:xfrm flipV="1">
            <a:off x="7562538" y="3910012"/>
            <a:ext cx="11424" cy="368300"/>
          </a:xfrm>
          <a:prstGeom prst="line">
            <a:avLst/>
          </a:prstGeom>
          <a:ln w="507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296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229475" y="3698875"/>
            <a:ext cx="658813" cy="414338"/>
          </a:xfrm>
          <a:prstGeom prst="rect">
            <a:avLst/>
          </a:prstGeom>
          <a:ln w="12700">
            <a:miter lim="400000"/>
          </a:ln>
        </p:spPr>
      </p:pic>
      <p:sp>
        <p:nvSpPr>
          <p:cNvPr id="297" name="Line"/>
          <p:cNvSpPr/>
          <p:nvPr/>
        </p:nvSpPr>
        <p:spPr>
          <a:xfrm flipV="1">
            <a:off x="1254125" y="2895599"/>
            <a:ext cx="414338" cy="885280"/>
          </a:xfrm>
          <a:prstGeom prst="line">
            <a:avLst/>
          </a:prstGeom>
          <a:ln w="507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98" name="Line"/>
          <p:cNvSpPr/>
          <p:nvPr/>
        </p:nvSpPr>
        <p:spPr>
          <a:xfrm flipH="1" flipV="1">
            <a:off x="1277938" y="3936999"/>
            <a:ext cx="795" cy="285752"/>
          </a:xfrm>
          <a:prstGeom prst="line">
            <a:avLst/>
          </a:prstGeom>
          <a:ln w="507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299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35037" y="3724275"/>
            <a:ext cx="657227" cy="414338"/>
          </a:xfrm>
          <a:prstGeom prst="rect">
            <a:avLst/>
          </a:prstGeom>
          <a:ln w="12700">
            <a:miter lim="400000"/>
          </a:ln>
        </p:spPr>
      </p:pic>
      <p:sp>
        <p:nvSpPr>
          <p:cNvPr id="300" name="192.168.10.0/24"/>
          <p:cNvSpPr txBox="1"/>
          <p:nvPr/>
        </p:nvSpPr>
        <p:spPr>
          <a:xfrm>
            <a:off x="3465512" y="2632075"/>
            <a:ext cx="1738314" cy="2931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079" tIns="46079" rIns="46079" bIns="46079">
            <a:spAutoFit/>
          </a:bodyPr>
          <a:lstStyle>
            <a:lvl1pPr algn="ctr"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smtClean="0"/>
              <a:t>192.168.10.0/</a:t>
            </a:r>
            <a:r>
              <a:rPr lang="en-US" dirty="0" smtClean="0"/>
              <a:t>30</a:t>
            </a:r>
            <a:endParaRPr dirty="0"/>
          </a:p>
        </p:txBody>
      </p:sp>
      <p:sp>
        <p:nvSpPr>
          <p:cNvPr id="301" name="Line"/>
          <p:cNvSpPr/>
          <p:nvPr/>
        </p:nvSpPr>
        <p:spPr>
          <a:xfrm flipH="1">
            <a:off x="7271939" y="4307283"/>
            <a:ext cx="573883" cy="795"/>
          </a:xfrm>
          <a:prstGeom prst="line">
            <a:avLst/>
          </a:prstGeom>
          <a:ln w="507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02" name="Line"/>
          <p:cNvSpPr/>
          <p:nvPr/>
        </p:nvSpPr>
        <p:spPr>
          <a:xfrm flipH="1">
            <a:off x="990599" y="4303726"/>
            <a:ext cx="575470" cy="795"/>
          </a:xfrm>
          <a:prstGeom prst="line">
            <a:avLst/>
          </a:prstGeom>
          <a:ln w="507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03" name="192.192.25.0/24"/>
          <p:cNvSpPr txBox="1"/>
          <p:nvPr/>
        </p:nvSpPr>
        <p:spPr>
          <a:xfrm>
            <a:off x="7345361" y="4483100"/>
            <a:ext cx="1498602" cy="277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079" tIns="46079" rIns="46079" bIns="46079">
            <a:spAutoFit/>
          </a:bodyPr>
          <a:lstStyle>
            <a:lvl1pPr algn="ctr">
              <a:spcBef>
                <a:spcPts val="11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192.192.25.0/24</a:t>
            </a:r>
          </a:p>
        </p:txBody>
      </p:sp>
      <p:pic>
        <p:nvPicPr>
          <p:cNvPr id="304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97625" y="2759075"/>
            <a:ext cx="658813" cy="415925"/>
          </a:xfrm>
          <a:prstGeom prst="rect">
            <a:avLst/>
          </a:prstGeom>
          <a:ln w="12700">
            <a:miter lim="400000"/>
          </a:ln>
        </p:spPr>
      </p:pic>
      <p:sp>
        <p:nvSpPr>
          <p:cNvPr id="305" name=".1"/>
          <p:cNvSpPr txBox="1"/>
          <p:nvPr/>
        </p:nvSpPr>
        <p:spPr>
          <a:xfrm>
            <a:off x="2009943" y="2670175"/>
            <a:ext cx="242549" cy="277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079" tIns="46079" rIns="46079" bIns="46079">
            <a:spAutoFit/>
          </a:bodyPr>
          <a:lstStyle>
            <a:lvl1pPr algn="ctr"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.1</a:t>
            </a:r>
          </a:p>
        </p:txBody>
      </p:sp>
      <p:sp>
        <p:nvSpPr>
          <p:cNvPr id="306" name=".2"/>
          <p:cNvSpPr txBox="1"/>
          <p:nvPr/>
        </p:nvSpPr>
        <p:spPr>
          <a:xfrm>
            <a:off x="6164429" y="2670175"/>
            <a:ext cx="242550" cy="277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079" tIns="46079" rIns="46079" bIns="46079">
            <a:spAutoFit/>
          </a:bodyPr>
          <a:lstStyle>
            <a:lvl1pPr algn="ctr"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.2</a:t>
            </a:r>
          </a:p>
        </p:txBody>
      </p:sp>
      <p:pic>
        <p:nvPicPr>
          <p:cNvPr id="307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74775" y="2759075"/>
            <a:ext cx="657225" cy="412750"/>
          </a:xfrm>
          <a:prstGeom prst="rect">
            <a:avLst/>
          </a:prstGeom>
          <a:ln w="12700">
            <a:miter lim="400000"/>
          </a:ln>
        </p:spPr>
      </p:pic>
      <p:sp>
        <p:nvSpPr>
          <p:cNvPr id="308" name="x"/>
          <p:cNvSpPr txBox="1"/>
          <p:nvPr/>
        </p:nvSpPr>
        <p:spPr>
          <a:xfrm rot="5400000">
            <a:off x="7508875" y="4079378"/>
            <a:ext cx="238722" cy="456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2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x</a:t>
            </a:r>
          </a:p>
        </p:txBody>
      </p:sp>
      <p:grpSp>
        <p:nvGrpSpPr>
          <p:cNvPr id="311" name="Group"/>
          <p:cNvGrpSpPr/>
          <p:nvPr/>
        </p:nvGrpSpPr>
        <p:grpSpPr>
          <a:xfrm>
            <a:off x="4058301" y="4266642"/>
            <a:ext cx="3102276" cy="682075"/>
            <a:chOff x="-207818" y="-11670"/>
            <a:chExt cx="3158223" cy="682073"/>
          </a:xfrm>
        </p:grpSpPr>
        <p:sp>
          <p:nvSpPr>
            <p:cNvPr id="309" name="Connectivity lost"/>
            <p:cNvSpPr txBox="1"/>
            <p:nvPr/>
          </p:nvSpPr>
          <p:spPr>
            <a:xfrm>
              <a:off x="-207818" y="301076"/>
              <a:ext cx="1987011" cy="3693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rPr sz="1800" dirty="0"/>
                <a:t>Connectivity lost</a:t>
              </a:r>
            </a:p>
          </p:txBody>
        </p:sp>
        <p:sp>
          <p:nvSpPr>
            <p:cNvPr id="310" name="Line"/>
            <p:cNvSpPr/>
            <p:nvPr/>
          </p:nvSpPr>
          <p:spPr>
            <a:xfrm flipV="1">
              <a:off x="1612568" y="-11670"/>
              <a:ext cx="1337837" cy="332776"/>
            </a:xfrm>
            <a:prstGeom prst="line">
              <a:avLst/>
            </a:prstGeom>
            <a:noFill/>
            <a:ln w="38100" cap="sq">
              <a:solidFill>
                <a:srgbClr val="000000"/>
              </a:solidFill>
              <a:prstDash val="solid"/>
              <a:round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314" name="Group"/>
          <p:cNvGrpSpPr/>
          <p:nvPr/>
        </p:nvGrpSpPr>
        <p:grpSpPr>
          <a:xfrm>
            <a:off x="3633787" y="2906711"/>
            <a:ext cx="1312941" cy="531499"/>
            <a:chOff x="0" y="0"/>
            <a:chExt cx="1312939" cy="531497"/>
          </a:xfrm>
        </p:grpSpPr>
        <p:sp>
          <p:nvSpPr>
            <p:cNvPr id="312" name="Line"/>
            <p:cNvSpPr/>
            <p:nvPr/>
          </p:nvSpPr>
          <p:spPr>
            <a:xfrm flipH="1" flipV="1">
              <a:off x="0" y="304800"/>
              <a:ext cx="1158206" cy="2"/>
            </a:xfrm>
            <a:prstGeom prst="line">
              <a:avLst/>
            </a:prstGeom>
            <a:noFill/>
            <a:ln w="38160" cap="sq">
              <a:solidFill>
                <a:srgbClr val="F35B1B"/>
              </a:solidFill>
              <a:prstDash val="solid"/>
              <a:round/>
              <a:tailEnd type="triangle" w="med" len="med"/>
            </a:ln>
            <a:effectLst>
              <a:outerShdw blurRad="63500" dist="28495" dir="3825519" rotWithShape="0">
                <a:srgbClr val="6666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13" name="BGP Update…"/>
            <p:cNvSpPr txBox="1"/>
            <p:nvPr/>
          </p:nvSpPr>
          <p:spPr>
            <a:xfrm>
              <a:off x="125333" y="0"/>
              <a:ext cx="1187607" cy="5314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 b="1">
                  <a:latin typeface="Arial"/>
                  <a:ea typeface="Arial"/>
                  <a:cs typeface="Arial"/>
                  <a:sym typeface="Arial"/>
                </a:defRPr>
              </a:pPr>
              <a:r>
                <a:t>BGP Update</a:t>
              </a:r>
            </a:p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 b="1">
                  <a:latin typeface="Arial"/>
                  <a:ea typeface="Arial"/>
                  <a:cs typeface="Arial"/>
                  <a:sym typeface="Arial"/>
                </a:defRPr>
              </a:pPr>
              <a:r>
                <a:t>Message</a:t>
              </a:r>
            </a:p>
          </p:txBody>
        </p:sp>
      </p:grpSp>
      <p:grpSp>
        <p:nvGrpSpPr>
          <p:cNvPr id="319" name="Group"/>
          <p:cNvGrpSpPr/>
          <p:nvPr/>
        </p:nvGrpSpPr>
        <p:grpSpPr>
          <a:xfrm>
            <a:off x="3946522" y="3232148"/>
            <a:ext cx="2152653" cy="1031878"/>
            <a:chOff x="-1" y="0"/>
            <a:chExt cx="2152652" cy="1031876"/>
          </a:xfrm>
        </p:grpSpPr>
        <p:sp>
          <p:nvSpPr>
            <p:cNvPr id="315" name="Line"/>
            <p:cNvSpPr/>
            <p:nvPr/>
          </p:nvSpPr>
          <p:spPr>
            <a:xfrm flipH="1" flipV="1">
              <a:off x="841374" y="-1"/>
              <a:ext cx="323059" cy="315915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grpSp>
          <p:nvGrpSpPr>
            <p:cNvPr id="318" name="Group"/>
            <p:cNvGrpSpPr/>
            <p:nvPr/>
          </p:nvGrpSpPr>
          <p:grpSpPr>
            <a:xfrm>
              <a:off x="-2" y="290512"/>
              <a:ext cx="2152653" cy="741365"/>
              <a:chOff x="0" y="0"/>
              <a:chExt cx="2152652" cy="741364"/>
            </a:xfrm>
          </p:grpSpPr>
          <p:sp>
            <p:nvSpPr>
              <p:cNvPr id="316" name="Rectangle"/>
              <p:cNvSpPr/>
              <p:nvPr/>
            </p:nvSpPr>
            <p:spPr>
              <a:xfrm>
                <a:off x="0" y="-1"/>
                <a:ext cx="2152652" cy="741365"/>
              </a:xfrm>
              <a:prstGeom prst="rect">
                <a:avLst/>
              </a:prstGeom>
              <a:solidFill>
                <a:srgbClr val="FFE59B"/>
              </a:solidFill>
              <a:ln w="12600" cap="sq">
                <a:solidFill>
                  <a:srgbClr val="000000"/>
                </a:solidFill>
                <a:prstDash val="solid"/>
                <a:miter lim="800000"/>
              </a:ln>
              <a:effectLst>
                <a:outerShdw blurRad="63500" dist="36147" dir="2700000" rotWithShape="0">
                  <a:srgbClr val="000000"/>
                </a:outerShdw>
              </a:effectLst>
            </p:spPr>
            <p:txBody>
              <a:bodyPr wrap="square" lIns="45718" tIns="45718" rIns="45718" bIns="45718" numCol="1" anchor="t">
                <a:noAutofit/>
              </a:bodyPr>
              <a:lstStyle/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600" b="1">
                    <a:latin typeface="Arial"/>
                    <a:ea typeface="Arial"/>
                    <a:cs typeface="Arial"/>
                    <a:sym typeface="Arial"/>
                  </a:defRPr>
                </a:pPr>
                <a:endParaRPr/>
              </a:p>
            </p:txBody>
          </p:sp>
          <p:sp>
            <p:nvSpPr>
              <p:cNvPr id="317" name="Withdraw Routes…"/>
              <p:cNvSpPr txBox="1"/>
              <p:nvPr/>
            </p:nvSpPr>
            <p:spPr>
              <a:xfrm>
                <a:off x="-1" y="-1"/>
                <a:ext cx="1983123" cy="70687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none" lIns="128159" tIns="128159" rIns="128159" bIns="128159" numCol="1" anchor="t">
                <a:spAutoFit/>
              </a:bodyPr>
              <a:lstStyle/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600" b="1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Withdraw Routes</a:t>
                </a:r>
              </a:p>
              <a:p>
                <a:pPr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  <a:defRPr sz="1600" b="1">
                    <a:latin typeface="Arial"/>
                    <a:ea typeface="Arial"/>
                    <a:cs typeface="Arial"/>
                    <a:sym typeface="Arial"/>
                  </a:defRPr>
                </a:pPr>
                <a:r>
                  <a:t>192.192.25.0/24</a:t>
                </a:r>
              </a:p>
            </p:txBody>
          </p:sp>
        </p:grpSp>
      </p:grpSp>
      <p:sp>
        <p:nvSpPr>
          <p:cNvPr id="320" name="Rectangle"/>
          <p:cNvSpPr/>
          <p:nvPr/>
        </p:nvSpPr>
        <p:spPr>
          <a:xfrm>
            <a:off x="2500312" y="5738812"/>
            <a:ext cx="4556125" cy="1046502"/>
          </a:xfrm>
          <a:prstGeom prst="rect">
            <a:avLst/>
          </a:prstGeom>
          <a:solidFill>
            <a:srgbClr val="FFE59B"/>
          </a:solidFill>
          <a:ln w="12600" cap="sq">
            <a:solidFill>
              <a:srgbClr val="000000"/>
            </a:solidFill>
            <a:miter/>
          </a:ln>
          <a:effectLst>
            <a:outerShdw blurRad="63500" dist="36147" dir="2700000" rotWithShape="0">
              <a:srgbClr val="000000"/>
            </a:outerShdw>
          </a:effectLst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321" name="Network               Next-Hop        Path…"/>
          <p:cNvSpPr txBox="1"/>
          <p:nvPr/>
        </p:nvSpPr>
        <p:spPr>
          <a:xfrm>
            <a:off x="2532999" y="5768182"/>
            <a:ext cx="4490749" cy="10898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8159" tIns="128159" rIns="128159" bIns="128159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pPr>
            <a:r>
              <a:rPr sz="1800" dirty="0"/>
              <a:t>Network               Next-Hop        Path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pPr>
            <a:r>
              <a:rPr sz="1800" dirty="0"/>
              <a:t>150.10.0.0/16       192.168.10.2   321 200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pPr>
            <a:r>
              <a:rPr sz="1800" strike="sngStrike" dirty="0"/>
              <a:t>192.192.25.0/24   192.168.10.2   321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Rectangle"/>
          <p:cNvSpPr/>
          <p:nvPr/>
        </p:nvSpPr>
        <p:spPr>
          <a:xfrm>
            <a:off x="1522411" y="2073275"/>
            <a:ext cx="3625853" cy="1362075"/>
          </a:xfrm>
          <a:prstGeom prst="rect">
            <a:avLst/>
          </a:prstGeom>
          <a:solidFill>
            <a:srgbClr val="CC9900"/>
          </a:solidFill>
          <a:ln w="12600" cap="sq">
            <a:solidFill>
              <a:srgbClr val="000000"/>
            </a:solidFill>
            <a:miter/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325" name="BGP Routing Information Base"/>
          <p:cNvSpPr txBox="1">
            <a:spLocks noGrp="1"/>
          </p:cNvSpPr>
          <p:nvPr>
            <p:ph type="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BGP Routing Information Base</a:t>
            </a:r>
          </a:p>
        </p:txBody>
      </p:sp>
      <p:sp>
        <p:nvSpPr>
          <p:cNvPr id="326" name="BGP RIB"/>
          <p:cNvSpPr txBox="1"/>
          <p:nvPr/>
        </p:nvSpPr>
        <p:spPr>
          <a:xfrm>
            <a:off x="1805458" y="1760536"/>
            <a:ext cx="1054744" cy="352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BGP RIB</a:t>
            </a:r>
          </a:p>
        </p:txBody>
      </p:sp>
      <p:sp>
        <p:nvSpPr>
          <p:cNvPr id="327" name="Rectangle"/>
          <p:cNvSpPr/>
          <p:nvPr/>
        </p:nvSpPr>
        <p:spPr>
          <a:xfrm>
            <a:off x="1449386" y="4500562"/>
            <a:ext cx="2325690" cy="1597027"/>
          </a:xfrm>
          <a:prstGeom prst="rect">
            <a:avLst/>
          </a:prstGeom>
          <a:solidFill>
            <a:srgbClr val="00B17A"/>
          </a:solidFill>
          <a:ln w="12600" cap="sq">
            <a:solidFill>
              <a:srgbClr val="000000"/>
            </a:solidFill>
            <a:miter/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 anchor="ctr"/>
          <a:lstStyle/>
          <a:p>
            <a:endParaRPr/>
          </a:p>
        </p:txBody>
      </p:sp>
      <p:grpSp>
        <p:nvGrpSpPr>
          <p:cNvPr id="330" name="Group"/>
          <p:cNvGrpSpPr/>
          <p:nvPr/>
        </p:nvGrpSpPr>
        <p:grpSpPr>
          <a:xfrm>
            <a:off x="1577974" y="2693985"/>
            <a:ext cx="1960566" cy="2482853"/>
            <a:chOff x="0" y="-1"/>
            <a:chExt cx="1960564" cy="2482851"/>
          </a:xfrm>
        </p:grpSpPr>
        <p:sp>
          <p:nvSpPr>
            <p:cNvPr id="328" name="Rectangle"/>
            <p:cNvSpPr/>
            <p:nvPr/>
          </p:nvSpPr>
          <p:spPr>
            <a:xfrm>
              <a:off x="-1" y="2152650"/>
              <a:ext cx="1960566" cy="330201"/>
            </a:xfrm>
            <a:prstGeom prst="rect">
              <a:avLst/>
            </a:prstGeom>
            <a:solidFill>
              <a:srgbClr val="99CC00"/>
            </a:solidFill>
            <a:ln w="1260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329" name="Shape"/>
            <p:cNvSpPr/>
            <p:nvPr/>
          </p:nvSpPr>
          <p:spPr>
            <a:xfrm>
              <a:off x="539750" y="-2"/>
              <a:ext cx="427039" cy="2146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623"/>
                  </a:moveTo>
                  <a:lnTo>
                    <a:pt x="5956" y="3623"/>
                  </a:lnTo>
                  <a:lnTo>
                    <a:pt x="5956" y="21600"/>
                  </a:lnTo>
                  <a:lnTo>
                    <a:pt x="15644" y="21600"/>
                  </a:lnTo>
                  <a:lnTo>
                    <a:pt x="15644" y="3623"/>
                  </a:lnTo>
                  <a:lnTo>
                    <a:pt x="21600" y="3623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99CC00"/>
            </a:solidFill>
            <a:ln w="1260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</p:grpSp>
      <p:sp>
        <p:nvSpPr>
          <p:cNvPr id="331" name="D   10.1.2.0/24…"/>
          <p:cNvSpPr txBox="1"/>
          <p:nvPr/>
        </p:nvSpPr>
        <p:spPr>
          <a:xfrm>
            <a:off x="1552575" y="4618037"/>
            <a:ext cx="1752486" cy="9825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   10.1.2.0/24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   160.10.1.0/24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   160.10.3.0/24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R   153.22.0.0/16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S   192.1.1.0/24</a:t>
            </a:r>
          </a:p>
        </p:txBody>
      </p:sp>
      <p:sp>
        <p:nvSpPr>
          <p:cNvPr id="332" name="Network           Next-Hop      Path"/>
          <p:cNvSpPr txBox="1"/>
          <p:nvPr/>
        </p:nvSpPr>
        <p:spPr>
          <a:xfrm>
            <a:off x="1552575" y="2132011"/>
            <a:ext cx="3398674" cy="2713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Network           Next-Hop      Path</a:t>
            </a:r>
          </a:p>
        </p:txBody>
      </p:sp>
      <p:grpSp>
        <p:nvGrpSpPr>
          <p:cNvPr id="336" name="Group"/>
          <p:cNvGrpSpPr/>
          <p:nvPr/>
        </p:nvGrpSpPr>
        <p:grpSpPr>
          <a:xfrm>
            <a:off x="3455986" y="3897312"/>
            <a:ext cx="3275917" cy="944564"/>
            <a:chOff x="0" y="0"/>
            <a:chExt cx="3275916" cy="944563"/>
          </a:xfrm>
        </p:grpSpPr>
        <p:sp>
          <p:nvSpPr>
            <p:cNvPr id="333" name="Line"/>
            <p:cNvSpPr/>
            <p:nvPr/>
          </p:nvSpPr>
          <p:spPr>
            <a:xfrm flipH="1">
              <a:off x="-1" y="477837"/>
              <a:ext cx="439740" cy="466727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34" name="router bgp 100…"/>
            <p:cNvSpPr txBox="1"/>
            <p:nvPr/>
          </p:nvSpPr>
          <p:spPr>
            <a:xfrm>
              <a:off x="263525" y="0"/>
              <a:ext cx="3012391" cy="9005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6798" tIns="46798" rIns="46798" bIns="46798" numCol="1" anchor="t">
              <a:sp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 b="1">
                  <a:latin typeface="Arial"/>
                  <a:ea typeface="Arial"/>
                  <a:cs typeface="Arial"/>
                  <a:sym typeface="Arial"/>
                </a:defRPr>
              </a:pPr>
              <a:r>
                <a:t>router bgp 100  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 b="1">
                  <a:latin typeface="Arial"/>
                  <a:ea typeface="Arial"/>
                  <a:cs typeface="Arial"/>
                  <a:sym typeface="Arial"/>
                </a:defRPr>
              </a:pPr>
              <a:r>
                <a:t>  network 160.10.1.0 255.255.255.0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 b="1">
                  <a:latin typeface="Arial"/>
                  <a:ea typeface="Arial"/>
                  <a:cs typeface="Arial"/>
                  <a:sym typeface="Arial"/>
                </a:defRPr>
              </a:pPr>
              <a:r>
                <a:t>  network 160.10.3.0 255.255.255.0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 b="1">
                  <a:latin typeface="Arial"/>
                  <a:ea typeface="Arial"/>
                  <a:cs typeface="Arial"/>
                  <a:sym typeface="Arial"/>
                </a:defRPr>
              </a:pPr>
              <a:r>
                <a:t>  no auto-summary</a:t>
              </a:r>
            </a:p>
          </p:txBody>
        </p:sp>
        <p:sp>
          <p:nvSpPr>
            <p:cNvPr id="335" name="Line"/>
            <p:cNvSpPr/>
            <p:nvPr/>
          </p:nvSpPr>
          <p:spPr>
            <a:xfrm>
              <a:off x="465137" y="479425"/>
              <a:ext cx="2530477" cy="1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37" name="Route Table"/>
          <p:cNvSpPr txBox="1"/>
          <p:nvPr/>
        </p:nvSpPr>
        <p:spPr>
          <a:xfrm>
            <a:off x="1876951" y="6061073"/>
            <a:ext cx="1397532" cy="352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Route Table</a:t>
            </a:r>
          </a:p>
        </p:txBody>
      </p:sp>
      <p:sp>
        <p:nvSpPr>
          <p:cNvPr id="338" name="*&gt;i160.10.1.0/24  192.20.3.1    i…"/>
          <p:cNvSpPr txBox="1"/>
          <p:nvPr/>
        </p:nvSpPr>
        <p:spPr>
          <a:xfrm>
            <a:off x="1552574" y="2317749"/>
            <a:ext cx="3215765" cy="449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*&gt;i160.10.1.0/24  192.20.3.1    i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*&gt;i160.10.3.0/24  192.20.3.1    i</a:t>
            </a:r>
          </a:p>
        </p:txBody>
      </p:sp>
      <p:sp>
        <p:nvSpPr>
          <p:cNvPr id="339" name="BGP ‘network’ commands are normally used to populate the BGP RIB with routes from the Route Table"/>
          <p:cNvSpPr txBox="1"/>
          <p:nvPr/>
        </p:nvSpPr>
        <p:spPr>
          <a:xfrm>
            <a:off x="3965575" y="5494337"/>
            <a:ext cx="4922838" cy="96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8" tIns="46798" rIns="46798" bIns="4679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BGP ‘network’ commands are normally used to populate the BGP RIB with routes from the Route Table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" grpId="3" animBg="1" advAuto="0"/>
      <p:bldP spid="336" grpId="2" animBg="1" advAuto="0"/>
      <p:bldP spid="338" grpId="4" animBg="1" advAuto="0"/>
      <p:bldP spid="339" grpId="1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Rectangle"/>
          <p:cNvSpPr/>
          <p:nvPr/>
        </p:nvSpPr>
        <p:spPr>
          <a:xfrm>
            <a:off x="1520825" y="2073275"/>
            <a:ext cx="3625850" cy="1362075"/>
          </a:xfrm>
          <a:prstGeom prst="rect">
            <a:avLst/>
          </a:prstGeom>
          <a:solidFill>
            <a:srgbClr val="CC9900"/>
          </a:solidFill>
          <a:ln w="12600" cap="sq">
            <a:solidFill>
              <a:srgbClr val="000000"/>
            </a:solidFill>
            <a:miter/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342" name="BGP Routing Information Base"/>
          <p:cNvSpPr txBox="1">
            <a:spLocks noGrp="1"/>
          </p:cNvSpPr>
          <p:nvPr>
            <p:ph type="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BGP Routing Information Base</a:t>
            </a:r>
          </a:p>
        </p:txBody>
      </p:sp>
      <p:sp>
        <p:nvSpPr>
          <p:cNvPr id="343" name="BGP RIB"/>
          <p:cNvSpPr txBox="1"/>
          <p:nvPr/>
        </p:nvSpPr>
        <p:spPr>
          <a:xfrm>
            <a:off x="1803871" y="1760536"/>
            <a:ext cx="1054743" cy="352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BGP RIB</a:t>
            </a:r>
          </a:p>
        </p:txBody>
      </p:sp>
      <p:sp>
        <p:nvSpPr>
          <p:cNvPr id="344" name="Rectangle"/>
          <p:cNvSpPr/>
          <p:nvPr/>
        </p:nvSpPr>
        <p:spPr>
          <a:xfrm>
            <a:off x="1447799" y="4500562"/>
            <a:ext cx="2325690" cy="1597027"/>
          </a:xfrm>
          <a:prstGeom prst="rect">
            <a:avLst/>
          </a:prstGeom>
          <a:solidFill>
            <a:srgbClr val="00B17A"/>
          </a:solidFill>
          <a:ln w="12600" cap="sq">
            <a:solidFill>
              <a:srgbClr val="000000"/>
            </a:solidFill>
            <a:miter/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345" name="router bgp 100…"/>
          <p:cNvSpPr txBox="1"/>
          <p:nvPr/>
        </p:nvSpPr>
        <p:spPr>
          <a:xfrm>
            <a:off x="3716337" y="3575050"/>
            <a:ext cx="4988593" cy="9005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latin typeface="Arial"/>
                <a:ea typeface="Arial"/>
                <a:cs typeface="Arial"/>
                <a:sym typeface="Arial"/>
              </a:defRPr>
            </a:pPr>
            <a:r>
              <a:t>router bgp 100  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latin typeface="Arial"/>
                <a:ea typeface="Arial"/>
                <a:cs typeface="Arial"/>
                <a:sym typeface="Arial"/>
              </a:defRPr>
            </a:pPr>
            <a:r>
              <a:t>  network 160.10.0.0 255.255.0.0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latin typeface="Arial"/>
                <a:ea typeface="Arial"/>
                <a:cs typeface="Arial"/>
                <a:sym typeface="Arial"/>
              </a:defRPr>
            </a:pPr>
            <a:r>
              <a:t>  aggregate-address 160.10.0.0 255.255.0.0 summary-only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latin typeface="Arial"/>
                <a:ea typeface="Arial"/>
                <a:cs typeface="Arial"/>
                <a:sym typeface="Arial"/>
              </a:defRPr>
            </a:pPr>
            <a:r>
              <a:t>  no auto-summary</a:t>
            </a:r>
          </a:p>
        </p:txBody>
      </p:sp>
      <p:grpSp>
        <p:nvGrpSpPr>
          <p:cNvPr id="348" name="Group"/>
          <p:cNvGrpSpPr/>
          <p:nvPr/>
        </p:nvGrpSpPr>
        <p:grpSpPr>
          <a:xfrm>
            <a:off x="3452811" y="4275137"/>
            <a:ext cx="5146678" cy="528641"/>
            <a:chOff x="0" y="0"/>
            <a:chExt cx="5146677" cy="528640"/>
          </a:xfrm>
        </p:grpSpPr>
        <p:sp>
          <p:nvSpPr>
            <p:cNvPr id="346" name="Line"/>
            <p:cNvSpPr/>
            <p:nvPr/>
          </p:nvSpPr>
          <p:spPr>
            <a:xfrm flipH="1">
              <a:off x="-1" y="-1"/>
              <a:ext cx="477840" cy="528641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47" name="Line"/>
            <p:cNvSpPr/>
            <p:nvPr/>
          </p:nvSpPr>
          <p:spPr>
            <a:xfrm>
              <a:off x="466724" y="1587"/>
              <a:ext cx="4679953" cy="2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49" name="Route Table"/>
          <p:cNvSpPr txBox="1"/>
          <p:nvPr/>
        </p:nvSpPr>
        <p:spPr>
          <a:xfrm>
            <a:off x="1876951" y="6061073"/>
            <a:ext cx="1397532" cy="352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Route Table</a:t>
            </a:r>
          </a:p>
        </p:txBody>
      </p:sp>
      <p:sp>
        <p:nvSpPr>
          <p:cNvPr id="350" name="Network           Next-Hop      Path"/>
          <p:cNvSpPr txBox="1"/>
          <p:nvPr/>
        </p:nvSpPr>
        <p:spPr>
          <a:xfrm>
            <a:off x="1550986" y="2132011"/>
            <a:ext cx="3398675" cy="2713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Network           Next-Hop      Path</a:t>
            </a:r>
          </a:p>
        </p:txBody>
      </p:sp>
      <p:grpSp>
        <p:nvGrpSpPr>
          <p:cNvPr id="353" name="Group"/>
          <p:cNvGrpSpPr/>
          <p:nvPr/>
        </p:nvGrpSpPr>
        <p:grpSpPr>
          <a:xfrm>
            <a:off x="1576387" y="3101974"/>
            <a:ext cx="1960565" cy="2097090"/>
            <a:chOff x="0" y="0"/>
            <a:chExt cx="1960564" cy="2097089"/>
          </a:xfrm>
        </p:grpSpPr>
        <p:sp>
          <p:nvSpPr>
            <p:cNvPr id="351" name="Shape"/>
            <p:cNvSpPr/>
            <p:nvPr/>
          </p:nvSpPr>
          <p:spPr>
            <a:xfrm>
              <a:off x="539750" y="-1"/>
              <a:ext cx="427039" cy="1727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623"/>
                  </a:moveTo>
                  <a:lnTo>
                    <a:pt x="5956" y="3623"/>
                  </a:lnTo>
                  <a:lnTo>
                    <a:pt x="5956" y="21600"/>
                  </a:lnTo>
                  <a:lnTo>
                    <a:pt x="15644" y="21600"/>
                  </a:lnTo>
                  <a:lnTo>
                    <a:pt x="15644" y="3623"/>
                  </a:lnTo>
                  <a:lnTo>
                    <a:pt x="21600" y="3623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99CC00"/>
            </a:solidFill>
            <a:ln w="1260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352" name="Rectangle"/>
            <p:cNvSpPr/>
            <p:nvPr/>
          </p:nvSpPr>
          <p:spPr>
            <a:xfrm>
              <a:off x="-1" y="1719263"/>
              <a:ext cx="1960566" cy="377827"/>
            </a:xfrm>
            <a:prstGeom prst="rect">
              <a:avLst/>
            </a:prstGeom>
            <a:solidFill>
              <a:srgbClr val="99CC00"/>
            </a:solidFill>
            <a:ln w="1260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</p:grpSp>
      <p:sp>
        <p:nvSpPr>
          <p:cNvPr id="354" name="D   10.1.2.0/24…"/>
          <p:cNvSpPr txBox="1"/>
          <p:nvPr/>
        </p:nvSpPr>
        <p:spPr>
          <a:xfrm>
            <a:off x="1550987" y="4618037"/>
            <a:ext cx="1752486" cy="9825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   10.1.2.0/24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   160.10.1.0/24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   160.10.3.0/24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R   153.22.0.0/16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S   192.1.1.0/24</a:t>
            </a:r>
          </a:p>
        </p:txBody>
      </p:sp>
      <p:sp>
        <p:nvSpPr>
          <p:cNvPr id="355" name="*&gt; 160.10.0.0/16  0.0.0.0       i…"/>
          <p:cNvSpPr/>
          <p:nvPr/>
        </p:nvSpPr>
        <p:spPr>
          <a:xfrm>
            <a:off x="1550987" y="2316161"/>
            <a:ext cx="3122167" cy="711201"/>
          </a:xfrm>
          <a:prstGeom prst="rect">
            <a:avLst/>
          </a:prstGeom>
          <a:solidFill>
            <a:srgbClr val="CC9900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effectLst>
                  <a:outerShdw blurRad="12700" dist="25400" dir="2700000" rotWithShape="0">
                    <a:srgbClr val="FFFFFF"/>
                  </a:outerShdw>
                </a:effectLst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*&gt; 160.10.0.0/16  0.0.0.0       i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effectLst>
                  <a:outerShdw blurRad="12700" dist="25400" dir="2700000" rotWithShape="0">
                    <a:srgbClr val="FFFFFF"/>
                  </a:outerShdw>
                </a:effectLst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* i               192.20.3.1    i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s&gt; 160.10.1.0/24  192.20.3.1    i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dirty="0"/>
              <a:t>s&gt; 160.10.3.0/24  192.20.3.1    i</a:t>
            </a:r>
          </a:p>
        </p:txBody>
      </p:sp>
      <p:sp>
        <p:nvSpPr>
          <p:cNvPr id="356" name="BGP ‘aggregate-address’ commands may be used to install summary routes in the BGP RIB"/>
          <p:cNvSpPr txBox="1"/>
          <p:nvPr/>
        </p:nvSpPr>
        <p:spPr>
          <a:xfrm>
            <a:off x="3963987" y="5491162"/>
            <a:ext cx="4922839" cy="96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8" tIns="46798" rIns="46798" bIns="4679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BGP ‘aggregate-address’ commands may be used to install summary routes in the BGP RIB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" grpId="2" animBg="1" advAuto="0"/>
      <p:bldP spid="348" grpId="3" animBg="1" advAuto="0"/>
      <p:bldP spid="353" grpId="4" animBg="1" advAuto="0"/>
      <p:bldP spid="355" grpId="5" animBg="1" advAuto="0"/>
      <p:bldP spid="356" grpId="1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BGP ‘redistribute’ commands can also be used to populate the BGP RIB with routes from the Route Table"/>
          <p:cNvSpPr txBox="1"/>
          <p:nvPr/>
        </p:nvSpPr>
        <p:spPr>
          <a:xfrm>
            <a:off x="3965575" y="5492749"/>
            <a:ext cx="4922838" cy="961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8" tIns="46798" rIns="46798" bIns="4679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BGP ‘redistribute’ commands can also be used to populate the BGP RIB with routes from the Route Table</a:t>
            </a:r>
          </a:p>
        </p:txBody>
      </p:sp>
      <p:sp>
        <p:nvSpPr>
          <p:cNvPr id="359" name="Rectangle"/>
          <p:cNvSpPr/>
          <p:nvPr/>
        </p:nvSpPr>
        <p:spPr>
          <a:xfrm>
            <a:off x="1522411" y="2073275"/>
            <a:ext cx="3625853" cy="1362075"/>
          </a:xfrm>
          <a:prstGeom prst="rect">
            <a:avLst/>
          </a:prstGeom>
          <a:solidFill>
            <a:srgbClr val="CC9900"/>
          </a:solidFill>
          <a:ln w="12600" cap="sq">
            <a:solidFill>
              <a:srgbClr val="000000"/>
            </a:solidFill>
            <a:miter/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360" name="BGP Routing Information Base"/>
          <p:cNvSpPr txBox="1">
            <a:spLocks noGrp="1"/>
          </p:cNvSpPr>
          <p:nvPr>
            <p:ph type="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BGP Routing Information Base</a:t>
            </a:r>
          </a:p>
        </p:txBody>
      </p:sp>
      <p:sp>
        <p:nvSpPr>
          <p:cNvPr id="361" name="BGP RIB"/>
          <p:cNvSpPr txBox="1"/>
          <p:nvPr/>
        </p:nvSpPr>
        <p:spPr>
          <a:xfrm>
            <a:off x="1805458" y="1760536"/>
            <a:ext cx="1054744" cy="352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BGP RIB</a:t>
            </a:r>
          </a:p>
        </p:txBody>
      </p:sp>
      <p:sp>
        <p:nvSpPr>
          <p:cNvPr id="362" name="Rectangle"/>
          <p:cNvSpPr/>
          <p:nvPr/>
        </p:nvSpPr>
        <p:spPr>
          <a:xfrm>
            <a:off x="1449386" y="4500562"/>
            <a:ext cx="2325690" cy="1597027"/>
          </a:xfrm>
          <a:prstGeom prst="rect">
            <a:avLst/>
          </a:prstGeom>
          <a:solidFill>
            <a:srgbClr val="00B17A"/>
          </a:solidFill>
          <a:ln w="12600" cap="sq">
            <a:solidFill>
              <a:srgbClr val="000000"/>
            </a:solidFill>
            <a:miter/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363" name="Network           Next-Hop      Path"/>
          <p:cNvSpPr txBox="1"/>
          <p:nvPr/>
        </p:nvSpPr>
        <p:spPr>
          <a:xfrm>
            <a:off x="1552575" y="2132011"/>
            <a:ext cx="3398674" cy="2713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Network           Next-Hop      Path</a:t>
            </a:r>
          </a:p>
        </p:txBody>
      </p:sp>
      <p:sp>
        <p:nvSpPr>
          <p:cNvPr id="364" name="router bgp 100…"/>
          <p:cNvSpPr txBox="1"/>
          <p:nvPr/>
        </p:nvSpPr>
        <p:spPr>
          <a:xfrm>
            <a:off x="3957637" y="3567112"/>
            <a:ext cx="3387959" cy="17981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router </a:t>
            </a:r>
            <a:r>
              <a:rPr dirty="0" err="1"/>
              <a:t>bgp</a:t>
            </a:r>
            <a:r>
              <a:rPr dirty="0"/>
              <a:t> 100  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  network 160.10.0.0 255.255.0.0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  redistribute static route-map foo</a:t>
            </a:r>
          </a:p>
          <a:p>
            <a:pPr>
              <a:lnSpc>
                <a:spcPct val="8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  no auto-summary</a:t>
            </a:r>
            <a:br>
              <a:rPr dirty="0"/>
            </a:br>
            <a:endParaRPr dirty="0"/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access-list 1 permit 192.1.0.0 0.0.0.255</a:t>
            </a:r>
          </a:p>
          <a:p>
            <a:pPr>
              <a:lnSpc>
                <a:spcPct val="8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route-map foo permit 10</a:t>
            </a:r>
            <a:br>
              <a:rPr dirty="0"/>
            </a:br>
            <a:r>
              <a:rPr dirty="0"/>
              <a:t>  match </a:t>
            </a:r>
            <a:r>
              <a:rPr dirty="0" err="1"/>
              <a:t>ip</a:t>
            </a:r>
            <a:r>
              <a:rPr dirty="0"/>
              <a:t> address 1 </a:t>
            </a:r>
          </a:p>
        </p:txBody>
      </p:sp>
      <p:sp>
        <p:nvSpPr>
          <p:cNvPr id="365" name="Line"/>
          <p:cNvSpPr/>
          <p:nvPr/>
        </p:nvSpPr>
        <p:spPr>
          <a:xfrm>
            <a:off x="3416300" y="4237037"/>
            <a:ext cx="3167064" cy="11191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92"/>
                </a:moveTo>
                <a:lnTo>
                  <a:pt x="4991" y="0"/>
                </a:lnTo>
                <a:lnTo>
                  <a:pt x="0" y="21600"/>
                </a:lnTo>
              </a:path>
            </a:pathLst>
          </a:custGeom>
          <a:ln w="12600" cap="sq">
            <a:solidFill>
              <a:srgbClr val="000000"/>
            </a:solidFill>
            <a:tailEnd type="triangle"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366" name="Route Table"/>
          <p:cNvSpPr txBox="1"/>
          <p:nvPr/>
        </p:nvSpPr>
        <p:spPr>
          <a:xfrm>
            <a:off x="1876951" y="6061073"/>
            <a:ext cx="1397532" cy="352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Route Table</a:t>
            </a:r>
          </a:p>
        </p:txBody>
      </p:sp>
      <p:grpSp>
        <p:nvGrpSpPr>
          <p:cNvPr id="369" name="Group"/>
          <p:cNvGrpSpPr/>
          <p:nvPr/>
        </p:nvGrpSpPr>
        <p:grpSpPr>
          <a:xfrm>
            <a:off x="1577974" y="3298824"/>
            <a:ext cx="1960566" cy="2260602"/>
            <a:chOff x="0" y="0"/>
            <a:chExt cx="1960564" cy="2260601"/>
          </a:xfrm>
        </p:grpSpPr>
        <p:sp>
          <p:nvSpPr>
            <p:cNvPr id="367" name="Shape"/>
            <p:cNvSpPr/>
            <p:nvPr/>
          </p:nvSpPr>
          <p:spPr>
            <a:xfrm>
              <a:off x="539750" y="-1"/>
              <a:ext cx="427039" cy="2074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623"/>
                  </a:moveTo>
                  <a:lnTo>
                    <a:pt x="5956" y="3623"/>
                  </a:lnTo>
                  <a:lnTo>
                    <a:pt x="5956" y="21600"/>
                  </a:lnTo>
                  <a:lnTo>
                    <a:pt x="15644" y="21600"/>
                  </a:lnTo>
                  <a:lnTo>
                    <a:pt x="15644" y="3623"/>
                  </a:lnTo>
                  <a:lnTo>
                    <a:pt x="21600" y="3623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99CC00"/>
            </a:solidFill>
            <a:ln w="1260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368" name="Rectangle"/>
            <p:cNvSpPr/>
            <p:nvPr/>
          </p:nvSpPr>
          <p:spPr>
            <a:xfrm>
              <a:off x="-1" y="2068512"/>
              <a:ext cx="1960566" cy="192089"/>
            </a:xfrm>
            <a:prstGeom prst="rect">
              <a:avLst/>
            </a:prstGeom>
            <a:solidFill>
              <a:srgbClr val="99CC00"/>
            </a:solidFill>
            <a:ln w="1260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</p:grpSp>
      <p:sp>
        <p:nvSpPr>
          <p:cNvPr id="370" name="D   10.1.2.0/24…"/>
          <p:cNvSpPr txBox="1"/>
          <p:nvPr/>
        </p:nvSpPr>
        <p:spPr>
          <a:xfrm>
            <a:off x="1552575" y="4618037"/>
            <a:ext cx="1752486" cy="9825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   10.1.2.0/24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   160.10.1.0/24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   160.10.3.0/24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R   153.22.0.0/16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S   192.1.1.0/24</a:t>
            </a:r>
          </a:p>
        </p:txBody>
      </p:sp>
      <p:sp>
        <p:nvSpPr>
          <p:cNvPr id="371" name="*&gt; 160.10.0.0/16  0.0.0.0       i…"/>
          <p:cNvSpPr/>
          <p:nvPr/>
        </p:nvSpPr>
        <p:spPr>
          <a:xfrm>
            <a:off x="1552575" y="2316161"/>
            <a:ext cx="3122167" cy="711201"/>
          </a:xfrm>
          <a:prstGeom prst="rect">
            <a:avLst/>
          </a:prstGeom>
          <a:solidFill>
            <a:srgbClr val="CC9900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*&gt; 160.10.0.0/16  0.0.0.0       i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* i               192.20.3.1    i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s&gt; 160.10.1.0/24  192.20.3.1    i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s&gt; 160.10.3.0/24  192.20.3.1    i</a:t>
            </a:r>
          </a:p>
        </p:txBody>
      </p:sp>
      <p:sp>
        <p:nvSpPr>
          <p:cNvPr id="372" name="*&gt; 192.1.1.0/24   192.20.3.1    ?"/>
          <p:cNvSpPr/>
          <p:nvPr/>
        </p:nvSpPr>
        <p:spPr>
          <a:xfrm>
            <a:off x="1552574" y="3057525"/>
            <a:ext cx="3030713" cy="177800"/>
          </a:xfrm>
          <a:prstGeom prst="rect">
            <a:avLst/>
          </a:prstGeom>
          <a:solidFill>
            <a:srgbClr val="CC9900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effectLst>
                  <a:outerShdw blurRad="12700" dist="25400" dir="2700000" rotWithShape="0">
                    <a:srgbClr val="FFFFFF"/>
                  </a:outerShdw>
                </a:effectLst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*&gt; 192.1.1.0/24   192.20.3.1    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" grpId="1" animBg="1" advAuto="0"/>
      <p:bldP spid="364" grpId="2" animBg="1" advAuto="0"/>
      <p:bldP spid="365" grpId="3" animBg="1" advAuto="0"/>
      <p:bldP spid="369" grpId="4" animBg="1" advAuto="0"/>
      <p:bldP spid="372" grpId="5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BGP Routing Information Base"/>
          <p:cNvSpPr txBox="1">
            <a:spLocks noGrp="1"/>
          </p:cNvSpPr>
          <p:nvPr>
            <p:ph type="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BGP Routing Information Base</a:t>
            </a:r>
          </a:p>
        </p:txBody>
      </p:sp>
      <p:sp>
        <p:nvSpPr>
          <p:cNvPr id="375" name="Rectangle"/>
          <p:cNvSpPr/>
          <p:nvPr/>
        </p:nvSpPr>
        <p:spPr>
          <a:xfrm>
            <a:off x="3081336" y="2371725"/>
            <a:ext cx="3625852" cy="1597025"/>
          </a:xfrm>
          <a:prstGeom prst="rect">
            <a:avLst/>
          </a:prstGeom>
          <a:solidFill>
            <a:srgbClr val="CC9900"/>
          </a:solidFill>
          <a:ln w="12600" cap="sq">
            <a:solidFill>
              <a:srgbClr val="000000"/>
            </a:solidFill>
            <a:miter/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376" name="BGP RIB"/>
          <p:cNvSpPr txBox="1"/>
          <p:nvPr/>
        </p:nvSpPr>
        <p:spPr>
          <a:xfrm>
            <a:off x="4267670" y="2058986"/>
            <a:ext cx="1054744" cy="352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BGP RIB</a:t>
            </a:r>
          </a:p>
        </p:txBody>
      </p:sp>
      <p:sp>
        <p:nvSpPr>
          <p:cNvPr id="377" name="Rectangle"/>
          <p:cNvSpPr/>
          <p:nvPr/>
        </p:nvSpPr>
        <p:spPr>
          <a:xfrm>
            <a:off x="1685925" y="2349499"/>
            <a:ext cx="469900" cy="1646240"/>
          </a:xfrm>
          <a:prstGeom prst="rect">
            <a:avLst/>
          </a:prstGeom>
          <a:solidFill>
            <a:srgbClr val="99CC00"/>
          </a:solidFill>
          <a:ln w="12600" cap="sq">
            <a:solidFill>
              <a:srgbClr val="000000"/>
            </a:solidFill>
            <a:miter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378" name="IN Process"/>
          <p:cNvSpPr txBox="1"/>
          <p:nvPr/>
        </p:nvSpPr>
        <p:spPr>
          <a:xfrm>
            <a:off x="1461801" y="1862136"/>
            <a:ext cx="1288032" cy="352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IN Process</a:t>
            </a:r>
          </a:p>
        </p:txBody>
      </p:sp>
      <p:grpSp>
        <p:nvGrpSpPr>
          <p:cNvPr id="381" name="Group"/>
          <p:cNvGrpSpPr/>
          <p:nvPr/>
        </p:nvGrpSpPr>
        <p:grpSpPr>
          <a:xfrm>
            <a:off x="720724" y="4413248"/>
            <a:ext cx="2689228" cy="606934"/>
            <a:chOff x="0" y="0"/>
            <a:chExt cx="2689226" cy="606932"/>
          </a:xfrm>
        </p:grpSpPr>
        <p:sp>
          <p:nvSpPr>
            <p:cNvPr id="379" name="Rectangle"/>
            <p:cNvSpPr/>
            <p:nvPr/>
          </p:nvSpPr>
          <p:spPr>
            <a:xfrm>
              <a:off x="61911" y="63500"/>
              <a:ext cx="2627316" cy="496890"/>
            </a:xfrm>
            <a:prstGeom prst="rect">
              <a:avLst/>
            </a:prstGeom>
            <a:solidFill>
              <a:srgbClr val="CC9900"/>
            </a:solidFill>
            <a:ln w="12600" cap="sq">
              <a:solidFill>
                <a:srgbClr val="000000"/>
              </a:solidFill>
              <a:prstDash val="solid"/>
              <a:miter lim="800000"/>
            </a:ln>
            <a:effectLst>
              <a:outerShdw blurRad="63500" dist="17819" dir="2700000" rotWithShape="0">
                <a:srgbClr val="000000"/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380" name="Network           Next-Hop      Path…"/>
            <p:cNvSpPr txBox="1"/>
            <p:nvPr/>
          </p:nvSpPr>
          <p:spPr>
            <a:xfrm>
              <a:off x="-1" y="0"/>
              <a:ext cx="2640000" cy="6069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128159" tIns="128159" rIns="128159" bIns="128159" numCol="1" anchor="t">
              <a:sp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2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Network           Next-Hop      Path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2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173.21.0.0/16   192.20.2.1     100</a:t>
              </a:r>
            </a:p>
          </p:txBody>
        </p:sp>
      </p:grpSp>
      <p:grpSp>
        <p:nvGrpSpPr>
          <p:cNvPr id="385" name="Group"/>
          <p:cNvGrpSpPr/>
          <p:nvPr/>
        </p:nvGrpSpPr>
        <p:grpSpPr>
          <a:xfrm>
            <a:off x="857249" y="2874961"/>
            <a:ext cx="823916" cy="1597028"/>
            <a:chOff x="0" y="0"/>
            <a:chExt cx="823914" cy="1597026"/>
          </a:xfrm>
        </p:grpSpPr>
        <p:sp>
          <p:nvSpPr>
            <p:cNvPr id="382" name="Arrow"/>
            <p:cNvSpPr/>
            <p:nvPr/>
          </p:nvSpPr>
          <p:spPr>
            <a:xfrm>
              <a:off x="-1" y="0"/>
              <a:ext cx="823916" cy="514351"/>
            </a:xfrm>
            <a:prstGeom prst="rightArrow">
              <a:avLst>
                <a:gd name="adj1" fmla="val 49843"/>
                <a:gd name="adj2" fmla="val 58253"/>
              </a:avLst>
            </a:prstGeom>
            <a:solidFill>
              <a:srgbClr val="F35B1B"/>
            </a:solidFill>
            <a:ln w="12600" cap="sq">
              <a:solidFill>
                <a:srgbClr val="000000"/>
              </a:solidFill>
              <a:prstDash val="solid"/>
              <a:miter lim="800000"/>
            </a:ln>
            <a:effectLst>
              <a:outerShdw blurRad="63500" dist="53966" dir="2700000" rotWithShape="0">
                <a:srgbClr val="666600"/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383" name="Update"/>
            <p:cNvSpPr txBox="1"/>
            <p:nvPr/>
          </p:nvSpPr>
          <p:spPr>
            <a:xfrm>
              <a:off x="39253" y="122237"/>
              <a:ext cx="708891" cy="2909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6798" tIns="46798" rIns="46798" bIns="4679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Update</a:t>
              </a:r>
            </a:p>
          </p:txBody>
        </p:sp>
        <p:sp>
          <p:nvSpPr>
            <p:cNvPr id="384" name="Line"/>
            <p:cNvSpPr/>
            <p:nvPr/>
          </p:nvSpPr>
          <p:spPr>
            <a:xfrm>
              <a:off x="403224" y="433387"/>
              <a:ext cx="395290" cy="116364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miter lim="8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86" name="*  173.21.0.0/16  192.20.2.1    100 i"/>
          <p:cNvSpPr txBox="1"/>
          <p:nvPr/>
        </p:nvSpPr>
        <p:spPr>
          <a:xfrm>
            <a:off x="3111499" y="2978149"/>
            <a:ext cx="3490130" cy="2713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*  173.21.0.0/16  192.20.2.1    100 i</a:t>
            </a:r>
          </a:p>
        </p:txBody>
      </p:sp>
      <p:sp>
        <p:nvSpPr>
          <p:cNvPr id="387" name="BGP “in” process…"/>
          <p:cNvSpPr txBox="1"/>
          <p:nvPr/>
        </p:nvSpPr>
        <p:spPr>
          <a:xfrm>
            <a:off x="1108075" y="5280024"/>
            <a:ext cx="4819164" cy="644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 marL="215900" indent="-215900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 sz="2000" b="1">
                <a:latin typeface="Arial"/>
                <a:ea typeface="Arial"/>
                <a:cs typeface="Arial"/>
                <a:sym typeface="Arial"/>
              </a:defRPr>
            </a:lvl1pPr>
            <a:lvl2pPr marL="685800" indent="-223837">
              <a:buClr>
                <a:srgbClr val="000000"/>
              </a:buClr>
              <a:buSzPct val="100000"/>
              <a:buFont typeface="Arial"/>
              <a:buChar char="•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2pPr>
          </a:lstStyle>
          <a:p>
            <a:r>
              <a:t>BGP “in” process</a:t>
            </a:r>
          </a:p>
          <a:p>
            <a:pPr lvl="1"/>
            <a:r>
              <a:t>receives path information from peers</a:t>
            </a:r>
          </a:p>
        </p:txBody>
      </p:sp>
      <p:sp>
        <p:nvSpPr>
          <p:cNvPr id="388" name="results of BGP path selection placed in the BGP table"/>
          <p:cNvSpPr txBox="1"/>
          <p:nvPr/>
        </p:nvSpPr>
        <p:spPr>
          <a:xfrm>
            <a:off x="1112837" y="5924548"/>
            <a:ext cx="6577804" cy="352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 marL="674687" lvl="1" indent="-217487">
              <a:buClr>
                <a:srgbClr val="000000"/>
              </a:buClr>
              <a:buSzPct val="100000"/>
              <a:buFont typeface="Arial"/>
              <a:buChar char="•"/>
              <a:tabLst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  <a:tab pos="98171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t>results of BGP path selection placed in the BGP table</a:t>
            </a:r>
          </a:p>
        </p:txBody>
      </p:sp>
      <p:sp>
        <p:nvSpPr>
          <p:cNvPr id="389" name="“best path” flagged (denoted by “&gt;”)"/>
          <p:cNvSpPr txBox="1"/>
          <p:nvPr/>
        </p:nvSpPr>
        <p:spPr>
          <a:xfrm>
            <a:off x="1106486" y="6270623"/>
            <a:ext cx="4762622" cy="352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 marL="674687" lvl="1" indent="-217487">
              <a:buClr>
                <a:srgbClr val="000000"/>
              </a:buClr>
              <a:buSzPct val="100000"/>
              <a:buFont typeface="Arial"/>
              <a:buChar char="•"/>
              <a:tabLst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  <a:tab pos="98171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t>“best path” flagged (denoted by “&gt;”)</a:t>
            </a:r>
          </a:p>
        </p:txBody>
      </p:sp>
      <p:grpSp>
        <p:nvGrpSpPr>
          <p:cNvPr id="393" name="Group"/>
          <p:cNvGrpSpPr/>
          <p:nvPr/>
        </p:nvGrpSpPr>
        <p:grpSpPr>
          <a:xfrm>
            <a:off x="2217736" y="2865436"/>
            <a:ext cx="823915" cy="1597028"/>
            <a:chOff x="0" y="0"/>
            <a:chExt cx="823914" cy="1597026"/>
          </a:xfrm>
        </p:grpSpPr>
        <p:sp>
          <p:nvSpPr>
            <p:cNvPr id="390" name="Line"/>
            <p:cNvSpPr/>
            <p:nvPr/>
          </p:nvSpPr>
          <p:spPr>
            <a:xfrm flipH="1">
              <a:off x="34925" y="433387"/>
              <a:ext cx="407989" cy="116364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miter lim="8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91" name="Arrow"/>
            <p:cNvSpPr/>
            <p:nvPr/>
          </p:nvSpPr>
          <p:spPr>
            <a:xfrm>
              <a:off x="-1" y="0"/>
              <a:ext cx="823916" cy="514351"/>
            </a:xfrm>
            <a:prstGeom prst="rightArrow">
              <a:avLst>
                <a:gd name="adj1" fmla="val 49843"/>
                <a:gd name="adj2" fmla="val 58253"/>
              </a:avLst>
            </a:prstGeom>
            <a:solidFill>
              <a:srgbClr val="F35B1B"/>
            </a:solidFill>
            <a:ln w="12600" cap="sq">
              <a:solidFill>
                <a:srgbClr val="000000"/>
              </a:solidFill>
              <a:prstDash val="solid"/>
              <a:miter lim="800000"/>
            </a:ln>
            <a:effectLst>
              <a:outerShdw blurRad="63500" dist="53966" dir="2700000" rotWithShape="0">
                <a:srgbClr val="666600"/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392" name="Update"/>
            <p:cNvSpPr txBox="1"/>
            <p:nvPr/>
          </p:nvSpPr>
          <p:spPr>
            <a:xfrm>
              <a:off x="39253" y="122237"/>
              <a:ext cx="708891" cy="2909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6798" tIns="46798" rIns="46798" bIns="4679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Update</a:t>
              </a:r>
            </a:p>
          </p:txBody>
        </p:sp>
      </p:grpSp>
      <p:sp>
        <p:nvSpPr>
          <p:cNvPr id="394" name="Network           Next-Hop      Path…"/>
          <p:cNvSpPr txBox="1"/>
          <p:nvPr/>
        </p:nvSpPr>
        <p:spPr>
          <a:xfrm>
            <a:off x="3111499" y="2430461"/>
            <a:ext cx="3490130" cy="62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Network           Next-Hop      Path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*&gt;i160.10.1.0/24  192.20.3.1    i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*&gt;i160.10.3.0/24  192.20.3.1    i</a:t>
            </a:r>
          </a:p>
        </p:txBody>
      </p:sp>
      <p:sp>
        <p:nvSpPr>
          <p:cNvPr id="395" name="OUT Process"/>
          <p:cNvSpPr txBox="1"/>
          <p:nvPr/>
        </p:nvSpPr>
        <p:spPr>
          <a:xfrm>
            <a:off x="7260969" y="1862136"/>
            <a:ext cx="1541970" cy="3528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OUT Process</a:t>
            </a:r>
          </a:p>
        </p:txBody>
      </p:sp>
      <p:sp>
        <p:nvSpPr>
          <p:cNvPr id="396" name="Rectangle"/>
          <p:cNvSpPr/>
          <p:nvPr/>
        </p:nvSpPr>
        <p:spPr>
          <a:xfrm>
            <a:off x="7612061" y="2349499"/>
            <a:ext cx="469902" cy="1646240"/>
          </a:xfrm>
          <a:prstGeom prst="rect">
            <a:avLst/>
          </a:prstGeom>
          <a:solidFill>
            <a:srgbClr val="CCCC66"/>
          </a:solidFill>
          <a:ln w="12600" cap="sq">
            <a:solidFill>
              <a:srgbClr val="000000"/>
            </a:solidFill>
            <a:miter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397" name="&gt;"/>
          <p:cNvSpPr txBox="1"/>
          <p:nvPr/>
        </p:nvSpPr>
        <p:spPr>
          <a:xfrm>
            <a:off x="3213099" y="2970211"/>
            <a:ext cx="197754" cy="2713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&gt;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" grpId="2" animBg="1" advAuto="0"/>
      <p:bldP spid="385" grpId="3" animBg="1" advAuto="0"/>
      <p:bldP spid="386" grpId="6" animBg="1" advAuto="0"/>
      <p:bldP spid="387" grpId="1" animBg="1" advAuto="0"/>
      <p:bldP spid="388" grpId="4" animBg="1" advAuto="0"/>
      <p:bldP spid="389" grpId="7" animBg="1" advAuto="0"/>
      <p:bldP spid="393" grpId="5" animBg="1" advAuto="0"/>
      <p:bldP spid="397" grpId="8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Border Gateway Protocol (BGP4)"/>
          <p:cNvSpPr txBox="1">
            <a:spLocks noGrp="1"/>
          </p:cNvSpPr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Border Gateway Protocol (BGP4)</a:t>
            </a:r>
          </a:p>
        </p:txBody>
      </p:sp>
      <p:sp>
        <p:nvSpPr>
          <p:cNvPr id="78" name="Case Study 1, Exercise 1: Single upstream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Case Study 1, Exercise 1: Single upstream</a:t>
            </a:r>
          </a:p>
          <a:p>
            <a:pPr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Part 6: BGP Protocol Basics</a:t>
            </a:r>
          </a:p>
          <a:p>
            <a:pPr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Part 7: BGP Protocol - more detail</a:t>
            </a:r>
          </a:p>
          <a:p>
            <a:pPr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Case Study 2, Exercise 2: Local peer</a:t>
            </a:r>
          </a:p>
          <a:p>
            <a:pPr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Part 8: Routing Policy and Filtering</a:t>
            </a:r>
          </a:p>
          <a:p>
            <a:pPr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Exercise 3: Filtering on AS-path</a:t>
            </a:r>
          </a:p>
          <a:p>
            <a:pPr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Exercise 4: Filtering on prefix-list</a:t>
            </a:r>
          </a:p>
          <a:p>
            <a:pPr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Part 9: More detail than you want</a:t>
            </a:r>
          </a:p>
          <a:p>
            <a:pPr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smtClean="0"/>
              <a:t>Part </a:t>
            </a:r>
            <a:r>
              <a:rPr dirty="0"/>
              <a:t>10: BGP and Network Design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BGP Routing Information Base"/>
          <p:cNvSpPr txBox="1">
            <a:spLocks noGrp="1"/>
          </p:cNvSpPr>
          <p:nvPr>
            <p:ph type="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BGP Routing Information Base</a:t>
            </a:r>
          </a:p>
        </p:txBody>
      </p:sp>
      <p:sp>
        <p:nvSpPr>
          <p:cNvPr id="400" name="OUT Process"/>
          <p:cNvSpPr txBox="1"/>
          <p:nvPr/>
        </p:nvSpPr>
        <p:spPr>
          <a:xfrm>
            <a:off x="7265733" y="1873249"/>
            <a:ext cx="1541969" cy="352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OUT Process</a:t>
            </a:r>
          </a:p>
        </p:txBody>
      </p:sp>
      <p:grpSp>
        <p:nvGrpSpPr>
          <p:cNvPr id="403" name="Group"/>
          <p:cNvGrpSpPr/>
          <p:nvPr/>
        </p:nvGrpSpPr>
        <p:grpSpPr>
          <a:xfrm>
            <a:off x="5699125" y="4424362"/>
            <a:ext cx="3175002" cy="962533"/>
            <a:chOff x="0" y="0"/>
            <a:chExt cx="3175000" cy="962532"/>
          </a:xfrm>
        </p:grpSpPr>
        <p:sp>
          <p:nvSpPr>
            <p:cNvPr id="401" name="Rectangle"/>
            <p:cNvSpPr/>
            <p:nvPr/>
          </p:nvSpPr>
          <p:spPr>
            <a:xfrm>
              <a:off x="55562" y="63500"/>
              <a:ext cx="2941639" cy="844552"/>
            </a:xfrm>
            <a:prstGeom prst="rect">
              <a:avLst/>
            </a:prstGeom>
            <a:solidFill>
              <a:srgbClr val="CC9900"/>
            </a:solidFill>
            <a:ln w="12600" cap="sq">
              <a:solidFill>
                <a:srgbClr val="000000"/>
              </a:solidFill>
              <a:prstDash val="solid"/>
              <a:miter lim="800000"/>
            </a:ln>
            <a:effectLst>
              <a:outerShdw blurRad="63500" dist="17819" dir="2700000" rotWithShape="0">
                <a:srgbClr val="000000"/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402" name="Network           Next-Hop      Path…"/>
            <p:cNvSpPr txBox="1"/>
            <p:nvPr/>
          </p:nvSpPr>
          <p:spPr>
            <a:xfrm>
              <a:off x="0" y="-1"/>
              <a:ext cx="3175002" cy="9625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128159" tIns="128159" rIns="128159" bIns="128159" numCol="1" anchor="t">
              <a:sp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2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Network           Next-Hop      Path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2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160.10.1.0/24   192.20.3.1     200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2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160.10.3.0/24   192.20.3.1     200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2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173.21.0.0/16</a:t>
              </a:r>
              <a:r>
                <a:rPr>
                  <a:solidFill>
                    <a:srgbClr val="000000"/>
                  </a:solidFill>
                </a:rPr>
                <a:t>   </a:t>
              </a:r>
              <a:r>
                <a:t>192.20.2.1</a:t>
              </a:r>
              <a:r>
                <a:rPr>
                  <a:solidFill>
                    <a:srgbClr val="000000"/>
                  </a:solidFill>
                </a:rPr>
                <a:t>    </a:t>
              </a:r>
              <a:r>
                <a:t>200 100</a:t>
              </a:r>
            </a:p>
          </p:txBody>
        </p:sp>
      </p:grpSp>
      <p:sp>
        <p:nvSpPr>
          <p:cNvPr id="404" name="Rectangle"/>
          <p:cNvSpPr/>
          <p:nvPr/>
        </p:nvSpPr>
        <p:spPr>
          <a:xfrm>
            <a:off x="3086100" y="2382836"/>
            <a:ext cx="3625850" cy="1597027"/>
          </a:xfrm>
          <a:prstGeom prst="rect">
            <a:avLst/>
          </a:prstGeom>
          <a:solidFill>
            <a:srgbClr val="CC9900"/>
          </a:solidFill>
          <a:ln w="12600" cap="sq">
            <a:solidFill>
              <a:srgbClr val="000000"/>
            </a:solidFill>
            <a:miter/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405" name="BGP RIB"/>
          <p:cNvSpPr txBox="1"/>
          <p:nvPr/>
        </p:nvSpPr>
        <p:spPr>
          <a:xfrm>
            <a:off x="4272434" y="2070099"/>
            <a:ext cx="1054743" cy="352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BGP RIB</a:t>
            </a:r>
          </a:p>
        </p:txBody>
      </p:sp>
      <p:sp>
        <p:nvSpPr>
          <p:cNvPr id="406" name="&gt; 173.21.0.0/16  192.20.2.1    100"/>
          <p:cNvSpPr txBox="1"/>
          <p:nvPr/>
        </p:nvSpPr>
        <p:spPr>
          <a:xfrm>
            <a:off x="3116261" y="2989261"/>
            <a:ext cx="3307220" cy="2713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 &gt; 173.21.0.0/16  192.20.2.1    100</a:t>
            </a:r>
          </a:p>
        </p:txBody>
      </p:sp>
      <p:sp>
        <p:nvSpPr>
          <p:cNvPr id="407" name="Network           Next-Hop      Path…"/>
          <p:cNvSpPr txBox="1"/>
          <p:nvPr/>
        </p:nvSpPr>
        <p:spPr>
          <a:xfrm>
            <a:off x="3116261" y="2441574"/>
            <a:ext cx="3490130" cy="62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Network           Next-Hop      Path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*&gt;i160.10.1.0/24  192.20.3.1    i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*&gt;i160.10.3.0/24  192.20.3.1    i</a:t>
            </a:r>
          </a:p>
        </p:txBody>
      </p:sp>
      <p:sp>
        <p:nvSpPr>
          <p:cNvPr id="408" name="*"/>
          <p:cNvSpPr txBox="1"/>
          <p:nvPr/>
        </p:nvSpPr>
        <p:spPr>
          <a:xfrm>
            <a:off x="3116261" y="2994024"/>
            <a:ext cx="197754" cy="2713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*</a:t>
            </a:r>
          </a:p>
        </p:txBody>
      </p:sp>
      <p:sp>
        <p:nvSpPr>
          <p:cNvPr id="409" name="Rectangle"/>
          <p:cNvSpPr/>
          <p:nvPr/>
        </p:nvSpPr>
        <p:spPr>
          <a:xfrm>
            <a:off x="1690686" y="2360611"/>
            <a:ext cx="469902" cy="1646239"/>
          </a:xfrm>
          <a:prstGeom prst="rect">
            <a:avLst/>
          </a:prstGeom>
          <a:solidFill>
            <a:srgbClr val="99CC00"/>
          </a:solidFill>
          <a:ln w="12600" cap="sq">
            <a:solidFill>
              <a:srgbClr val="000000"/>
            </a:solidFill>
            <a:miter/>
          </a:ln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410" name="IN Process"/>
          <p:cNvSpPr txBox="1"/>
          <p:nvPr/>
        </p:nvSpPr>
        <p:spPr>
          <a:xfrm>
            <a:off x="1466563" y="1873249"/>
            <a:ext cx="1288032" cy="352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IN Process</a:t>
            </a:r>
          </a:p>
        </p:txBody>
      </p:sp>
      <p:grpSp>
        <p:nvGrpSpPr>
          <p:cNvPr id="414" name="Group"/>
          <p:cNvGrpSpPr/>
          <p:nvPr/>
        </p:nvGrpSpPr>
        <p:grpSpPr>
          <a:xfrm>
            <a:off x="6775449" y="2876550"/>
            <a:ext cx="823916" cy="1597027"/>
            <a:chOff x="0" y="0"/>
            <a:chExt cx="823914" cy="1597026"/>
          </a:xfrm>
        </p:grpSpPr>
        <p:sp>
          <p:nvSpPr>
            <p:cNvPr id="411" name="Line"/>
            <p:cNvSpPr/>
            <p:nvPr/>
          </p:nvSpPr>
          <p:spPr>
            <a:xfrm>
              <a:off x="347662" y="407987"/>
              <a:ext cx="344490" cy="118904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miter lim="8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412" name="Arrow"/>
            <p:cNvSpPr/>
            <p:nvPr/>
          </p:nvSpPr>
          <p:spPr>
            <a:xfrm>
              <a:off x="-1" y="0"/>
              <a:ext cx="823916" cy="514351"/>
            </a:xfrm>
            <a:prstGeom prst="rightArrow">
              <a:avLst>
                <a:gd name="adj1" fmla="val 49843"/>
                <a:gd name="adj2" fmla="val 58253"/>
              </a:avLst>
            </a:prstGeom>
            <a:solidFill>
              <a:srgbClr val="F35B1B"/>
            </a:solidFill>
            <a:ln w="12600" cap="sq">
              <a:solidFill>
                <a:srgbClr val="000000"/>
              </a:solidFill>
              <a:prstDash val="solid"/>
              <a:miter lim="800000"/>
            </a:ln>
            <a:effectLst>
              <a:outerShdw blurRad="63500" dist="53966" dir="2700000" rotWithShape="0">
                <a:srgbClr val="666600"/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413" name="Update"/>
            <p:cNvSpPr txBox="1"/>
            <p:nvPr/>
          </p:nvSpPr>
          <p:spPr>
            <a:xfrm>
              <a:off x="40841" y="122237"/>
              <a:ext cx="708891" cy="2909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6798" tIns="46798" rIns="46798" bIns="4679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Update</a:t>
              </a:r>
            </a:p>
          </p:txBody>
        </p:sp>
      </p:grpSp>
      <p:sp>
        <p:nvSpPr>
          <p:cNvPr id="415" name="Rectangle"/>
          <p:cNvSpPr/>
          <p:nvPr/>
        </p:nvSpPr>
        <p:spPr>
          <a:xfrm>
            <a:off x="7616825" y="2360611"/>
            <a:ext cx="469900" cy="1646239"/>
          </a:xfrm>
          <a:prstGeom prst="rect">
            <a:avLst/>
          </a:prstGeom>
          <a:solidFill>
            <a:srgbClr val="CCCC66"/>
          </a:solidFill>
          <a:ln w="12600" cap="sq">
            <a:solidFill>
              <a:srgbClr val="000000"/>
            </a:solidFill>
            <a:miter/>
          </a:ln>
        </p:spPr>
        <p:txBody>
          <a:bodyPr lIns="45718" tIns="45718" rIns="45718" bIns="45718" anchor="ctr"/>
          <a:lstStyle/>
          <a:p>
            <a:endParaRPr/>
          </a:p>
        </p:txBody>
      </p:sp>
      <p:grpSp>
        <p:nvGrpSpPr>
          <p:cNvPr id="419" name="Group"/>
          <p:cNvGrpSpPr/>
          <p:nvPr/>
        </p:nvGrpSpPr>
        <p:grpSpPr>
          <a:xfrm>
            <a:off x="8137524" y="2876549"/>
            <a:ext cx="823916" cy="1609727"/>
            <a:chOff x="0" y="0"/>
            <a:chExt cx="823914" cy="1609725"/>
          </a:xfrm>
        </p:grpSpPr>
        <p:sp>
          <p:nvSpPr>
            <p:cNvPr id="416" name="Line"/>
            <p:cNvSpPr/>
            <p:nvPr/>
          </p:nvSpPr>
          <p:spPr>
            <a:xfrm flipH="1">
              <a:off x="69849" y="385762"/>
              <a:ext cx="315915" cy="1223964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miter lim="8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417" name="Arrow"/>
            <p:cNvSpPr/>
            <p:nvPr/>
          </p:nvSpPr>
          <p:spPr>
            <a:xfrm>
              <a:off x="-1" y="-1"/>
              <a:ext cx="823916" cy="514352"/>
            </a:xfrm>
            <a:prstGeom prst="rightArrow">
              <a:avLst>
                <a:gd name="adj1" fmla="val 49843"/>
                <a:gd name="adj2" fmla="val 58253"/>
              </a:avLst>
            </a:prstGeom>
            <a:solidFill>
              <a:srgbClr val="F35B1B"/>
            </a:solidFill>
            <a:ln w="12600" cap="sq">
              <a:solidFill>
                <a:srgbClr val="000000"/>
              </a:solidFill>
              <a:prstDash val="solid"/>
              <a:miter lim="800000"/>
            </a:ln>
            <a:effectLst>
              <a:outerShdw blurRad="63500" dist="53966" dir="2700000" rotWithShape="0">
                <a:srgbClr val="666600"/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418" name="Update"/>
            <p:cNvSpPr txBox="1"/>
            <p:nvPr/>
          </p:nvSpPr>
          <p:spPr>
            <a:xfrm>
              <a:off x="39253" y="122237"/>
              <a:ext cx="708891" cy="2909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6798" tIns="46798" rIns="46798" bIns="46798" numCol="1" anchor="t">
              <a:spAutoFit/>
            </a:bodyPr>
            <a:lstStyle>
              <a:lvl1pPr algn="ctr"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 b="1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Update</a:t>
              </a:r>
            </a:p>
          </p:txBody>
        </p:sp>
      </p:grpSp>
      <p:sp>
        <p:nvSpPr>
          <p:cNvPr id="420" name="BGP “out” process…"/>
          <p:cNvSpPr txBox="1"/>
          <p:nvPr/>
        </p:nvSpPr>
        <p:spPr>
          <a:xfrm>
            <a:off x="1109662" y="5291137"/>
            <a:ext cx="4462200" cy="644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 marL="215900" indent="-215900">
              <a:spcBef>
                <a:spcPts val="12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 sz="2000" b="1">
                <a:latin typeface="Arial"/>
                <a:ea typeface="Arial"/>
                <a:cs typeface="Arial"/>
                <a:sym typeface="Arial"/>
              </a:defRPr>
            </a:lvl1pPr>
            <a:lvl2pPr marL="685800" indent="-223837">
              <a:buClr>
                <a:srgbClr val="000000"/>
              </a:buClr>
              <a:buSzPct val="100000"/>
              <a:buFont typeface="Arial"/>
              <a:buChar char="•"/>
              <a:tabLst>
                <a:tab pos="215900" algn="l"/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2pPr>
          </a:lstStyle>
          <a:p>
            <a:r>
              <a:t>BGP “out” process</a:t>
            </a:r>
          </a:p>
          <a:p>
            <a:pPr lvl="1"/>
            <a:r>
              <a:t>builds update using info from RIB</a:t>
            </a:r>
          </a:p>
        </p:txBody>
      </p:sp>
      <p:sp>
        <p:nvSpPr>
          <p:cNvPr id="421" name="may modify update based on config"/>
          <p:cNvSpPr txBox="1"/>
          <p:nvPr/>
        </p:nvSpPr>
        <p:spPr>
          <a:xfrm>
            <a:off x="1111250" y="5935662"/>
            <a:ext cx="4680357" cy="352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 marL="674687" lvl="1" indent="-217487">
              <a:buClr>
                <a:srgbClr val="000000"/>
              </a:buClr>
              <a:buSzPct val="100000"/>
              <a:buFont typeface="Arial"/>
              <a:buChar char="•"/>
              <a:tabLst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  <a:tab pos="98171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t>may modify update based on config</a:t>
            </a:r>
          </a:p>
        </p:txBody>
      </p:sp>
      <p:sp>
        <p:nvSpPr>
          <p:cNvPr id="422" name="Sends update to peers"/>
          <p:cNvSpPr txBox="1"/>
          <p:nvPr/>
        </p:nvSpPr>
        <p:spPr>
          <a:xfrm>
            <a:off x="1112836" y="6281737"/>
            <a:ext cx="3232632" cy="352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 marL="674687" lvl="1" indent="-217487">
              <a:buClr>
                <a:srgbClr val="000000"/>
              </a:buClr>
              <a:buSzPct val="100000"/>
              <a:buFont typeface="Arial"/>
              <a:buChar char="•"/>
              <a:tabLst>
                <a:tab pos="673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  <a:tab pos="98171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t>Sends update to peers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" grpId="2" animBg="1" advAuto="0"/>
      <p:bldP spid="419" grpId="5" animBg="1" advAuto="0"/>
      <p:bldP spid="420" grpId="1" animBg="1" advAuto="0"/>
      <p:bldP spid="421" grpId="3" animBg="1" advAuto="0"/>
      <p:bldP spid="422" grpId="4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Rectangle"/>
          <p:cNvSpPr/>
          <p:nvPr/>
        </p:nvSpPr>
        <p:spPr>
          <a:xfrm>
            <a:off x="973135" y="4642799"/>
            <a:ext cx="2325690" cy="1597025"/>
          </a:xfrm>
          <a:prstGeom prst="rect">
            <a:avLst/>
          </a:prstGeom>
          <a:solidFill>
            <a:srgbClr val="00B17A"/>
          </a:solidFill>
          <a:ln w="12600" cap="sq">
            <a:solidFill>
              <a:srgbClr val="000000"/>
            </a:solidFill>
            <a:miter/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425" name="Rectangle"/>
          <p:cNvSpPr/>
          <p:nvPr/>
        </p:nvSpPr>
        <p:spPr>
          <a:xfrm>
            <a:off x="1046161" y="2215510"/>
            <a:ext cx="3625850" cy="1362077"/>
          </a:xfrm>
          <a:prstGeom prst="rect">
            <a:avLst/>
          </a:prstGeom>
          <a:solidFill>
            <a:srgbClr val="CC9900"/>
          </a:solidFill>
          <a:ln w="12600" cap="sq">
            <a:solidFill>
              <a:srgbClr val="000000"/>
            </a:solidFill>
            <a:miter/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426" name="BGP Routing Information Base"/>
          <p:cNvSpPr txBox="1">
            <a:spLocks noGrp="1"/>
          </p:cNvSpPr>
          <p:nvPr>
            <p:ph type="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BGP Routing Information Base</a:t>
            </a:r>
          </a:p>
        </p:txBody>
      </p:sp>
      <p:sp>
        <p:nvSpPr>
          <p:cNvPr id="427" name="BGP RIB"/>
          <p:cNvSpPr txBox="1"/>
          <p:nvPr/>
        </p:nvSpPr>
        <p:spPr>
          <a:xfrm>
            <a:off x="1329207" y="1902773"/>
            <a:ext cx="1054743" cy="352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BGP RIB</a:t>
            </a:r>
          </a:p>
        </p:txBody>
      </p:sp>
      <p:grpSp>
        <p:nvGrpSpPr>
          <p:cNvPr id="430" name="Group"/>
          <p:cNvGrpSpPr/>
          <p:nvPr/>
        </p:nvGrpSpPr>
        <p:grpSpPr>
          <a:xfrm>
            <a:off x="1101722" y="2836222"/>
            <a:ext cx="3470278" cy="2878142"/>
            <a:chOff x="0" y="0"/>
            <a:chExt cx="3470276" cy="2878140"/>
          </a:xfrm>
        </p:grpSpPr>
        <p:sp>
          <p:nvSpPr>
            <p:cNvPr id="428" name="Shape"/>
            <p:cNvSpPr/>
            <p:nvPr/>
          </p:nvSpPr>
          <p:spPr>
            <a:xfrm rot="10800000" flipH="1">
              <a:off x="539750" y="200024"/>
              <a:ext cx="427039" cy="2678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131"/>
                  </a:moveTo>
                  <a:lnTo>
                    <a:pt x="5955" y="3131"/>
                  </a:lnTo>
                  <a:lnTo>
                    <a:pt x="5955" y="21600"/>
                  </a:lnTo>
                  <a:lnTo>
                    <a:pt x="15645" y="21600"/>
                  </a:lnTo>
                  <a:lnTo>
                    <a:pt x="15645" y="3131"/>
                  </a:lnTo>
                  <a:lnTo>
                    <a:pt x="21600" y="3131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99CC00"/>
            </a:solidFill>
            <a:ln w="1260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  <p:sp>
          <p:nvSpPr>
            <p:cNvPr id="429" name="Rectangle"/>
            <p:cNvSpPr/>
            <p:nvPr/>
          </p:nvSpPr>
          <p:spPr>
            <a:xfrm rot="10800000" flipH="1">
              <a:off x="-1" y="0"/>
              <a:ext cx="3470278" cy="219076"/>
            </a:xfrm>
            <a:prstGeom prst="rect">
              <a:avLst/>
            </a:prstGeom>
            <a:solidFill>
              <a:srgbClr val="99CC00"/>
            </a:solidFill>
            <a:ln w="12600" cap="sq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endParaRPr/>
            </a:p>
          </p:txBody>
        </p:sp>
      </p:grpSp>
      <p:sp>
        <p:nvSpPr>
          <p:cNvPr id="431" name="D   10.1.2.0/24…"/>
          <p:cNvSpPr txBox="1"/>
          <p:nvPr/>
        </p:nvSpPr>
        <p:spPr>
          <a:xfrm>
            <a:off x="1076323" y="4760273"/>
            <a:ext cx="1752486" cy="9825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   10.1.2.0/24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   160.10.1.0/24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D   160.10.3.0/24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R   153.22.0.0/16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S   192.1.1.0/24</a:t>
            </a:r>
          </a:p>
        </p:txBody>
      </p:sp>
      <p:sp>
        <p:nvSpPr>
          <p:cNvPr id="432" name="Network           Next-Hop      Path…"/>
          <p:cNvSpPr txBox="1"/>
          <p:nvPr/>
        </p:nvSpPr>
        <p:spPr>
          <a:xfrm>
            <a:off x="1076323" y="2274248"/>
            <a:ext cx="3490129" cy="804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Network           Next-Hop      Path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*&gt;i160.10.1.0/24  192.20.3.1    i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*&gt;i160.10.3.0/24  192.20.3.1    i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pPr>
            <a:r>
              <a:t>*&gt; 173.21.0.0/16  192.20.2.1    100</a:t>
            </a:r>
          </a:p>
        </p:txBody>
      </p:sp>
      <p:sp>
        <p:nvSpPr>
          <p:cNvPr id="434" name="B   173.21.0.0/16"/>
          <p:cNvSpPr txBox="1"/>
          <p:nvPr/>
        </p:nvSpPr>
        <p:spPr>
          <a:xfrm>
            <a:off x="1076322" y="5671498"/>
            <a:ext cx="1661032" cy="2713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r>
              <a:t>B   173.21.0.0/16</a:t>
            </a:r>
          </a:p>
        </p:txBody>
      </p:sp>
      <p:sp>
        <p:nvSpPr>
          <p:cNvPr id="435" name="Route Table"/>
          <p:cNvSpPr txBox="1"/>
          <p:nvPr/>
        </p:nvSpPr>
        <p:spPr>
          <a:xfrm>
            <a:off x="1402287" y="6203311"/>
            <a:ext cx="1397532" cy="352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6798" tIns="46798" rIns="46798" bIns="46798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Route Table</a:t>
            </a:r>
          </a:p>
        </p:txBody>
      </p:sp>
      <p:sp>
        <p:nvSpPr>
          <p:cNvPr id="436" name="prefix and prefix length are unique…"/>
          <p:cNvSpPr txBox="1"/>
          <p:nvPr/>
        </p:nvSpPr>
        <p:spPr>
          <a:xfrm>
            <a:off x="3424119" y="4768850"/>
            <a:ext cx="5549497" cy="1941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46798" rIns="46798" bIns="46798">
            <a:spAutoFit/>
          </a:bodyPr>
          <a:lstStyle/>
          <a:p>
            <a:pPr marL="114300">
              <a:buClr>
                <a:srgbClr val="000000"/>
              </a:buClr>
              <a:buSzPct val="100000"/>
              <a:tabLst>
                <a:tab pos="800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  <a:tab pos="98171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lang="en-US" sz="2000" dirty="0"/>
              <a:t>Best paths installed in routing table if</a:t>
            </a:r>
            <a:r>
              <a:rPr lang="en-US" sz="2000" dirty="0" smtClean="0"/>
              <a:t>:</a:t>
            </a:r>
          </a:p>
          <a:p>
            <a:pPr marL="114300" indent="171450">
              <a:buClr>
                <a:srgbClr val="000000"/>
              </a:buClr>
              <a:buSzPct val="100000"/>
              <a:buFont typeface="Arial"/>
              <a:buChar char="•"/>
              <a:tabLst>
                <a:tab pos="800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  <a:tab pos="98171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2000" dirty="0" smtClean="0"/>
              <a:t>prefix </a:t>
            </a:r>
            <a:r>
              <a:rPr sz="2000" dirty="0"/>
              <a:t>and prefix length are unique</a:t>
            </a:r>
          </a:p>
          <a:p>
            <a:pPr marL="114300" indent="171450">
              <a:tabLst>
                <a:tab pos="800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  <a:tab pos="98171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2000" dirty="0"/>
              <a:t>(not also in some other routing protocol)</a:t>
            </a:r>
          </a:p>
          <a:p>
            <a:pPr marL="114300" indent="171450">
              <a:buClr>
                <a:srgbClr val="000000"/>
              </a:buClr>
              <a:buSzPct val="100000"/>
              <a:buFont typeface="Arial"/>
              <a:buChar char="•"/>
              <a:tabLst>
                <a:tab pos="800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  <a:tab pos="98171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2000" dirty="0"/>
              <a:t>Or if BGP has a lower “administrative</a:t>
            </a:r>
          </a:p>
          <a:p>
            <a:pPr marL="114300" indent="171450">
              <a:tabLst>
                <a:tab pos="800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  <a:tab pos="98171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2000" dirty="0"/>
              <a:t>distance” than other protocol with the</a:t>
            </a:r>
          </a:p>
          <a:p>
            <a:pPr marL="114300" indent="171450">
              <a:tabLst>
                <a:tab pos="800100" algn="l"/>
                <a:tab pos="1130300" algn="l"/>
                <a:tab pos="1587500" algn="l"/>
                <a:tab pos="2044700" algn="l"/>
                <a:tab pos="2501900" algn="l"/>
                <a:tab pos="2959100" algn="l"/>
                <a:tab pos="3416300" algn="l"/>
                <a:tab pos="3873500" algn="l"/>
                <a:tab pos="4330700" algn="l"/>
                <a:tab pos="4787900" algn="l"/>
                <a:tab pos="5245100" algn="l"/>
                <a:tab pos="5702300" algn="l"/>
                <a:tab pos="6159500" algn="l"/>
                <a:tab pos="6616700" algn="l"/>
                <a:tab pos="7073900" algn="l"/>
                <a:tab pos="7531100" algn="l"/>
                <a:tab pos="7988300" algn="l"/>
                <a:tab pos="8445500" algn="l"/>
                <a:tab pos="8902700" algn="l"/>
                <a:tab pos="9359900" algn="l"/>
                <a:tab pos="98171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pPr>
            <a:r>
              <a:rPr sz="2000" dirty="0"/>
              <a:t>same prefix/length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1" animBg="1" advAuto="0"/>
      <p:bldP spid="434" grpId="2" animBg="1" advAuto="0"/>
      <p:bldP spid="436" grpId="4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An Example…"/>
          <p:cNvSpPr txBox="1">
            <a:spLocks noGrp="1"/>
          </p:cNvSpPr>
          <p:nvPr>
            <p:ph type="title"/>
          </p:nvPr>
        </p:nvSpPr>
        <p:spPr>
          <a:xfrm>
            <a:off x="457200" y="277812"/>
            <a:ext cx="5234939" cy="1139826"/>
          </a:xfrm>
          <a:prstGeom prst="rect">
            <a:avLst/>
          </a:prstGeom>
        </p:spPr>
        <p:txBody>
          <a:bodyPr lIns="51478" tIns="51478" rIns="51478" bIns="51478"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rPr dirty="0"/>
              <a:t>An Example…</a:t>
            </a:r>
          </a:p>
        </p:txBody>
      </p:sp>
      <p:pic>
        <p:nvPicPr>
          <p:cNvPr id="439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47825" y="4799012"/>
            <a:ext cx="2486025" cy="1541464"/>
          </a:xfrm>
          <a:prstGeom prst="rect">
            <a:avLst/>
          </a:prstGeom>
          <a:ln w="12700">
            <a:miter lim="400000"/>
          </a:ln>
        </p:spPr>
      </p:pic>
      <p:pic>
        <p:nvPicPr>
          <p:cNvPr id="440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00800" y="2781300"/>
            <a:ext cx="2571750" cy="1285875"/>
          </a:xfrm>
          <a:prstGeom prst="rect">
            <a:avLst/>
          </a:prstGeom>
          <a:ln w="12700">
            <a:miter lim="400000"/>
          </a:ln>
        </p:spPr>
      </p:pic>
      <p:pic>
        <p:nvPicPr>
          <p:cNvPr id="441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19275" y="1800225"/>
            <a:ext cx="2486025" cy="1198563"/>
          </a:xfrm>
          <a:prstGeom prst="rect">
            <a:avLst/>
          </a:prstGeom>
          <a:ln w="12700">
            <a:miter lim="400000"/>
          </a:ln>
        </p:spPr>
      </p:pic>
      <p:pic>
        <p:nvPicPr>
          <p:cNvPr id="442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018214" y="433388"/>
            <a:ext cx="2743200" cy="1455738"/>
          </a:xfrm>
          <a:prstGeom prst="rect">
            <a:avLst/>
          </a:prstGeom>
          <a:ln w="12700">
            <a:miter lim="400000"/>
          </a:ln>
        </p:spPr>
      </p:pic>
      <p:pic>
        <p:nvPicPr>
          <p:cNvPr id="443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20924" y="4471983"/>
            <a:ext cx="2655889" cy="1455739"/>
          </a:xfrm>
          <a:prstGeom prst="rect">
            <a:avLst/>
          </a:prstGeom>
          <a:ln w="12700">
            <a:miter lim="400000"/>
          </a:ln>
        </p:spPr>
      </p:pic>
      <p:pic>
        <p:nvPicPr>
          <p:cNvPr id="444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275387" y="1285875"/>
            <a:ext cx="600077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6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961186" y="3427412"/>
            <a:ext cx="600077" cy="342902"/>
          </a:xfrm>
          <a:prstGeom prst="rect">
            <a:avLst/>
          </a:prstGeom>
          <a:ln w="12700">
            <a:miter lim="400000"/>
          </a:ln>
        </p:spPr>
      </p:pic>
      <p:sp>
        <p:nvSpPr>
          <p:cNvPr id="447" name="Line"/>
          <p:cNvSpPr/>
          <p:nvPr/>
        </p:nvSpPr>
        <p:spPr>
          <a:xfrm flipV="1">
            <a:off x="4077584" y="1539875"/>
            <a:ext cx="2197804" cy="852569"/>
          </a:xfrm>
          <a:prstGeom prst="line">
            <a:avLst/>
          </a:prstGeom>
          <a:ln w="25560" cap="sq">
            <a:solidFill>
              <a:srgbClr val="FF808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48" name="Line"/>
          <p:cNvSpPr/>
          <p:nvPr/>
        </p:nvSpPr>
        <p:spPr>
          <a:xfrm flipH="1" flipV="1">
            <a:off x="6704011" y="1543049"/>
            <a:ext cx="1081883" cy="1358830"/>
          </a:xfrm>
          <a:prstGeom prst="line">
            <a:avLst/>
          </a:prstGeom>
          <a:ln w="25560" cap="sq">
            <a:solidFill>
              <a:srgbClr val="FF808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49" name="Line"/>
          <p:cNvSpPr/>
          <p:nvPr/>
        </p:nvSpPr>
        <p:spPr>
          <a:xfrm flipV="1">
            <a:off x="3811588" y="5140325"/>
            <a:ext cx="1436688" cy="109538"/>
          </a:xfrm>
          <a:prstGeom prst="line">
            <a:avLst/>
          </a:prstGeom>
          <a:ln w="25560" cap="sq">
            <a:solidFill>
              <a:srgbClr val="FF808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50" name="Line"/>
          <p:cNvSpPr/>
          <p:nvPr/>
        </p:nvSpPr>
        <p:spPr>
          <a:xfrm flipV="1">
            <a:off x="5815757" y="3749673"/>
            <a:ext cx="1331170" cy="1209676"/>
          </a:xfrm>
          <a:prstGeom prst="line">
            <a:avLst/>
          </a:prstGeom>
          <a:ln w="25560" cap="sq">
            <a:solidFill>
              <a:srgbClr val="FF808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51" name="Line"/>
          <p:cNvSpPr/>
          <p:nvPr/>
        </p:nvSpPr>
        <p:spPr>
          <a:xfrm>
            <a:off x="3962937" y="6085147"/>
            <a:ext cx="998807" cy="510917"/>
          </a:xfrm>
          <a:prstGeom prst="line">
            <a:avLst/>
          </a:prstGeom>
          <a:ln w="28440" cap="sq">
            <a:solidFill>
              <a:srgbClr val="000000"/>
            </a:solidFill>
            <a:headEnd type="triangle"/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52" name="Learns about 35.0.0.0/8 from F &amp; D"/>
          <p:cNvSpPr txBox="1"/>
          <p:nvPr/>
        </p:nvSpPr>
        <p:spPr>
          <a:xfrm>
            <a:off x="4961744" y="6394449"/>
            <a:ext cx="4173975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rPr dirty="0"/>
              <a:t>Learns about 35.0.0.0/8 from F </a:t>
            </a:r>
            <a:r>
              <a:rPr lang="en-US" dirty="0" smtClean="0"/>
              <a:t>and</a:t>
            </a:r>
            <a:r>
              <a:rPr dirty="0" smtClean="0"/>
              <a:t> </a:t>
            </a:r>
            <a:r>
              <a:rPr dirty="0"/>
              <a:t>D</a:t>
            </a:r>
          </a:p>
        </p:txBody>
      </p:sp>
      <p:sp>
        <p:nvSpPr>
          <p:cNvPr id="453" name="AS3561"/>
          <p:cNvSpPr txBox="1"/>
          <p:nvPr/>
        </p:nvSpPr>
        <p:spPr>
          <a:xfrm>
            <a:off x="7610316" y="1218797"/>
            <a:ext cx="952087" cy="396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rPr dirty="0"/>
              <a:t>AS3561</a:t>
            </a:r>
          </a:p>
        </p:txBody>
      </p:sp>
      <p:sp>
        <p:nvSpPr>
          <p:cNvPr id="454" name="B"/>
          <p:cNvSpPr txBox="1"/>
          <p:nvPr/>
        </p:nvSpPr>
        <p:spPr>
          <a:xfrm>
            <a:off x="7086599" y="2927349"/>
            <a:ext cx="238866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B</a:t>
            </a:r>
          </a:p>
        </p:txBody>
      </p:sp>
      <p:sp>
        <p:nvSpPr>
          <p:cNvPr id="455" name="E"/>
          <p:cNvSpPr txBox="1"/>
          <p:nvPr/>
        </p:nvSpPr>
        <p:spPr>
          <a:xfrm>
            <a:off x="3200399" y="5441949"/>
            <a:ext cx="232392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E</a:t>
            </a:r>
          </a:p>
        </p:txBody>
      </p:sp>
      <p:sp>
        <p:nvSpPr>
          <p:cNvPr id="456" name="C"/>
          <p:cNvSpPr txBox="1"/>
          <p:nvPr/>
        </p:nvSpPr>
        <p:spPr>
          <a:xfrm>
            <a:off x="6553199" y="3384549"/>
            <a:ext cx="241433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C</a:t>
            </a:r>
          </a:p>
        </p:txBody>
      </p:sp>
      <p:sp>
        <p:nvSpPr>
          <p:cNvPr id="457" name="D"/>
          <p:cNvSpPr txBox="1"/>
          <p:nvPr/>
        </p:nvSpPr>
        <p:spPr>
          <a:xfrm>
            <a:off x="5943600" y="4908549"/>
            <a:ext cx="259180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D</a:t>
            </a:r>
          </a:p>
        </p:txBody>
      </p:sp>
      <p:sp>
        <p:nvSpPr>
          <p:cNvPr id="458" name="F"/>
          <p:cNvSpPr txBox="1"/>
          <p:nvPr/>
        </p:nvSpPr>
        <p:spPr>
          <a:xfrm>
            <a:off x="3276600" y="2393949"/>
            <a:ext cx="223350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F</a:t>
            </a:r>
          </a:p>
        </p:txBody>
      </p:sp>
      <p:sp>
        <p:nvSpPr>
          <p:cNvPr id="459" name="A"/>
          <p:cNvSpPr txBox="1"/>
          <p:nvPr/>
        </p:nvSpPr>
        <p:spPr>
          <a:xfrm>
            <a:off x="6875461" y="1255712"/>
            <a:ext cx="241210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A</a:t>
            </a:r>
          </a:p>
        </p:txBody>
      </p:sp>
      <p:sp>
        <p:nvSpPr>
          <p:cNvPr id="460" name="AS200"/>
          <p:cNvSpPr txBox="1"/>
          <p:nvPr/>
        </p:nvSpPr>
        <p:spPr>
          <a:xfrm>
            <a:off x="2362199" y="2241549"/>
            <a:ext cx="742501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AS200</a:t>
            </a:r>
          </a:p>
        </p:txBody>
      </p:sp>
      <p:sp>
        <p:nvSpPr>
          <p:cNvPr id="461" name="AS101"/>
          <p:cNvSpPr txBox="1"/>
          <p:nvPr/>
        </p:nvSpPr>
        <p:spPr>
          <a:xfrm>
            <a:off x="2285999" y="5289549"/>
            <a:ext cx="742501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AS101</a:t>
            </a:r>
          </a:p>
        </p:txBody>
      </p:sp>
      <p:sp>
        <p:nvSpPr>
          <p:cNvPr id="462" name="AS21"/>
          <p:cNvSpPr txBox="1"/>
          <p:nvPr/>
        </p:nvSpPr>
        <p:spPr>
          <a:xfrm>
            <a:off x="8229599" y="3003549"/>
            <a:ext cx="617708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AS21</a:t>
            </a:r>
          </a:p>
        </p:txBody>
      </p:sp>
      <p:sp>
        <p:nvSpPr>
          <p:cNvPr id="463" name="AS675"/>
          <p:cNvSpPr txBox="1"/>
          <p:nvPr/>
        </p:nvSpPr>
        <p:spPr>
          <a:xfrm>
            <a:off x="6324599" y="5289549"/>
            <a:ext cx="742501" cy="37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AS675</a:t>
            </a:r>
          </a:p>
        </p:txBody>
      </p:sp>
      <p:sp>
        <p:nvSpPr>
          <p:cNvPr id="465" name="Line"/>
          <p:cNvSpPr/>
          <p:nvPr/>
        </p:nvSpPr>
        <p:spPr>
          <a:xfrm flipH="1">
            <a:off x="6702424" y="1088230"/>
            <a:ext cx="128589" cy="197645"/>
          </a:xfrm>
          <a:prstGeom prst="line">
            <a:avLst/>
          </a:prstGeom>
          <a:ln w="9360" cap="sq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66" name="35.0.0.0/8"/>
          <p:cNvSpPr txBox="1"/>
          <p:nvPr/>
        </p:nvSpPr>
        <p:spPr>
          <a:xfrm>
            <a:off x="7146927" y="631899"/>
            <a:ext cx="1459220" cy="396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rPr dirty="0"/>
              <a:t>35.0.0.0/8</a:t>
            </a:r>
          </a:p>
        </p:txBody>
      </p:sp>
      <p:pic>
        <p:nvPicPr>
          <p:cNvPr id="468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33775" y="2227261"/>
            <a:ext cx="600075" cy="342902"/>
          </a:xfrm>
          <a:prstGeom prst="rect">
            <a:avLst/>
          </a:prstGeom>
          <a:ln w="12700">
            <a:miter lim="400000"/>
          </a:ln>
        </p:spPr>
      </p:pic>
      <p:pic>
        <p:nvPicPr>
          <p:cNvPr id="469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475536" y="2781300"/>
            <a:ext cx="600077" cy="342900"/>
          </a:xfrm>
          <a:prstGeom prst="rect">
            <a:avLst/>
          </a:prstGeom>
          <a:ln w="12700">
            <a:miter lim="400000"/>
          </a:ln>
        </p:spPr>
      </p:pic>
      <p:sp>
        <p:nvSpPr>
          <p:cNvPr id="470" name="Line"/>
          <p:cNvSpPr/>
          <p:nvPr/>
        </p:nvSpPr>
        <p:spPr>
          <a:xfrm flipV="1">
            <a:off x="7479451" y="3003549"/>
            <a:ext cx="235800" cy="423862"/>
          </a:xfrm>
          <a:prstGeom prst="line">
            <a:avLst/>
          </a:prstGeom>
          <a:ln w="25560" cap="sq">
            <a:solidFill>
              <a:srgbClr val="FF808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71" name="Line"/>
          <p:cNvSpPr/>
          <p:nvPr/>
        </p:nvSpPr>
        <p:spPr>
          <a:xfrm flipV="1">
            <a:off x="3665086" y="2570161"/>
            <a:ext cx="6803" cy="2570164"/>
          </a:xfrm>
          <a:prstGeom prst="line">
            <a:avLst/>
          </a:prstGeom>
          <a:ln w="25560" cap="sq">
            <a:solidFill>
              <a:srgbClr val="FF808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36" name="Line"/>
          <p:cNvSpPr/>
          <p:nvPr/>
        </p:nvSpPr>
        <p:spPr>
          <a:xfrm flipH="1" flipV="1">
            <a:off x="6831012" y="1081244"/>
            <a:ext cx="1604327" cy="1"/>
          </a:xfrm>
          <a:prstGeom prst="line">
            <a:avLst/>
          </a:prstGeom>
          <a:ln w="9360" cap="sq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45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248275" y="4884737"/>
            <a:ext cx="598488" cy="341314"/>
          </a:xfrm>
          <a:prstGeom prst="rect">
            <a:avLst/>
          </a:prstGeom>
          <a:ln w="12700">
            <a:miter lim="400000"/>
          </a:ln>
        </p:spPr>
      </p:pic>
      <p:pic>
        <p:nvPicPr>
          <p:cNvPr id="467" name="image.pdf" descr="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276600" y="5140325"/>
            <a:ext cx="600075" cy="342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BGP Part 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2127250"/>
          </a:xfrm>
          <a:prstGeom prst="rect">
            <a:avLst/>
          </a:prstGeom>
        </p:spPr>
        <p:txBody>
          <a:bodyPr/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5800"/>
            </a:lvl1pPr>
          </a:lstStyle>
          <a:p>
            <a:r>
              <a:t>BGP Part 7</a:t>
            </a:r>
          </a:p>
        </p:txBody>
      </p:sp>
      <p:sp>
        <p:nvSpPr>
          <p:cNvPr id="81" name="BGP Protocol – A little more detail"/>
          <p:cNvSpPr txBox="1">
            <a:spLocks noGrp="1"/>
          </p:cNvSpPr>
          <p:nvPr>
            <p:ph type="body" sz="half" idx="1"/>
          </p:nvPr>
        </p:nvSpPr>
        <p:spPr>
          <a:xfrm>
            <a:off x="1371600" y="3270250"/>
            <a:ext cx="6400800" cy="2209800"/>
          </a:xfrm>
          <a:prstGeom prst="rect">
            <a:avLst/>
          </a:prstGeom>
        </p:spPr>
        <p:txBody>
          <a:bodyPr lIns="46798" tIns="46798" rIns="46798" bIns="46798"/>
          <a:lstStyle>
            <a:lvl1pPr marL="339725" indent="-338138">
              <a:tabLst>
                <a:tab pos="3429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lvl1pPr>
          </a:lstStyle>
          <a:p>
            <a:r>
              <a:t>BGP Protocol – A little more detail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GP Updates — NLRI"/>
          <p:cNvSpPr txBox="1">
            <a:spLocks noGrp="1"/>
          </p:cNvSpPr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BGP Updates — NLRI</a:t>
            </a:r>
          </a:p>
        </p:txBody>
      </p:sp>
      <p:sp>
        <p:nvSpPr>
          <p:cNvPr id="84" name="Network Layer Reachability Information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Network Layer Reachability Information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Used to advertise feasible routes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Composed of:</a:t>
            </a:r>
          </a:p>
          <a:p>
            <a:pPr marL="736600" lvl="1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Network Prefix</a:t>
            </a:r>
          </a:p>
          <a:p>
            <a:pPr marL="736600" lvl="1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Mask Length</a:t>
            </a:r>
          </a:p>
          <a:p>
            <a:pPr marL="736600" lvl="1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Attributes of the path between you and the destination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BGP Updates — Attributes"/>
          <p:cNvSpPr txBox="1">
            <a:spLocks noGrp="1"/>
          </p:cNvSpPr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BGP Updates — Attributes</a:t>
            </a:r>
          </a:p>
        </p:txBody>
      </p:sp>
      <p:sp>
        <p:nvSpPr>
          <p:cNvPr id="87" name="Used to convey information associated with NLRI…"/>
          <p:cNvSpPr txBox="1">
            <a:spLocks noGrp="1"/>
          </p:cNvSpPr>
          <p:nvPr>
            <p:ph type="subTitle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Used to convey information associated with NLRI</a:t>
            </a:r>
          </a:p>
          <a:p>
            <a:pPr marL="736600" lvl="1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AS path</a:t>
            </a:r>
          </a:p>
          <a:p>
            <a:pPr marL="736600" lvl="1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/>
            </a:pPr>
            <a:r>
              <a:rPr dirty="0"/>
              <a:t>Next hop</a:t>
            </a:r>
          </a:p>
          <a:p>
            <a:pPr marL="736600" lvl="1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>
                <a:solidFill>
                  <a:srgbClr val="969696"/>
                </a:solidFill>
              </a:defRPr>
            </a:pPr>
            <a:r>
              <a:rPr dirty="0"/>
              <a:t>Local preference</a:t>
            </a:r>
          </a:p>
          <a:p>
            <a:pPr marL="736600" lvl="1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>
                <a:solidFill>
                  <a:srgbClr val="969696"/>
                </a:solidFill>
              </a:defRPr>
            </a:pPr>
            <a:r>
              <a:rPr dirty="0"/>
              <a:t>Multi-Exit Discriminator (MED)</a:t>
            </a:r>
          </a:p>
          <a:p>
            <a:pPr marL="736600" lvl="1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>
                <a:solidFill>
                  <a:srgbClr val="969696"/>
                </a:solidFill>
              </a:defRPr>
            </a:pPr>
            <a:r>
              <a:rPr dirty="0"/>
              <a:t>Community</a:t>
            </a:r>
          </a:p>
          <a:p>
            <a:pPr marL="736600" lvl="1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>
                <a:solidFill>
                  <a:srgbClr val="969696"/>
                </a:solidFill>
              </a:defRPr>
            </a:pPr>
            <a:r>
              <a:rPr dirty="0"/>
              <a:t>Origin </a:t>
            </a:r>
          </a:p>
          <a:p>
            <a:pPr marL="736600" lvl="1" indent="-279400">
              <a:spcBef>
                <a:spcPts val="600"/>
              </a:spcBef>
              <a:buClr>
                <a:srgbClr val="999900"/>
              </a:buClr>
              <a:buSzPct val="75000"/>
              <a:buChar char="■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2400">
                <a:solidFill>
                  <a:srgbClr val="969696"/>
                </a:solidFill>
              </a:defRPr>
            </a:pPr>
            <a:r>
              <a:rPr dirty="0"/>
              <a:t>Aggregator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Line"/>
          <p:cNvSpPr/>
          <p:nvPr/>
        </p:nvSpPr>
        <p:spPr>
          <a:xfrm flipV="1">
            <a:off x="6373240" y="2711388"/>
            <a:ext cx="1241998" cy="6461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9" name="AS-Path Attribute"/>
          <p:cNvSpPr txBox="1">
            <a:spLocks noGrp="1"/>
          </p:cNvSpPr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AS-Path Attribute</a:t>
            </a:r>
          </a:p>
        </p:txBody>
      </p:sp>
      <p:sp>
        <p:nvSpPr>
          <p:cNvPr id="90" name="Sequence of ASes a route has traversed…"/>
          <p:cNvSpPr txBox="1">
            <a:spLocks noGrp="1"/>
          </p:cNvSpPr>
          <p:nvPr>
            <p:ph type="subTitle" sz="half" idx="1"/>
          </p:nvPr>
        </p:nvSpPr>
        <p:spPr>
          <a:xfrm>
            <a:off x="457200" y="1600200"/>
            <a:ext cx="4818063" cy="4530725"/>
          </a:xfrm>
          <a:prstGeom prst="rect">
            <a:avLst/>
          </a:prstGeom>
        </p:spPr>
        <p:txBody>
          <a:bodyPr/>
          <a:lstStyle/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Sequence of </a:t>
            </a:r>
            <a:r>
              <a:rPr dirty="0" err="1"/>
              <a:t>ASes</a:t>
            </a:r>
            <a:r>
              <a:rPr dirty="0"/>
              <a:t> a route has traversed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Loop detection</a:t>
            </a:r>
          </a:p>
          <a:p>
            <a:pPr marL="457200" indent="-457200"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30200" algn="l"/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</a:pPr>
            <a:r>
              <a:rPr dirty="0"/>
              <a:t>Apply policy</a:t>
            </a:r>
          </a:p>
        </p:txBody>
      </p:sp>
      <p:sp>
        <p:nvSpPr>
          <p:cNvPr id="91" name="Rectangle"/>
          <p:cNvSpPr/>
          <p:nvPr/>
        </p:nvSpPr>
        <p:spPr>
          <a:xfrm>
            <a:off x="6137274" y="3371850"/>
            <a:ext cx="2830515" cy="762000"/>
          </a:xfrm>
          <a:prstGeom prst="rect">
            <a:avLst/>
          </a:prstGeom>
          <a:solidFill>
            <a:srgbClr val="0000FF"/>
          </a:solidFill>
          <a:ln w="12600" cap="sq">
            <a:solidFill>
              <a:srgbClr val="000000"/>
            </a:solidFill>
            <a:miter/>
          </a:ln>
          <a:effectLst>
            <a:outerShdw blurRad="63500" dist="36147" dir="2700000" rotWithShape="0">
              <a:srgbClr val="000000"/>
            </a:outerShdw>
          </a:effectLst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92" name="Line"/>
          <p:cNvSpPr/>
          <p:nvPr/>
        </p:nvSpPr>
        <p:spPr>
          <a:xfrm flipV="1">
            <a:off x="3616149" y="4610098"/>
            <a:ext cx="595489" cy="784228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93" name="Line"/>
          <p:cNvSpPr/>
          <p:nvPr/>
        </p:nvSpPr>
        <p:spPr>
          <a:xfrm flipH="1" flipV="1">
            <a:off x="4911724" y="4321175"/>
            <a:ext cx="811662" cy="241271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94" name="Line"/>
          <p:cNvSpPr/>
          <p:nvPr/>
        </p:nvSpPr>
        <p:spPr>
          <a:xfrm>
            <a:off x="7244556" y="2780506"/>
            <a:ext cx="605633" cy="795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95" name="Line"/>
          <p:cNvSpPr/>
          <p:nvPr/>
        </p:nvSpPr>
        <p:spPr>
          <a:xfrm flipV="1">
            <a:off x="4737545" y="2867122"/>
            <a:ext cx="728217" cy="1011288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6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28875" y="5343525"/>
            <a:ext cx="1825625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7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48050" y="3668712"/>
            <a:ext cx="1827214" cy="1104902"/>
          </a:xfrm>
          <a:prstGeom prst="rect">
            <a:avLst/>
          </a:prstGeom>
          <a:ln w="12700">
            <a:miter lim="400000"/>
          </a:ln>
        </p:spPr>
      </p:pic>
      <p:pic>
        <p:nvPicPr>
          <p:cNvPr id="98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11724" y="2158969"/>
            <a:ext cx="1825625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99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94550" y="2182811"/>
            <a:ext cx="1827214" cy="1103314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22925" y="4251325"/>
            <a:ext cx="1825625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Line"/>
          <p:cNvSpPr/>
          <p:nvPr/>
        </p:nvSpPr>
        <p:spPr>
          <a:xfrm flipH="1">
            <a:off x="7422081" y="4194952"/>
            <a:ext cx="613153" cy="613153"/>
          </a:xfrm>
          <a:prstGeom prst="line">
            <a:avLst/>
          </a:prstGeom>
          <a:ln w="25560" cap="sq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02" name="Rectangle"/>
          <p:cNvSpPr/>
          <p:nvPr/>
        </p:nvSpPr>
        <p:spPr>
          <a:xfrm>
            <a:off x="4729162" y="5394325"/>
            <a:ext cx="3003552" cy="1192213"/>
          </a:xfrm>
          <a:prstGeom prst="rect">
            <a:avLst/>
          </a:prstGeom>
          <a:solidFill>
            <a:srgbClr val="0000FF"/>
          </a:solidFill>
          <a:ln w="12600" cap="sq">
            <a:solidFill>
              <a:srgbClr val="000000"/>
            </a:solidFill>
            <a:miter/>
          </a:ln>
          <a:effectLst>
            <a:outerShdw blurRad="63500" dist="36147" dir="2700000" rotWithShape="0">
              <a:srgbClr val="000000"/>
            </a:outerShdw>
          </a:effectLst>
        </p:spPr>
        <p:txBody>
          <a:bodyPr lIns="45718" tIns="45718" rIns="45718" bIns="45718" anchor="ctr"/>
          <a:lstStyle/>
          <a:p>
            <a:endParaRPr/>
          </a:p>
        </p:txBody>
      </p:sp>
      <p:sp>
        <p:nvSpPr>
          <p:cNvPr id="103" name="AS 100"/>
          <p:cNvSpPr txBox="1"/>
          <p:nvPr/>
        </p:nvSpPr>
        <p:spPr>
          <a:xfrm>
            <a:off x="7510461" y="2453667"/>
            <a:ext cx="1273177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AS 100</a:t>
            </a:r>
          </a:p>
        </p:txBody>
      </p:sp>
      <p:sp>
        <p:nvSpPr>
          <p:cNvPr id="104" name="AS 300"/>
          <p:cNvSpPr txBox="1"/>
          <p:nvPr/>
        </p:nvSpPr>
        <p:spPr>
          <a:xfrm>
            <a:off x="3851275" y="4109429"/>
            <a:ext cx="1112838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AS 300</a:t>
            </a:r>
          </a:p>
        </p:txBody>
      </p:sp>
      <p:sp>
        <p:nvSpPr>
          <p:cNvPr id="105" name="AS 200"/>
          <p:cNvSpPr txBox="1"/>
          <p:nvPr/>
        </p:nvSpPr>
        <p:spPr>
          <a:xfrm>
            <a:off x="5138735" y="2466115"/>
            <a:ext cx="1406527" cy="283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AS 200</a:t>
            </a:r>
          </a:p>
        </p:txBody>
      </p:sp>
      <p:sp>
        <p:nvSpPr>
          <p:cNvPr id="106" name="AS 500"/>
          <p:cNvSpPr txBox="1"/>
          <p:nvPr/>
        </p:nvSpPr>
        <p:spPr>
          <a:xfrm>
            <a:off x="2749550" y="5755666"/>
            <a:ext cx="1147763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AS 500</a:t>
            </a:r>
          </a:p>
        </p:txBody>
      </p:sp>
      <p:sp>
        <p:nvSpPr>
          <p:cNvPr id="107" name="AS 400"/>
          <p:cNvSpPr txBox="1"/>
          <p:nvPr/>
        </p:nvSpPr>
        <p:spPr>
          <a:xfrm>
            <a:off x="5918200" y="4571391"/>
            <a:ext cx="1292225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AS 400</a:t>
            </a:r>
          </a:p>
        </p:txBody>
      </p:sp>
      <p:sp>
        <p:nvSpPr>
          <p:cNvPr id="108" name="170.10.0.0/16"/>
          <p:cNvSpPr txBox="1"/>
          <p:nvPr/>
        </p:nvSpPr>
        <p:spPr>
          <a:xfrm>
            <a:off x="5153420" y="2788006"/>
            <a:ext cx="1452564" cy="221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170.10.0.0/16</a:t>
            </a:r>
          </a:p>
        </p:txBody>
      </p:sp>
      <p:sp>
        <p:nvSpPr>
          <p:cNvPr id="109" name="180.10.0.0/16"/>
          <p:cNvSpPr txBox="1"/>
          <p:nvPr/>
        </p:nvSpPr>
        <p:spPr>
          <a:xfrm>
            <a:off x="7419975" y="2773510"/>
            <a:ext cx="1452563" cy="221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180.10.0.0/16</a:t>
            </a:r>
          </a:p>
        </p:txBody>
      </p:sp>
      <p:sp>
        <p:nvSpPr>
          <p:cNvPr id="110" name="150.10.0.0/16"/>
          <p:cNvSpPr txBox="1"/>
          <p:nvPr/>
        </p:nvSpPr>
        <p:spPr>
          <a:xfrm>
            <a:off x="5838825" y="4891235"/>
            <a:ext cx="1452563" cy="221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150.10.0.0/16</a:t>
            </a:r>
          </a:p>
        </p:txBody>
      </p:sp>
      <p:sp>
        <p:nvSpPr>
          <p:cNvPr id="111" name="Network            Path…"/>
          <p:cNvSpPr txBox="1"/>
          <p:nvPr/>
        </p:nvSpPr>
        <p:spPr>
          <a:xfrm>
            <a:off x="4875212" y="5454650"/>
            <a:ext cx="2627214" cy="1069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Network            Path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180.10.0.0/16	300  200 100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170.10.0.0/16	300  200</a:t>
            </a:r>
          </a:p>
          <a:p>
            <a:pPr>
              <a:lnSpc>
                <a:spcPct val="90000"/>
              </a:lnSpc>
              <a:spcBef>
                <a:spcPts val="6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150.10.0.0/16	300  400</a:t>
            </a:r>
          </a:p>
        </p:txBody>
      </p:sp>
      <p:sp>
        <p:nvSpPr>
          <p:cNvPr id="112" name="Network           Path…"/>
          <p:cNvSpPr txBox="1"/>
          <p:nvPr/>
        </p:nvSpPr>
        <p:spPr>
          <a:xfrm>
            <a:off x="6137274" y="3371850"/>
            <a:ext cx="2884490" cy="75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7438" tIns="37438" rIns="37438" bIns="37438">
            <a:spAutoFit/>
          </a:bodyPr>
          <a:lstStyle/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Network           Path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180.10.0.0/16   300  200  100</a:t>
            </a:r>
          </a:p>
          <a:p>
            <a: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170.10.0.0/16   300  200 </a:t>
            </a:r>
          </a:p>
        </p:txBody>
      </p:sp>
      <p:sp>
        <p:nvSpPr>
          <p:cNvPr id="113" name="Line"/>
          <p:cNvSpPr/>
          <p:nvPr/>
        </p:nvSpPr>
        <p:spPr>
          <a:xfrm flipH="1">
            <a:off x="4102098" y="6104730"/>
            <a:ext cx="565946" cy="795"/>
          </a:xfrm>
          <a:prstGeom prst="line">
            <a:avLst/>
          </a:prstGeom>
          <a:ln w="25560" cap="sq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Line"/>
          <p:cNvSpPr/>
          <p:nvPr/>
        </p:nvSpPr>
        <p:spPr>
          <a:xfrm flipV="1">
            <a:off x="3563975" y="4187991"/>
            <a:ext cx="687349" cy="988847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9" name="Line"/>
          <p:cNvSpPr/>
          <p:nvPr/>
        </p:nvSpPr>
        <p:spPr>
          <a:xfrm>
            <a:off x="6370406" y="2608340"/>
            <a:ext cx="1587732" cy="3232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4" name="Line"/>
          <p:cNvSpPr/>
          <p:nvPr/>
        </p:nvSpPr>
        <p:spPr>
          <a:xfrm flipV="1">
            <a:off x="4759091" y="2509200"/>
            <a:ext cx="811446" cy="1049179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15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55387" y="3259204"/>
            <a:ext cx="1828802" cy="1104902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AS-Path (with 16 and 32-bit ASNs)"/>
          <p:cNvSpPr txBox="1">
            <a:spLocks noGrp="1"/>
          </p:cNvSpPr>
          <p:nvPr>
            <p:ph type="ctrTitle"/>
          </p:nvPr>
        </p:nvSpPr>
        <p:spPr>
          <a:xfrm>
            <a:off x="457200" y="-19050"/>
            <a:ext cx="8229600" cy="1435100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AS-Path (with 16 and 32-bit ASNs)</a:t>
            </a:r>
          </a:p>
        </p:txBody>
      </p:sp>
      <p:sp>
        <p:nvSpPr>
          <p:cNvPr id="117" name="Internet with 16-bit and 32-bit ASNs…"/>
          <p:cNvSpPr txBox="1">
            <a:spLocks noGrp="1"/>
          </p:cNvSpPr>
          <p:nvPr>
            <p:ph type="subTitle" sz="half" idx="1"/>
          </p:nvPr>
        </p:nvSpPr>
        <p:spPr>
          <a:xfrm>
            <a:off x="457200" y="1600200"/>
            <a:ext cx="4059238" cy="3257550"/>
          </a:xfrm>
          <a:prstGeom prst="rect">
            <a:avLst/>
          </a:prstGeom>
        </p:spPr>
        <p:txBody>
          <a:bodyPr/>
          <a:lstStyle/>
          <a:p>
            <a:pPr marL="228600" indent="-228600" defTabSz="443483"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171450" algn="l"/>
                <a:tab pos="317500" algn="l"/>
                <a:tab pos="863600" algn="l"/>
                <a:tab pos="1308100" algn="l"/>
                <a:tab pos="1752600" algn="l"/>
                <a:tab pos="2197100" algn="l"/>
                <a:tab pos="2641600" algn="l"/>
                <a:tab pos="3086100" algn="l"/>
                <a:tab pos="3530600" algn="l"/>
                <a:tab pos="3975100" algn="l"/>
                <a:tab pos="4419600" algn="l"/>
                <a:tab pos="4864100" algn="l"/>
                <a:tab pos="5308600" algn="l"/>
                <a:tab pos="5740400" algn="l"/>
                <a:tab pos="6184900" algn="l"/>
                <a:tab pos="6629400" algn="l"/>
                <a:tab pos="7073900" algn="l"/>
                <a:tab pos="7518400" algn="l"/>
                <a:tab pos="7962900" algn="l"/>
                <a:tab pos="8407400" algn="l"/>
                <a:tab pos="8851900" algn="l"/>
              </a:tabLst>
              <a:defRPr sz="2700"/>
            </a:pPr>
            <a:r>
              <a:rPr dirty="0"/>
              <a:t>Internet with 16-bit and 32-bit ASNs</a:t>
            </a:r>
          </a:p>
          <a:p>
            <a:pPr marL="228600" indent="-228600" defTabSz="443483"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171450" algn="l"/>
                <a:tab pos="317500" algn="l"/>
                <a:tab pos="863600" algn="l"/>
                <a:tab pos="1308100" algn="l"/>
                <a:tab pos="1752600" algn="l"/>
                <a:tab pos="2197100" algn="l"/>
                <a:tab pos="2641600" algn="l"/>
                <a:tab pos="3086100" algn="l"/>
                <a:tab pos="3530600" algn="l"/>
                <a:tab pos="3975100" algn="l"/>
                <a:tab pos="4419600" algn="l"/>
                <a:tab pos="4864100" algn="l"/>
                <a:tab pos="5308600" algn="l"/>
                <a:tab pos="5740400" algn="l"/>
                <a:tab pos="6184900" algn="l"/>
                <a:tab pos="6629400" algn="l"/>
                <a:tab pos="7073900" algn="l"/>
                <a:tab pos="7518400" algn="l"/>
                <a:tab pos="7962900" algn="l"/>
                <a:tab pos="8407400" algn="l"/>
                <a:tab pos="8851900" algn="l"/>
              </a:tabLst>
              <a:defRPr sz="2700"/>
            </a:pPr>
            <a:r>
              <a:rPr dirty="0"/>
              <a:t>Old software sees 23456 instead of actual ASN</a:t>
            </a:r>
          </a:p>
          <a:p>
            <a:pPr marL="228600" indent="-228600" defTabSz="443483"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171450" algn="l"/>
                <a:tab pos="317500" algn="l"/>
                <a:tab pos="863600" algn="l"/>
                <a:tab pos="1308100" algn="l"/>
                <a:tab pos="1752600" algn="l"/>
                <a:tab pos="2197100" algn="l"/>
                <a:tab pos="2641600" algn="l"/>
                <a:tab pos="3086100" algn="l"/>
                <a:tab pos="3530600" algn="l"/>
                <a:tab pos="3975100" algn="l"/>
                <a:tab pos="4419600" algn="l"/>
                <a:tab pos="4864100" algn="l"/>
                <a:tab pos="5308600" algn="l"/>
                <a:tab pos="5740400" algn="l"/>
                <a:tab pos="6184900" algn="l"/>
                <a:tab pos="6629400" algn="l"/>
                <a:tab pos="7073900" algn="l"/>
                <a:tab pos="7518400" algn="l"/>
                <a:tab pos="7962900" algn="l"/>
                <a:tab pos="8407400" algn="l"/>
                <a:tab pos="8851900" algn="l"/>
              </a:tabLst>
              <a:defRPr sz="2700"/>
            </a:pPr>
            <a:r>
              <a:rPr dirty="0"/>
              <a:t>AS-PATH length maintained</a:t>
            </a:r>
          </a:p>
        </p:txBody>
      </p:sp>
      <p:sp>
        <p:nvSpPr>
          <p:cNvPr id="122" name="Line"/>
          <p:cNvSpPr/>
          <p:nvPr/>
        </p:nvSpPr>
        <p:spPr>
          <a:xfrm flipH="1" flipV="1">
            <a:off x="5065245" y="4214176"/>
            <a:ext cx="456081" cy="168009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3" name="Line"/>
          <p:cNvSpPr/>
          <p:nvPr/>
        </p:nvSpPr>
        <p:spPr>
          <a:xfrm>
            <a:off x="7191374" y="2590006"/>
            <a:ext cx="606427" cy="795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25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76486" y="4978400"/>
            <a:ext cx="1825627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83187" y="2016125"/>
            <a:ext cx="1825627" cy="1104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142161" y="1992311"/>
            <a:ext cx="1827214" cy="1103314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70537" y="3886200"/>
            <a:ext cx="1825627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Line"/>
          <p:cNvSpPr/>
          <p:nvPr/>
        </p:nvSpPr>
        <p:spPr>
          <a:xfrm flipH="1">
            <a:off x="4095750" y="5612605"/>
            <a:ext cx="479427" cy="795"/>
          </a:xfrm>
          <a:prstGeom prst="line">
            <a:avLst/>
          </a:prstGeom>
          <a:ln w="25560" cap="sq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0" name="AS 80000"/>
          <p:cNvSpPr txBox="1"/>
          <p:nvPr/>
        </p:nvSpPr>
        <p:spPr>
          <a:xfrm>
            <a:off x="7458075" y="2257025"/>
            <a:ext cx="1274763" cy="296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1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AS 80000</a:t>
            </a:r>
          </a:p>
        </p:txBody>
      </p:sp>
      <p:sp>
        <p:nvSpPr>
          <p:cNvPr id="131" name="AS 300"/>
          <p:cNvSpPr txBox="1"/>
          <p:nvPr/>
        </p:nvSpPr>
        <p:spPr>
          <a:xfrm>
            <a:off x="3798887" y="3738162"/>
            <a:ext cx="1111252" cy="296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1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AS 300</a:t>
            </a:r>
          </a:p>
        </p:txBody>
      </p:sp>
      <p:sp>
        <p:nvSpPr>
          <p:cNvPr id="132" name="AS 70000"/>
          <p:cNvSpPr txBox="1"/>
          <p:nvPr/>
        </p:nvSpPr>
        <p:spPr>
          <a:xfrm>
            <a:off x="5437187" y="2257025"/>
            <a:ext cx="1406527" cy="296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1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AS 70000</a:t>
            </a:r>
          </a:p>
        </p:txBody>
      </p:sp>
      <p:sp>
        <p:nvSpPr>
          <p:cNvPr id="133" name="AS 90000"/>
          <p:cNvSpPr txBox="1"/>
          <p:nvPr/>
        </p:nvSpPr>
        <p:spPr>
          <a:xfrm>
            <a:off x="2697161" y="5385987"/>
            <a:ext cx="1398589" cy="2960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1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AS 90000</a:t>
            </a:r>
          </a:p>
        </p:txBody>
      </p:sp>
      <p:sp>
        <p:nvSpPr>
          <p:cNvPr id="134" name="AS 400"/>
          <p:cNvSpPr txBox="1"/>
          <p:nvPr/>
        </p:nvSpPr>
        <p:spPr>
          <a:xfrm>
            <a:off x="5865812" y="4200125"/>
            <a:ext cx="1292227" cy="2960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1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AS 400</a:t>
            </a:r>
          </a:p>
        </p:txBody>
      </p:sp>
      <p:sp>
        <p:nvSpPr>
          <p:cNvPr id="135" name="170.10.0.0/16"/>
          <p:cNvSpPr txBox="1"/>
          <p:nvPr/>
        </p:nvSpPr>
        <p:spPr>
          <a:xfrm>
            <a:off x="5413375" y="2584598"/>
            <a:ext cx="1452563" cy="2219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170.10.0.0/16</a:t>
            </a:r>
          </a:p>
        </p:txBody>
      </p:sp>
      <p:sp>
        <p:nvSpPr>
          <p:cNvPr id="136" name="180.10.0.0/16"/>
          <p:cNvSpPr txBox="1"/>
          <p:nvPr/>
        </p:nvSpPr>
        <p:spPr>
          <a:xfrm>
            <a:off x="7367586" y="2584598"/>
            <a:ext cx="1452564" cy="2219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180.10.0.0/16</a:t>
            </a:r>
          </a:p>
        </p:txBody>
      </p:sp>
      <p:sp>
        <p:nvSpPr>
          <p:cNvPr id="137" name="150.10.0.0/16"/>
          <p:cNvSpPr txBox="1"/>
          <p:nvPr/>
        </p:nvSpPr>
        <p:spPr>
          <a:xfrm>
            <a:off x="5784850" y="4526110"/>
            <a:ext cx="1454150" cy="221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 algn="ctr">
              <a:spcBef>
                <a:spcPts val="10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150.10.0.0/16</a:t>
            </a:r>
          </a:p>
        </p:txBody>
      </p:sp>
      <p:grpSp>
        <p:nvGrpSpPr>
          <p:cNvPr id="140" name="Group"/>
          <p:cNvGrpSpPr/>
          <p:nvPr/>
        </p:nvGrpSpPr>
        <p:grpSpPr>
          <a:xfrm>
            <a:off x="4576762" y="5290257"/>
            <a:ext cx="4304305" cy="1292227"/>
            <a:chOff x="-111445" y="10978"/>
            <a:chExt cx="3388047" cy="833440"/>
          </a:xfrm>
        </p:grpSpPr>
        <p:sp>
          <p:nvSpPr>
            <p:cNvPr id="138" name="Rectangle"/>
            <p:cNvSpPr/>
            <p:nvPr/>
          </p:nvSpPr>
          <p:spPr>
            <a:xfrm>
              <a:off x="-111445" y="10978"/>
              <a:ext cx="3276603" cy="833440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tabLst>
                  <a:tab pos="1092200" algn="l"/>
                  <a:tab pos="1536700" algn="l"/>
                  <a:tab pos="2006600" algn="l"/>
                  <a:tab pos="2159000" algn="l"/>
                  <a:tab pos="28829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  <a:tab pos="9601200" algn="l"/>
                  <a:tab pos="10058400" algn="l"/>
                  <a:tab pos="10515600" algn="l"/>
                </a:tabLst>
                <a:defRPr sz="16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39" name="180.10.0.0/16 300 70000 80000…"/>
            <p:cNvSpPr txBox="1"/>
            <p:nvPr/>
          </p:nvSpPr>
          <p:spPr>
            <a:xfrm>
              <a:off x="-1" y="152706"/>
              <a:ext cx="3276603" cy="5280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marL="228600">
                <a:lnSpc>
                  <a:spcPct val="90000"/>
                </a:lnSpc>
                <a:spcBef>
                  <a:spcPts val="600"/>
                </a:spcBef>
                <a:tabLst>
                  <a:tab pos="1257300" algn="l"/>
                  <a:tab pos="1714500" algn="l"/>
                  <a:tab pos="22860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  <a:tab pos="9601200" algn="l"/>
                  <a:tab pos="10058400" algn="l"/>
                  <a:tab pos="10515600" algn="l"/>
                </a:tabLst>
                <a:defRPr sz="16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dirty="0"/>
                <a:t>180.10.0.0/16	300 70000 </a:t>
              </a:r>
              <a:r>
                <a:rPr dirty="0" smtClean="0"/>
                <a:t>80000</a:t>
              </a:r>
              <a:endParaRPr lang="en-US" dirty="0" smtClean="0"/>
            </a:p>
            <a:p>
              <a:pPr marL="228600">
                <a:lnSpc>
                  <a:spcPct val="90000"/>
                </a:lnSpc>
                <a:spcBef>
                  <a:spcPts val="600"/>
                </a:spcBef>
                <a:tabLst>
                  <a:tab pos="1257300" algn="l"/>
                  <a:tab pos="1714500" algn="l"/>
                  <a:tab pos="22860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  <a:tab pos="9601200" algn="l"/>
                  <a:tab pos="10058400" algn="l"/>
                  <a:tab pos="10515600" algn="l"/>
                </a:tabLst>
                <a:defRPr sz="16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dirty="0" smtClean="0"/>
                <a:t>170.10.0.0/16</a:t>
              </a:r>
              <a:r>
                <a:rPr dirty="0"/>
                <a:t>	300 70000</a:t>
              </a:r>
            </a:p>
            <a:p>
              <a:pPr marL="228600">
                <a:lnSpc>
                  <a:spcPct val="90000"/>
                </a:lnSpc>
                <a:spcBef>
                  <a:spcPts val="600"/>
                </a:spcBef>
                <a:tabLst>
                  <a:tab pos="1257300" algn="l"/>
                  <a:tab pos="1714500" algn="l"/>
                  <a:tab pos="22860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  <a:tab pos="9601200" algn="l"/>
                  <a:tab pos="10058400" algn="l"/>
                  <a:tab pos="10515600" algn="l"/>
                </a:tabLst>
                <a:defRPr sz="16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dirty="0"/>
                <a:t>150.10.0.0/16	300 400</a:t>
              </a:r>
            </a:p>
          </p:txBody>
        </p:sp>
      </p:grpSp>
      <p:sp>
        <p:nvSpPr>
          <p:cNvPr id="141" name="Line"/>
          <p:cNvSpPr/>
          <p:nvPr/>
        </p:nvSpPr>
        <p:spPr>
          <a:xfrm flipH="1">
            <a:off x="7248473" y="3713839"/>
            <a:ext cx="474153" cy="474152"/>
          </a:xfrm>
          <a:prstGeom prst="line">
            <a:avLst/>
          </a:prstGeom>
          <a:ln w="25560" cap="sq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grpSp>
        <p:nvGrpSpPr>
          <p:cNvPr id="120" name="Group"/>
          <p:cNvGrpSpPr/>
          <p:nvPr/>
        </p:nvGrpSpPr>
        <p:grpSpPr>
          <a:xfrm>
            <a:off x="5819773" y="3246436"/>
            <a:ext cx="3146427" cy="565152"/>
            <a:chOff x="0" y="0"/>
            <a:chExt cx="3146426" cy="565151"/>
          </a:xfrm>
        </p:grpSpPr>
        <p:sp>
          <p:nvSpPr>
            <p:cNvPr id="118" name="Rectangle"/>
            <p:cNvSpPr/>
            <p:nvPr/>
          </p:nvSpPr>
          <p:spPr>
            <a:xfrm>
              <a:off x="0" y="-1"/>
              <a:ext cx="3146426" cy="565153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9" name="180.10.0.0/16   300 23456 23456…"/>
            <p:cNvSpPr txBox="1"/>
            <p:nvPr/>
          </p:nvSpPr>
          <p:spPr>
            <a:xfrm>
              <a:off x="0" y="-1"/>
              <a:ext cx="3141959" cy="5290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39240" tIns="39240" rIns="39240" bIns="39240" numCol="1" anchor="t">
              <a:sp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dirty="0"/>
                <a:t>180.10.0.0/16   300 23456 23456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rPr dirty="0"/>
                <a:t>170.10.0.0/16   300 23456 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Next Hop Attribute"/>
          <p:cNvSpPr txBox="1">
            <a:spLocks noGrp="1"/>
          </p:cNvSpPr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Next Hop Attribute</a:t>
            </a:r>
          </a:p>
        </p:txBody>
      </p:sp>
      <p:sp>
        <p:nvSpPr>
          <p:cNvPr id="144" name="Line"/>
          <p:cNvSpPr/>
          <p:nvPr/>
        </p:nvSpPr>
        <p:spPr>
          <a:xfrm flipV="1">
            <a:off x="1790332" y="3341686"/>
            <a:ext cx="689344" cy="1496554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5" name="Line"/>
          <p:cNvSpPr/>
          <p:nvPr/>
        </p:nvSpPr>
        <p:spPr>
          <a:xfrm>
            <a:off x="3508375" y="2763836"/>
            <a:ext cx="1974851" cy="2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46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0186" y="4875212"/>
            <a:ext cx="2784477" cy="1785939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3112" y="1887536"/>
            <a:ext cx="2784476" cy="1785939"/>
          </a:xfrm>
          <a:prstGeom prst="rect">
            <a:avLst/>
          </a:prstGeom>
          <a:ln w="12700">
            <a:miter lim="400000"/>
          </a:ln>
        </p:spPr>
      </p:pic>
      <p:pic>
        <p:nvPicPr>
          <p:cNvPr id="148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29225" y="1830386"/>
            <a:ext cx="2784475" cy="1785939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160.10.0.0/16"/>
          <p:cNvSpPr txBox="1"/>
          <p:nvPr/>
        </p:nvSpPr>
        <p:spPr>
          <a:xfrm>
            <a:off x="836611" y="5762624"/>
            <a:ext cx="1667297" cy="515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8159" tIns="128159" rIns="128159" bIns="128159">
            <a:spAutoFit/>
          </a:bodyPr>
          <a:lstStyle>
            <a:lvl1pPr>
              <a:spcBef>
                <a:spcPts val="11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160.10.0.0/16</a:t>
            </a:r>
          </a:p>
        </p:txBody>
      </p:sp>
      <p:sp>
        <p:nvSpPr>
          <p:cNvPr id="150" name="150.10.0.0/16"/>
          <p:cNvSpPr txBox="1"/>
          <p:nvPr/>
        </p:nvSpPr>
        <p:spPr>
          <a:xfrm>
            <a:off x="1138236" y="2666999"/>
            <a:ext cx="1667297" cy="515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8159" tIns="128159" rIns="128159" bIns="128159">
            <a:spAutoFit/>
          </a:bodyPr>
          <a:lstStyle>
            <a:lvl1pPr>
              <a:spcBef>
                <a:spcPts val="11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150.10.0.0/16</a:t>
            </a:r>
          </a:p>
        </p:txBody>
      </p:sp>
      <p:sp>
        <p:nvSpPr>
          <p:cNvPr id="151" name="192.10.1.0/30"/>
          <p:cNvSpPr txBox="1"/>
          <p:nvPr/>
        </p:nvSpPr>
        <p:spPr>
          <a:xfrm>
            <a:off x="3933824" y="2536825"/>
            <a:ext cx="1022569" cy="185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192.10.1.0/30</a:t>
            </a:r>
          </a:p>
        </p:txBody>
      </p:sp>
      <p:sp>
        <p:nvSpPr>
          <p:cNvPr id="152" name=".2"/>
          <p:cNvSpPr txBox="1"/>
          <p:nvPr/>
        </p:nvSpPr>
        <p:spPr>
          <a:xfrm>
            <a:off x="5057774" y="2786061"/>
            <a:ext cx="150392" cy="18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.2</a:t>
            </a:r>
          </a:p>
        </p:txBody>
      </p:sp>
      <p:sp>
        <p:nvSpPr>
          <p:cNvPr id="153" name="AS 100"/>
          <p:cNvSpPr txBox="1"/>
          <p:nvPr/>
        </p:nvSpPr>
        <p:spPr>
          <a:xfrm>
            <a:off x="1067486" y="5448300"/>
            <a:ext cx="1116224" cy="5401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8159" tIns="128159" rIns="128159" bIns="128159">
            <a:spAutoFit/>
          </a:bodyPr>
          <a:lstStyle>
            <a:lvl1pPr algn="ctr"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AS 100</a:t>
            </a:r>
          </a:p>
        </p:txBody>
      </p:sp>
      <p:sp>
        <p:nvSpPr>
          <p:cNvPr id="154" name="AS 200"/>
          <p:cNvSpPr txBox="1"/>
          <p:nvPr/>
        </p:nvSpPr>
        <p:spPr>
          <a:xfrm>
            <a:off x="1367524" y="2351086"/>
            <a:ext cx="1116224" cy="54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8159" tIns="128159" rIns="128159" bIns="128159">
            <a:spAutoFit/>
          </a:bodyPr>
          <a:lstStyle>
            <a:lvl1pPr algn="ctr"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AS 200</a:t>
            </a:r>
          </a:p>
        </p:txBody>
      </p:sp>
      <p:grpSp>
        <p:nvGrpSpPr>
          <p:cNvPr id="157" name="Group"/>
          <p:cNvGrpSpPr/>
          <p:nvPr/>
        </p:nvGrpSpPr>
        <p:grpSpPr>
          <a:xfrm>
            <a:off x="3379787" y="3729037"/>
            <a:ext cx="3598865" cy="742952"/>
            <a:chOff x="0" y="0"/>
            <a:chExt cx="3598864" cy="742951"/>
          </a:xfrm>
        </p:grpSpPr>
        <p:sp>
          <p:nvSpPr>
            <p:cNvPr id="155" name="Rectangle"/>
            <p:cNvSpPr/>
            <p:nvPr/>
          </p:nvSpPr>
          <p:spPr>
            <a:xfrm>
              <a:off x="-1" y="-1"/>
              <a:ext cx="3598865" cy="742953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56" name="Network           Next-Hop      Path…"/>
            <p:cNvSpPr txBox="1"/>
            <p:nvPr/>
          </p:nvSpPr>
          <p:spPr>
            <a:xfrm>
              <a:off x="-1" y="-1"/>
              <a:ext cx="3430327" cy="70687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128159" tIns="128159" rIns="128159" bIns="128159" numCol="1" anchor="t">
              <a:sp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Network           Next-Hop      Path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160.10.0.0/16   192.20.2.1     100</a:t>
              </a:r>
            </a:p>
          </p:txBody>
        </p:sp>
      </p:grpSp>
      <p:sp>
        <p:nvSpPr>
          <p:cNvPr id="158" name="Line"/>
          <p:cNvSpPr/>
          <p:nvPr/>
        </p:nvSpPr>
        <p:spPr>
          <a:xfrm flipH="1">
            <a:off x="2437978" y="4317215"/>
            <a:ext cx="914875" cy="0"/>
          </a:xfrm>
          <a:prstGeom prst="line">
            <a:avLst/>
          </a:prstGeom>
          <a:ln w="38100" cap="sq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grpSp>
        <p:nvGrpSpPr>
          <p:cNvPr id="161" name="Group"/>
          <p:cNvGrpSpPr/>
          <p:nvPr/>
        </p:nvGrpSpPr>
        <p:grpSpPr>
          <a:xfrm>
            <a:off x="2947986" y="2560636"/>
            <a:ext cx="693740" cy="437023"/>
            <a:chOff x="0" y="0"/>
            <a:chExt cx="693738" cy="437021"/>
          </a:xfrm>
        </p:grpSpPr>
        <p:pic>
          <p:nvPicPr>
            <p:cNvPr id="159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693739" cy="4000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0" name="C"/>
            <p:cNvSpPr txBox="1"/>
            <p:nvPr/>
          </p:nvSpPr>
          <p:spPr>
            <a:xfrm>
              <a:off x="256387" y="177800"/>
              <a:ext cx="177788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spcBef>
                  <a:spcPts val="11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C</a:t>
              </a:r>
            </a:p>
          </p:txBody>
        </p:sp>
      </p:grpSp>
      <p:sp>
        <p:nvSpPr>
          <p:cNvPr id="162" name=".1"/>
          <p:cNvSpPr txBox="1"/>
          <p:nvPr/>
        </p:nvSpPr>
        <p:spPr>
          <a:xfrm>
            <a:off x="3648074" y="2786061"/>
            <a:ext cx="150392" cy="18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.1</a:t>
            </a:r>
          </a:p>
        </p:txBody>
      </p:sp>
      <p:grpSp>
        <p:nvGrpSpPr>
          <p:cNvPr id="165" name="Group"/>
          <p:cNvGrpSpPr/>
          <p:nvPr/>
        </p:nvGrpSpPr>
        <p:grpSpPr>
          <a:xfrm>
            <a:off x="1985961" y="3336925"/>
            <a:ext cx="693740" cy="437022"/>
            <a:chOff x="0" y="0"/>
            <a:chExt cx="693738" cy="437021"/>
          </a:xfrm>
        </p:grpSpPr>
        <p:pic>
          <p:nvPicPr>
            <p:cNvPr id="163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693739" cy="4000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4" name="B"/>
            <p:cNvSpPr txBox="1"/>
            <p:nvPr/>
          </p:nvSpPr>
          <p:spPr>
            <a:xfrm>
              <a:off x="257974" y="177800"/>
              <a:ext cx="177788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spcBef>
                  <a:spcPts val="11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B</a:t>
              </a:r>
            </a:p>
          </p:txBody>
        </p:sp>
      </p:grpSp>
      <p:grpSp>
        <p:nvGrpSpPr>
          <p:cNvPr id="168" name="Group"/>
          <p:cNvGrpSpPr/>
          <p:nvPr/>
        </p:nvGrpSpPr>
        <p:grpSpPr>
          <a:xfrm>
            <a:off x="1374775" y="4789487"/>
            <a:ext cx="693739" cy="437022"/>
            <a:chOff x="0" y="0"/>
            <a:chExt cx="693738" cy="437021"/>
          </a:xfrm>
        </p:grpSpPr>
        <p:pic>
          <p:nvPicPr>
            <p:cNvPr id="166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693739" cy="4000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67" name="A"/>
            <p:cNvSpPr txBox="1"/>
            <p:nvPr/>
          </p:nvSpPr>
          <p:spPr>
            <a:xfrm>
              <a:off x="256387" y="177800"/>
              <a:ext cx="177788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spcBef>
                  <a:spcPts val="11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A</a:t>
              </a:r>
            </a:p>
          </p:txBody>
        </p:sp>
      </p:grpSp>
      <p:sp>
        <p:nvSpPr>
          <p:cNvPr id="169" name=".1"/>
          <p:cNvSpPr txBox="1"/>
          <p:nvPr/>
        </p:nvSpPr>
        <p:spPr>
          <a:xfrm>
            <a:off x="1866899" y="4616450"/>
            <a:ext cx="150392" cy="185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.1</a:t>
            </a:r>
          </a:p>
        </p:txBody>
      </p:sp>
      <p:sp>
        <p:nvSpPr>
          <p:cNvPr id="170" name=".2"/>
          <p:cNvSpPr txBox="1"/>
          <p:nvPr/>
        </p:nvSpPr>
        <p:spPr>
          <a:xfrm>
            <a:off x="2287586" y="3751262"/>
            <a:ext cx="150392" cy="185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.2</a:t>
            </a:r>
          </a:p>
        </p:txBody>
      </p:sp>
      <p:sp>
        <p:nvSpPr>
          <p:cNvPr id="171" name="192.20.2.0/30"/>
          <p:cNvSpPr txBox="1"/>
          <p:nvPr/>
        </p:nvSpPr>
        <p:spPr>
          <a:xfrm rot="17760000">
            <a:off x="1409504" y="4158145"/>
            <a:ext cx="1022568" cy="18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192.20.2.0/30</a:t>
            </a:r>
          </a:p>
        </p:txBody>
      </p:sp>
      <p:sp>
        <p:nvSpPr>
          <p:cNvPr id="172" name="Line"/>
          <p:cNvSpPr/>
          <p:nvPr/>
        </p:nvSpPr>
        <p:spPr>
          <a:xfrm flipV="1">
            <a:off x="2192085" y="4060192"/>
            <a:ext cx="148433" cy="327828"/>
          </a:xfrm>
          <a:prstGeom prst="line">
            <a:avLst/>
          </a:prstGeom>
          <a:ln w="38160" cap="sq">
            <a:solidFill>
              <a:srgbClr val="F35B1B"/>
            </a:solidFill>
            <a:tailEnd type="triangle"/>
          </a:ln>
          <a:effectLst>
            <a:outerShdw blurRad="63500" dist="28495" dir="3825519" rotWithShape="0">
              <a:srgbClr val="6666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73" name="AS 300"/>
          <p:cNvSpPr txBox="1"/>
          <p:nvPr/>
        </p:nvSpPr>
        <p:spPr>
          <a:xfrm>
            <a:off x="6538379" y="2147886"/>
            <a:ext cx="859905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AS 300</a:t>
            </a:r>
          </a:p>
        </p:txBody>
      </p:sp>
      <p:sp>
        <p:nvSpPr>
          <p:cNvPr id="174" name="Line"/>
          <p:cNvSpPr/>
          <p:nvPr/>
        </p:nvSpPr>
        <p:spPr>
          <a:xfrm>
            <a:off x="7652553" y="3372816"/>
            <a:ext cx="270469" cy="270469"/>
          </a:xfrm>
          <a:prstGeom prst="line">
            <a:avLst/>
          </a:prstGeom>
          <a:ln w="50760" cap="sq">
            <a:solidFill>
              <a:srgbClr val="00B17A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grpSp>
        <p:nvGrpSpPr>
          <p:cNvPr id="177" name="Group"/>
          <p:cNvGrpSpPr/>
          <p:nvPr/>
        </p:nvGrpSpPr>
        <p:grpSpPr>
          <a:xfrm>
            <a:off x="7861665" y="3521242"/>
            <a:ext cx="692152" cy="437022"/>
            <a:chOff x="0" y="0"/>
            <a:chExt cx="692151" cy="437021"/>
          </a:xfrm>
        </p:grpSpPr>
        <p:pic>
          <p:nvPicPr>
            <p:cNvPr id="175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692152" cy="4000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6" name="E"/>
            <p:cNvSpPr txBox="1"/>
            <p:nvPr/>
          </p:nvSpPr>
          <p:spPr>
            <a:xfrm>
              <a:off x="261106" y="177800"/>
              <a:ext cx="165175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spcBef>
                  <a:spcPts val="11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E</a:t>
              </a:r>
            </a:p>
          </p:txBody>
        </p:sp>
      </p:grpSp>
      <p:grpSp>
        <p:nvGrpSpPr>
          <p:cNvPr id="180" name="Group"/>
          <p:cNvGrpSpPr/>
          <p:nvPr/>
        </p:nvGrpSpPr>
        <p:grpSpPr>
          <a:xfrm>
            <a:off x="5191125" y="2560636"/>
            <a:ext cx="692150" cy="437023"/>
            <a:chOff x="0" y="0"/>
            <a:chExt cx="692150" cy="437021"/>
          </a:xfrm>
        </p:grpSpPr>
        <p:pic>
          <p:nvPicPr>
            <p:cNvPr id="178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692150" cy="4000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79" name="D"/>
            <p:cNvSpPr txBox="1"/>
            <p:nvPr/>
          </p:nvSpPr>
          <p:spPr>
            <a:xfrm>
              <a:off x="256386" y="177800"/>
              <a:ext cx="177789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spcBef>
                  <a:spcPts val="11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D</a:t>
              </a:r>
            </a:p>
          </p:txBody>
        </p:sp>
      </p:grpSp>
      <p:sp>
        <p:nvSpPr>
          <p:cNvPr id="181" name="140.10.0.0/16"/>
          <p:cNvSpPr txBox="1"/>
          <p:nvPr/>
        </p:nvSpPr>
        <p:spPr>
          <a:xfrm>
            <a:off x="6346824" y="2408236"/>
            <a:ext cx="1410979" cy="259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11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140.10.0.0/16</a:t>
            </a:r>
          </a:p>
        </p:txBody>
      </p:sp>
      <p:grpSp>
        <p:nvGrpSpPr>
          <p:cNvPr id="184" name="Group"/>
          <p:cNvGrpSpPr/>
          <p:nvPr/>
        </p:nvGrpSpPr>
        <p:grpSpPr>
          <a:xfrm>
            <a:off x="320595" y="3605212"/>
            <a:ext cx="1344695" cy="531499"/>
            <a:chOff x="0" y="0"/>
            <a:chExt cx="1344694" cy="531497"/>
          </a:xfrm>
        </p:grpSpPr>
        <p:sp>
          <p:nvSpPr>
            <p:cNvPr id="182" name="BGP Update…"/>
            <p:cNvSpPr txBox="1"/>
            <p:nvPr/>
          </p:nvSpPr>
          <p:spPr>
            <a:xfrm>
              <a:off x="0" y="0"/>
              <a:ext cx="1187607" cy="5314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 b="1">
                  <a:latin typeface="Arial"/>
                  <a:ea typeface="Arial"/>
                  <a:cs typeface="Arial"/>
                  <a:sym typeface="Arial"/>
                </a:defRPr>
              </a:pPr>
              <a:r>
                <a:t>BGP Update</a:t>
              </a:r>
            </a:p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 b="1">
                  <a:latin typeface="Arial"/>
                  <a:ea typeface="Arial"/>
                  <a:cs typeface="Arial"/>
                  <a:sym typeface="Arial"/>
                </a:defRPr>
              </a:pPr>
              <a:r>
                <a:t>Messages</a:t>
              </a:r>
            </a:p>
          </p:txBody>
        </p:sp>
        <p:sp>
          <p:nvSpPr>
            <p:cNvPr id="183" name="Line"/>
            <p:cNvSpPr/>
            <p:nvPr/>
          </p:nvSpPr>
          <p:spPr>
            <a:xfrm>
              <a:off x="690642" y="301626"/>
              <a:ext cx="654053" cy="1"/>
            </a:xfrm>
            <a:prstGeom prst="line">
              <a:avLst/>
            </a:prstGeom>
            <a:noFill/>
            <a:ln w="38160" cap="sq">
              <a:solidFill>
                <a:srgbClr val="F35B1B"/>
              </a:solidFill>
              <a:prstDash val="solid"/>
              <a:round/>
              <a:tailEnd type="triangle" w="med" len="med"/>
            </a:ln>
            <a:effectLst>
              <a:outerShdw blurRad="63500" dist="17819" dir="2700000" rotWithShape="0">
                <a:srgbClr val="6666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85" name="Next hop to reach a network…"/>
          <p:cNvSpPr txBox="1"/>
          <p:nvPr/>
        </p:nvSpPr>
        <p:spPr>
          <a:xfrm>
            <a:off x="3376612" y="4935537"/>
            <a:ext cx="5310189" cy="1272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4488" indent="-342900"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  <a:tab pos="98298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Next hop to reach a network</a:t>
            </a:r>
          </a:p>
          <a:p>
            <a:pPr marL="344488" indent="-342900">
              <a:spcBef>
                <a:spcPts val="6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685800" algn="l"/>
                <a:tab pos="1143000" algn="l"/>
                <a:tab pos="1600200" algn="l"/>
                <a:tab pos="2057400" algn="l"/>
                <a:tab pos="2514600" algn="l"/>
                <a:tab pos="2971800" algn="l"/>
                <a:tab pos="3429000" algn="l"/>
                <a:tab pos="3886200" algn="l"/>
                <a:tab pos="4343400" algn="l"/>
                <a:tab pos="4800600" algn="l"/>
                <a:tab pos="5257800" algn="l"/>
                <a:tab pos="5715000" algn="l"/>
                <a:tab pos="6172200" algn="l"/>
                <a:tab pos="6629400" algn="l"/>
                <a:tab pos="7086600" algn="l"/>
                <a:tab pos="7543800" algn="l"/>
                <a:tab pos="8001000" algn="l"/>
                <a:tab pos="8458200" algn="l"/>
                <a:tab pos="8915400" algn="l"/>
                <a:tab pos="9372600" algn="l"/>
                <a:tab pos="9829800" algn="l"/>
              </a:tabLst>
              <a:defRPr>
                <a:latin typeface="Verdana"/>
                <a:ea typeface="Verdana"/>
                <a:cs typeface="Verdana"/>
                <a:sym typeface="Verdana"/>
              </a:defRPr>
            </a:pPr>
            <a:r>
              <a:rPr dirty="0"/>
              <a:t>Usually a local network is the next hop in </a:t>
            </a:r>
            <a:r>
              <a:rPr dirty="0" err="1"/>
              <a:t>eBGP</a:t>
            </a:r>
            <a:r>
              <a:rPr dirty="0"/>
              <a:t> session</a:t>
            </a:r>
          </a:p>
        </p:txBody>
      </p:sp>
      <p:sp>
        <p:nvSpPr>
          <p:cNvPr id="45" name="Line"/>
          <p:cNvSpPr/>
          <p:nvPr/>
        </p:nvSpPr>
        <p:spPr>
          <a:xfrm flipV="1">
            <a:off x="4236293" y="2888333"/>
            <a:ext cx="544864" cy="2863"/>
          </a:xfrm>
          <a:prstGeom prst="line">
            <a:avLst/>
          </a:prstGeom>
          <a:ln w="38160" cap="sq">
            <a:solidFill>
              <a:srgbClr val="F35B1B"/>
            </a:solidFill>
            <a:tailEnd type="triangle"/>
          </a:ln>
          <a:effectLst>
            <a:outerShdw blurRad="63500" dist="28495" dir="3825519" rotWithShape="0">
              <a:srgbClr val="6666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Next Hop Attribute"/>
          <p:cNvSpPr txBox="1">
            <a:spLocks noGrp="1"/>
          </p:cNvSpPr>
          <p:nvPr>
            <p:ph type="ctrTitle"/>
          </p:nvPr>
        </p:nvSpPr>
        <p:spPr>
          <a:xfrm>
            <a:off x="457200" y="277812"/>
            <a:ext cx="8229600" cy="1139826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r>
              <a:t>Next Hop Attribute</a:t>
            </a:r>
          </a:p>
        </p:txBody>
      </p:sp>
      <p:sp>
        <p:nvSpPr>
          <p:cNvPr id="188" name="Next hop to reach a network…"/>
          <p:cNvSpPr txBox="1">
            <a:spLocks noGrp="1"/>
          </p:cNvSpPr>
          <p:nvPr>
            <p:ph type="subTitle" sz="quarter" idx="1"/>
          </p:nvPr>
        </p:nvSpPr>
        <p:spPr>
          <a:xfrm>
            <a:off x="3381373" y="4760912"/>
            <a:ext cx="5305428" cy="1927227"/>
          </a:xfrm>
          <a:prstGeom prst="rect">
            <a:avLst/>
          </a:prstGeom>
        </p:spPr>
        <p:txBody>
          <a:bodyPr/>
          <a:lstStyle/>
          <a:p>
            <a:pPr defTabSz="452627">
              <a:lnSpc>
                <a:spcPct val="90000"/>
              </a:lnSpc>
              <a:spcBef>
                <a:spcPts val="5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17500" algn="l"/>
                <a:tab pos="431800" algn="l"/>
                <a:tab pos="889000" algn="l"/>
                <a:tab pos="1333500" algn="l"/>
                <a:tab pos="1790700" algn="l"/>
                <a:tab pos="2247900" algn="l"/>
                <a:tab pos="2692400" algn="l"/>
                <a:tab pos="3149600" algn="l"/>
                <a:tab pos="3606800" algn="l"/>
                <a:tab pos="4051300" algn="l"/>
                <a:tab pos="4508500" algn="l"/>
                <a:tab pos="4965700" algn="l"/>
                <a:tab pos="5410200" algn="l"/>
                <a:tab pos="5867400" algn="l"/>
                <a:tab pos="6311900" algn="l"/>
                <a:tab pos="6769100" algn="l"/>
                <a:tab pos="7226300" algn="l"/>
                <a:tab pos="7670800" algn="l"/>
                <a:tab pos="8128000" algn="l"/>
                <a:tab pos="8585200" algn="l"/>
                <a:tab pos="9029700" algn="l"/>
              </a:tabLst>
              <a:defRPr sz="2300"/>
            </a:pPr>
            <a:r>
              <a:rPr dirty="0"/>
              <a:t>Next hop to reach a network</a:t>
            </a:r>
          </a:p>
          <a:p>
            <a:pPr defTabSz="452627">
              <a:lnSpc>
                <a:spcPct val="90000"/>
              </a:lnSpc>
              <a:spcBef>
                <a:spcPts val="5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17500" algn="l"/>
                <a:tab pos="431800" algn="l"/>
                <a:tab pos="889000" algn="l"/>
                <a:tab pos="1333500" algn="l"/>
                <a:tab pos="1790700" algn="l"/>
                <a:tab pos="2247900" algn="l"/>
                <a:tab pos="2692400" algn="l"/>
                <a:tab pos="3149600" algn="l"/>
                <a:tab pos="3606800" algn="l"/>
                <a:tab pos="4051300" algn="l"/>
                <a:tab pos="4508500" algn="l"/>
                <a:tab pos="4965700" algn="l"/>
                <a:tab pos="5410200" algn="l"/>
                <a:tab pos="5867400" algn="l"/>
                <a:tab pos="6311900" algn="l"/>
                <a:tab pos="6769100" algn="l"/>
                <a:tab pos="7226300" algn="l"/>
                <a:tab pos="7670800" algn="l"/>
                <a:tab pos="8128000" algn="l"/>
                <a:tab pos="8585200" algn="l"/>
                <a:tab pos="9029700" algn="l"/>
              </a:tabLst>
              <a:defRPr sz="2300"/>
            </a:pPr>
            <a:r>
              <a:rPr dirty="0"/>
              <a:t>Usually a local network is the next hop in </a:t>
            </a:r>
            <a:r>
              <a:rPr dirty="0" err="1"/>
              <a:t>eBGP</a:t>
            </a:r>
            <a:r>
              <a:rPr dirty="0"/>
              <a:t> session</a:t>
            </a:r>
          </a:p>
          <a:p>
            <a:pPr defTabSz="452627">
              <a:lnSpc>
                <a:spcPct val="90000"/>
              </a:lnSpc>
              <a:spcBef>
                <a:spcPts val="500"/>
              </a:spcBef>
              <a:buClr>
                <a:srgbClr val="666600"/>
              </a:buClr>
              <a:buSzPct val="75000"/>
              <a:buFont typeface="Arial" panose="020B0604020202020204" pitchFamily="34" charset="0"/>
              <a:buChar char="•"/>
              <a:tabLst>
                <a:tab pos="317500" algn="l"/>
                <a:tab pos="431800" algn="l"/>
                <a:tab pos="889000" algn="l"/>
                <a:tab pos="1333500" algn="l"/>
                <a:tab pos="1790700" algn="l"/>
                <a:tab pos="2247900" algn="l"/>
                <a:tab pos="2692400" algn="l"/>
                <a:tab pos="3149600" algn="l"/>
                <a:tab pos="3606800" algn="l"/>
                <a:tab pos="4051300" algn="l"/>
                <a:tab pos="4508500" algn="l"/>
                <a:tab pos="4965700" algn="l"/>
                <a:tab pos="5410200" algn="l"/>
                <a:tab pos="5867400" algn="l"/>
                <a:tab pos="6311900" algn="l"/>
                <a:tab pos="6769100" algn="l"/>
                <a:tab pos="7226300" algn="l"/>
                <a:tab pos="7670800" algn="l"/>
                <a:tab pos="8128000" algn="l"/>
                <a:tab pos="8585200" algn="l"/>
                <a:tab pos="9029700" algn="l"/>
              </a:tabLst>
              <a:defRPr sz="2300"/>
            </a:pPr>
            <a:r>
              <a:rPr dirty="0"/>
              <a:t>Next Hop updated between</a:t>
            </a:r>
            <a:br>
              <a:rPr dirty="0"/>
            </a:br>
            <a:r>
              <a:rPr dirty="0" err="1"/>
              <a:t>eBGP</a:t>
            </a:r>
            <a:r>
              <a:rPr dirty="0"/>
              <a:t> Peers</a:t>
            </a:r>
          </a:p>
        </p:txBody>
      </p:sp>
      <p:sp>
        <p:nvSpPr>
          <p:cNvPr id="189" name="Line"/>
          <p:cNvSpPr/>
          <p:nvPr/>
        </p:nvSpPr>
        <p:spPr>
          <a:xfrm flipV="1">
            <a:off x="1653981" y="3341687"/>
            <a:ext cx="825695" cy="1648479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90" name="Line"/>
          <p:cNvSpPr/>
          <p:nvPr/>
        </p:nvSpPr>
        <p:spPr>
          <a:xfrm>
            <a:off x="3508375" y="2763836"/>
            <a:ext cx="1974852" cy="2"/>
          </a:xfrm>
          <a:prstGeom prst="line">
            <a:avLst/>
          </a:prstGeom>
          <a:ln w="25560" cap="sq">
            <a:solidFill>
              <a:srgbClr val="CCCC66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91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30186" y="4875212"/>
            <a:ext cx="2784477" cy="1785939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73112" y="1887536"/>
            <a:ext cx="2784476" cy="1785939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image.pdf" descr="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229225" y="1830386"/>
            <a:ext cx="2784475" cy="1785939"/>
          </a:xfrm>
          <a:prstGeom prst="rect">
            <a:avLst/>
          </a:prstGeom>
          <a:ln w="12700">
            <a:miter lim="400000"/>
          </a:ln>
        </p:spPr>
      </p:pic>
      <p:sp>
        <p:nvSpPr>
          <p:cNvPr id="194" name="160.10.0.0/16"/>
          <p:cNvSpPr txBox="1"/>
          <p:nvPr/>
        </p:nvSpPr>
        <p:spPr>
          <a:xfrm>
            <a:off x="836611" y="5762624"/>
            <a:ext cx="1667297" cy="515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8159" tIns="128159" rIns="128159" bIns="128159">
            <a:spAutoFit/>
          </a:bodyPr>
          <a:lstStyle>
            <a:lvl1pPr>
              <a:spcBef>
                <a:spcPts val="11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160.10.0.0/16</a:t>
            </a:r>
          </a:p>
        </p:txBody>
      </p:sp>
      <p:sp>
        <p:nvSpPr>
          <p:cNvPr id="195" name="150.10.0.0/16"/>
          <p:cNvSpPr txBox="1"/>
          <p:nvPr/>
        </p:nvSpPr>
        <p:spPr>
          <a:xfrm>
            <a:off x="1138236" y="2666999"/>
            <a:ext cx="1667297" cy="515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8159" tIns="128159" rIns="128159" bIns="128159">
            <a:spAutoFit/>
          </a:bodyPr>
          <a:lstStyle>
            <a:lvl1pPr>
              <a:spcBef>
                <a:spcPts val="11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150.10.0.0/16</a:t>
            </a:r>
          </a:p>
        </p:txBody>
      </p:sp>
      <p:sp>
        <p:nvSpPr>
          <p:cNvPr id="196" name="192.10.1.0/30"/>
          <p:cNvSpPr txBox="1"/>
          <p:nvPr/>
        </p:nvSpPr>
        <p:spPr>
          <a:xfrm>
            <a:off x="3933824" y="2536825"/>
            <a:ext cx="1022569" cy="185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192.10.1.0/30</a:t>
            </a:r>
          </a:p>
        </p:txBody>
      </p:sp>
      <p:sp>
        <p:nvSpPr>
          <p:cNvPr id="197" name=".2"/>
          <p:cNvSpPr txBox="1"/>
          <p:nvPr/>
        </p:nvSpPr>
        <p:spPr>
          <a:xfrm>
            <a:off x="5057774" y="2786061"/>
            <a:ext cx="150392" cy="18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.2</a:t>
            </a:r>
          </a:p>
        </p:txBody>
      </p:sp>
      <p:sp>
        <p:nvSpPr>
          <p:cNvPr id="198" name="AS 100"/>
          <p:cNvSpPr txBox="1"/>
          <p:nvPr/>
        </p:nvSpPr>
        <p:spPr>
          <a:xfrm>
            <a:off x="1067486" y="5448300"/>
            <a:ext cx="1116224" cy="5401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8159" tIns="128159" rIns="128159" bIns="128159">
            <a:spAutoFit/>
          </a:bodyPr>
          <a:lstStyle>
            <a:lvl1pPr algn="ctr"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AS 100</a:t>
            </a:r>
          </a:p>
        </p:txBody>
      </p:sp>
      <p:sp>
        <p:nvSpPr>
          <p:cNvPr id="199" name="AS 200"/>
          <p:cNvSpPr txBox="1"/>
          <p:nvPr/>
        </p:nvSpPr>
        <p:spPr>
          <a:xfrm>
            <a:off x="1367524" y="2351086"/>
            <a:ext cx="1116224" cy="54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28159" tIns="128159" rIns="128159" bIns="128159">
            <a:spAutoFit/>
          </a:bodyPr>
          <a:lstStyle>
            <a:lvl1pPr algn="ctr"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AS 200</a:t>
            </a:r>
          </a:p>
        </p:txBody>
      </p:sp>
      <p:grpSp>
        <p:nvGrpSpPr>
          <p:cNvPr id="202" name="Group"/>
          <p:cNvGrpSpPr/>
          <p:nvPr/>
        </p:nvGrpSpPr>
        <p:grpSpPr>
          <a:xfrm>
            <a:off x="2947986" y="2560636"/>
            <a:ext cx="693740" cy="437023"/>
            <a:chOff x="0" y="0"/>
            <a:chExt cx="693738" cy="437021"/>
          </a:xfrm>
        </p:grpSpPr>
        <p:pic>
          <p:nvPicPr>
            <p:cNvPr id="200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693739" cy="4000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1" name="C"/>
            <p:cNvSpPr txBox="1"/>
            <p:nvPr/>
          </p:nvSpPr>
          <p:spPr>
            <a:xfrm>
              <a:off x="256387" y="177800"/>
              <a:ext cx="177788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spcBef>
                  <a:spcPts val="11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C</a:t>
              </a:r>
            </a:p>
          </p:txBody>
        </p:sp>
      </p:grpSp>
      <p:sp>
        <p:nvSpPr>
          <p:cNvPr id="203" name=".1"/>
          <p:cNvSpPr txBox="1"/>
          <p:nvPr/>
        </p:nvSpPr>
        <p:spPr>
          <a:xfrm>
            <a:off x="3648074" y="2786061"/>
            <a:ext cx="150392" cy="18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.1</a:t>
            </a:r>
          </a:p>
        </p:txBody>
      </p:sp>
      <p:grpSp>
        <p:nvGrpSpPr>
          <p:cNvPr id="206" name="Group"/>
          <p:cNvGrpSpPr/>
          <p:nvPr/>
        </p:nvGrpSpPr>
        <p:grpSpPr>
          <a:xfrm>
            <a:off x="1985961" y="3336925"/>
            <a:ext cx="693740" cy="437022"/>
            <a:chOff x="0" y="0"/>
            <a:chExt cx="693738" cy="437021"/>
          </a:xfrm>
        </p:grpSpPr>
        <p:pic>
          <p:nvPicPr>
            <p:cNvPr id="204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693739" cy="4000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5" name="B"/>
            <p:cNvSpPr txBox="1"/>
            <p:nvPr/>
          </p:nvSpPr>
          <p:spPr>
            <a:xfrm>
              <a:off x="257974" y="177800"/>
              <a:ext cx="177788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spcBef>
                  <a:spcPts val="11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B</a:t>
              </a:r>
            </a:p>
          </p:txBody>
        </p:sp>
      </p:grpSp>
      <p:grpSp>
        <p:nvGrpSpPr>
          <p:cNvPr id="209" name="Group"/>
          <p:cNvGrpSpPr/>
          <p:nvPr/>
        </p:nvGrpSpPr>
        <p:grpSpPr>
          <a:xfrm>
            <a:off x="1374775" y="4789487"/>
            <a:ext cx="693739" cy="437022"/>
            <a:chOff x="0" y="0"/>
            <a:chExt cx="693738" cy="437021"/>
          </a:xfrm>
        </p:grpSpPr>
        <p:pic>
          <p:nvPicPr>
            <p:cNvPr id="207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693739" cy="4000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8" name="A"/>
            <p:cNvSpPr txBox="1"/>
            <p:nvPr/>
          </p:nvSpPr>
          <p:spPr>
            <a:xfrm>
              <a:off x="256387" y="177800"/>
              <a:ext cx="177788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spcBef>
                  <a:spcPts val="11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A</a:t>
              </a:r>
            </a:p>
          </p:txBody>
        </p:sp>
      </p:grpSp>
      <p:sp>
        <p:nvSpPr>
          <p:cNvPr id="210" name=".1"/>
          <p:cNvSpPr txBox="1"/>
          <p:nvPr/>
        </p:nvSpPr>
        <p:spPr>
          <a:xfrm>
            <a:off x="1866899" y="4616450"/>
            <a:ext cx="150392" cy="185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.1</a:t>
            </a:r>
          </a:p>
        </p:txBody>
      </p:sp>
      <p:sp>
        <p:nvSpPr>
          <p:cNvPr id="211" name=".2"/>
          <p:cNvSpPr txBox="1"/>
          <p:nvPr/>
        </p:nvSpPr>
        <p:spPr>
          <a:xfrm>
            <a:off x="2287586" y="3751262"/>
            <a:ext cx="150392" cy="185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.2</a:t>
            </a:r>
          </a:p>
        </p:txBody>
      </p:sp>
      <p:sp>
        <p:nvSpPr>
          <p:cNvPr id="212" name="192.20.2.0/30"/>
          <p:cNvSpPr txBox="1"/>
          <p:nvPr/>
        </p:nvSpPr>
        <p:spPr>
          <a:xfrm rot="17760000">
            <a:off x="1409504" y="4158145"/>
            <a:ext cx="1022568" cy="18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3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192.20.2.0/30</a:t>
            </a:r>
          </a:p>
        </p:txBody>
      </p:sp>
      <p:sp>
        <p:nvSpPr>
          <p:cNvPr id="213" name="Line"/>
          <p:cNvSpPr/>
          <p:nvPr/>
        </p:nvSpPr>
        <p:spPr>
          <a:xfrm flipV="1">
            <a:off x="2264567" y="3989387"/>
            <a:ext cx="148433" cy="327828"/>
          </a:xfrm>
          <a:prstGeom prst="line">
            <a:avLst/>
          </a:prstGeom>
          <a:ln w="38160" cap="sq">
            <a:solidFill>
              <a:srgbClr val="F35B1B"/>
            </a:solidFill>
            <a:tailEnd type="triangle"/>
          </a:ln>
          <a:effectLst>
            <a:outerShdw blurRad="63500" dist="28495" dir="3825519" rotWithShape="0">
              <a:srgbClr val="6666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14" name="AS 300"/>
          <p:cNvSpPr txBox="1"/>
          <p:nvPr/>
        </p:nvSpPr>
        <p:spPr>
          <a:xfrm>
            <a:off x="6538379" y="2147886"/>
            <a:ext cx="859905" cy="283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>
              <a:spcBef>
                <a:spcPts val="12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AS 300</a:t>
            </a:r>
          </a:p>
        </p:txBody>
      </p:sp>
      <p:sp>
        <p:nvSpPr>
          <p:cNvPr id="215" name="Line"/>
          <p:cNvSpPr/>
          <p:nvPr/>
        </p:nvSpPr>
        <p:spPr>
          <a:xfrm>
            <a:off x="7902708" y="3242787"/>
            <a:ext cx="156816" cy="156817"/>
          </a:xfrm>
          <a:prstGeom prst="line">
            <a:avLst/>
          </a:prstGeom>
          <a:ln w="50760" cap="sq">
            <a:solidFill>
              <a:srgbClr val="00B17A"/>
            </a:solidFill>
          </a:ln>
          <a:effectLst>
            <a:outerShdw blurRad="63500" dist="17819" dir="2700000" rotWithShape="0">
              <a:srgbClr val="0000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  <p:grpSp>
        <p:nvGrpSpPr>
          <p:cNvPr id="218" name="Group"/>
          <p:cNvGrpSpPr/>
          <p:nvPr/>
        </p:nvGrpSpPr>
        <p:grpSpPr>
          <a:xfrm>
            <a:off x="8013151" y="3342161"/>
            <a:ext cx="692152" cy="437023"/>
            <a:chOff x="0" y="0"/>
            <a:chExt cx="692151" cy="437022"/>
          </a:xfrm>
        </p:grpSpPr>
        <p:pic>
          <p:nvPicPr>
            <p:cNvPr id="216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692152" cy="40005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17" name="E"/>
            <p:cNvSpPr txBox="1"/>
            <p:nvPr/>
          </p:nvSpPr>
          <p:spPr>
            <a:xfrm>
              <a:off x="261106" y="177800"/>
              <a:ext cx="165175" cy="25922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spcBef>
                  <a:spcPts val="11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E</a:t>
              </a:r>
            </a:p>
          </p:txBody>
        </p:sp>
      </p:grpSp>
      <p:grpSp>
        <p:nvGrpSpPr>
          <p:cNvPr id="221" name="Group"/>
          <p:cNvGrpSpPr/>
          <p:nvPr/>
        </p:nvGrpSpPr>
        <p:grpSpPr>
          <a:xfrm>
            <a:off x="5191125" y="2560636"/>
            <a:ext cx="692150" cy="437023"/>
            <a:chOff x="0" y="0"/>
            <a:chExt cx="692150" cy="437021"/>
          </a:xfrm>
        </p:grpSpPr>
        <p:pic>
          <p:nvPicPr>
            <p:cNvPr id="219" name="image.pdf" descr="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692150" cy="40005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20" name="D"/>
            <p:cNvSpPr txBox="1"/>
            <p:nvPr/>
          </p:nvSpPr>
          <p:spPr>
            <a:xfrm>
              <a:off x="256386" y="177800"/>
              <a:ext cx="177789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t">
              <a:spAutoFit/>
            </a:bodyPr>
            <a:lstStyle>
              <a:lvl1pPr algn="ctr">
                <a:spcBef>
                  <a:spcPts val="1100"/>
                </a:spcBef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800" b="1">
                  <a:solidFill>
                    <a:srgbClr val="FFFFFF"/>
                  </a:solidFill>
                  <a:effectLst>
                    <a:outerShdw blurRad="12700" dist="25400" dir="2700000" rotWithShape="0">
                      <a:srgbClr val="DDDDDD"/>
                    </a:outerShdw>
                  </a:effectLst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r>
                <a:t>D</a:t>
              </a:r>
            </a:p>
          </p:txBody>
        </p:sp>
      </p:grpSp>
      <p:sp>
        <p:nvSpPr>
          <p:cNvPr id="222" name="140.10.0.0/16"/>
          <p:cNvSpPr txBox="1"/>
          <p:nvPr/>
        </p:nvSpPr>
        <p:spPr>
          <a:xfrm>
            <a:off x="6346824" y="2408236"/>
            <a:ext cx="1410979" cy="259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ts val="11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140.10.0.0/16</a:t>
            </a:r>
          </a:p>
        </p:txBody>
      </p:sp>
      <p:grpSp>
        <p:nvGrpSpPr>
          <p:cNvPr id="225" name="Group"/>
          <p:cNvGrpSpPr/>
          <p:nvPr/>
        </p:nvGrpSpPr>
        <p:grpSpPr>
          <a:xfrm>
            <a:off x="320595" y="3605212"/>
            <a:ext cx="1344695" cy="531499"/>
            <a:chOff x="0" y="0"/>
            <a:chExt cx="1344694" cy="531497"/>
          </a:xfrm>
        </p:grpSpPr>
        <p:sp>
          <p:nvSpPr>
            <p:cNvPr id="223" name="BGP Update…"/>
            <p:cNvSpPr txBox="1"/>
            <p:nvPr/>
          </p:nvSpPr>
          <p:spPr>
            <a:xfrm>
              <a:off x="0" y="0"/>
              <a:ext cx="1187607" cy="53149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 b="1">
                  <a:latin typeface="Arial"/>
                  <a:ea typeface="Arial"/>
                  <a:cs typeface="Arial"/>
                  <a:sym typeface="Arial"/>
                </a:defRPr>
              </a:pPr>
              <a:r>
                <a:t>BGP Update</a:t>
              </a:r>
            </a:p>
            <a:p>
              <a:pPr algn="ctr">
                <a:lnSpc>
                  <a:spcPct val="120000"/>
                </a:lnSpc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400" b="1">
                  <a:latin typeface="Arial"/>
                  <a:ea typeface="Arial"/>
                  <a:cs typeface="Arial"/>
                  <a:sym typeface="Arial"/>
                </a:defRPr>
              </a:pPr>
              <a:r>
                <a:t>Messages</a:t>
              </a:r>
            </a:p>
          </p:txBody>
        </p:sp>
        <p:sp>
          <p:nvSpPr>
            <p:cNvPr id="224" name="Line"/>
            <p:cNvSpPr/>
            <p:nvPr/>
          </p:nvSpPr>
          <p:spPr>
            <a:xfrm>
              <a:off x="690642" y="301626"/>
              <a:ext cx="654053" cy="1"/>
            </a:xfrm>
            <a:prstGeom prst="line">
              <a:avLst/>
            </a:prstGeom>
            <a:noFill/>
            <a:ln w="38160" cap="sq">
              <a:solidFill>
                <a:srgbClr val="F35B1B"/>
              </a:solidFill>
              <a:prstDash val="solid"/>
              <a:round/>
              <a:tailEnd type="triangle" w="med" len="med"/>
            </a:ln>
            <a:effectLst>
              <a:outerShdw blurRad="63500" dist="17819" dir="2700000" rotWithShape="0">
                <a:srgbClr val="666600"/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226" name="Line"/>
          <p:cNvSpPr/>
          <p:nvPr/>
        </p:nvSpPr>
        <p:spPr>
          <a:xfrm flipH="1" flipV="1">
            <a:off x="4545011" y="3052760"/>
            <a:ext cx="411381" cy="650890"/>
          </a:xfrm>
          <a:prstGeom prst="line">
            <a:avLst/>
          </a:prstGeom>
          <a:ln w="38100" cap="sq">
            <a:solidFill>
              <a:srgbClr val="000000"/>
            </a:solidFill>
            <a:tailEnd type="triangle"/>
          </a:ln>
        </p:spPr>
        <p:txBody>
          <a:bodyPr lIns="45718" tIns="45718" rIns="45718" bIns="45718"/>
          <a:lstStyle/>
          <a:p>
            <a:endParaRPr/>
          </a:p>
        </p:txBody>
      </p:sp>
      <p:grpSp>
        <p:nvGrpSpPr>
          <p:cNvPr id="229" name="Group"/>
          <p:cNvGrpSpPr/>
          <p:nvPr/>
        </p:nvGrpSpPr>
        <p:grpSpPr>
          <a:xfrm>
            <a:off x="3786185" y="3713162"/>
            <a:ext cx="4645029" cy="987427"/>
            <a:chOff x="-1" y="0"/>
            <a:chExt cx="4645028" cy="987425"/>
          </a:xfrm>
        </p:grpSpPr>
        <p:sp>
          <p:nvSpPr>
            <p:cNvPr id="227" name="Rectangle"/>
            <p:cNvSpPr/>
            <p:nvPr/>
          </p:nvSpPr>
          <p:spPr>
            <a:xfrm>
              <a:off x="-2" y="0"/>
              <a:ext cx="4645029" cy="987426"/>
            </a:xfrm>
            <a:prstGeom prst="rect">
              <a:avLst/>
            </a:prstGeom>
            <a:solidFill>
              <a:srgbClr val="9999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228" name="Network           Next-Hop      Path…"/>
            <p:cNvSpPr txBox="1"/>
            <p:nvPr/>
          </p:nvSpPr>
          <p:spPr>
            <a:xfrm>
              <a:off x="-2" y="0"/>
              <a:ext cx="4645029" cy="9354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128159" tIns="128159" rIns="128159" bIns="128159" numCol="1" anchor="t">
              <a:spAutoFit/>
            </a:bodyPr>
            <a:lstStyle/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Network           Next-Hop      Path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150.10.0.0/16   192.10.1.1     200</a:t>
              </a:r>
            </a:p>
            <a:p>
              <a:pPr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 b="1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160.10.0.0/16   192.10.1.1     200 100</a:t>
              </a:r>
            </a:p>
          </p:txBody>
        </p:sp>
      </p:grpSp>
      <p:sp>
        <p:nvSpPr>
          <p:cNvPr id="230" name="Line"/>
          <p:cNvSpPr/>
          <p:nvPr/>
        </p:nvSpPr>
        <p:spPr>
          <a:xfrm>
            <a:off x="4201897" y="2915125"/>
            <a:ext cx="563565" cy="795"/>
          </a:xfrm>
          <a:prstGeom prst="line">
            <a:avLst/>
          </a:prstGeom>
          <a:ln w="38160" cap="sq">
            <a:solidFill>
              <a:srgbClr val="F35B1B"/>
            </a:solidFill>
            <a:tailEnd type="triangle"/>
          </a:ln>
          <a:effectLst>
            <a:outerShdw blurRad="63500" dist="28495" dir="3825519" rotWithShape="0">
              <a:srgbClr val="666600"/>
            </a:outerShdw>
          </a:effectLst>
        </p:spPr>
        <p:txBody>
          <a:bodyPr lIns="45718" tIns="45718" rIns="45718" bIns="45718"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1043</Words>
  <Application>Microsoft Office PowerPoint</Application>
  <PresentationFormat>On-screen Show (4:3)</PresentationFormat>
  <Paragraphs>309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Courier New</vt:lpstr>
      <vt:lpstr>Garamond</vt:lpstr>
      <vt:lpstr>Tahoma</vt:lpstr>
      <vt:lpstr>Times New Roman</vt:lpstr>
      <vt:lpstr>Verdana</vt:lpstr>
      <vt:lpstr>Office</vt:lpstr>
      <vt:lpstr>BGP Protocol &amp; Configuration</vt:lpstr>
      <vt:lpstr>Border Gateway Protocol (BGP4)</vt:lpstr>
      <vt:lpstr>BGP Part 7</vt:lpstr>
      <vt:lpstr>BGP Updates — NLRI</vt:lpstr>
      <vt:lpstr>BGP Updates — Attributes</vt:lpstr>
      <vt:lpstr>AS-Path Attribute</vt:lpstr>
      <vt:lpstr>AS-Path (with 16 and 32-bit ASNs)</vt:lpstr>
      <vt:lpstr>Next Hop Attribute</vt:lpstr>
      <vt:lpstr>Next Hop Attribute</vt:lpstr>
      <vt:lpstr>Next Hop Attribute</vt:lpstr>
      <vt:lpstr>Next Hop Attribute (more)</vt:lpstr>
      <vt:lpstr>Next Hop Best Practice</vt:lpstr>
      <vt:lpstr>Community Attribute</vt:lpstr>
      <vt:lpstr>BGP Updates: Withdrawn Routes</vt:lpstr>
      <vt:lpstr>BGP Updates: Withdrawn Routes</vt:lpstr>
      <vt:lpstr>BGP Routing Information Base</vt:lpstr>
      <vt:lpstr>BGP Routing Information Base</vt:lpstr>
      <vt:lpstr>BGP Routing Information Base</vt:lpstr>
      <vt:lpstr>BGP Routing Information Base</vt:lpstr>
      <vt:lpstr>BGP Routing Information Base</vt:lpstr>
      <vt:lpstr>BGP Routing Information Base</vt:lpstr>
      <vt:lpstr>An Example…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BGP Protocol &amp; Configuration</dc:title>
  <cp:lastModifiedBy>Frank Habicht</cp:lastModifiedBy>
  <cp:revision>12</cp:revision>
  <cp:lastPrinted>2018-05-03T10:31:22Z</cp:lastPrinted>
  <dcterms:modified xsi:type="dcterms:W3CDTF">2018-05-03T18:21:23Z</dcterms:modified>
</cp:coreProperties>
</file>