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2" name="Shape 7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457198" y="1600200"/>
            <a:ext cx="4035487" cy="452437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Rectangle"/>
          <p:cNvSpPr/>
          <p:nvPr>
            <p:ph type="body" sz="half" idx="13"/>
          </p:nvPr>
        </p:nvSpPr>
        <p:spPr>
          <a:xfrm>
            <a:off x="4644966" y="1600200"/>
            <a:ext cx="4035486" cy="452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457200" y="1600200"/>
            <a:ext cx="8223250" cy="218522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Rectangle"/>
          <p:cNvSpPr/>
          <p:nvPr>
            <p:ph type="body" sz="half" idx="13"/>
          </p:nvPr>
        </p:nvSpPr>
        <p:spPr>
          <a:xfrm>
            <a:off x="457200" y="3937767"/>
            <a:ext cx="8223250" cy="218680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"/>
          <p:cNvGrpSpPr/>
          <p:nvPr/>
        </p:nvGrpSpPr>
        <p:grpSpPr>
          <a:xfrm>
            <a:off x="228598" y="2889250"/>
            <a:ext cx="8605841" cy="196850"/>
            <a:chOff x="0" y="0"/>
            <a:chExt cx="8605840" cy="196850"/>
          </a:xfrm>
        </p:grpSpPr>
        <p:sp>
          <p:nvSpPr>
            <p:cNvPr id="59" name="Rectangle"/>
            <p:cNvSpPr/>
            <p:nvPr/>
          </p:nvSpPr>
          <p:spPr>
            <a:xfrm>
              <a:off x="-1" y="0"/>
              <a:ext cx="2865440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60" name="Rectangle"/>
            <p:cNvSpPr/>
            <p:nvPr/>
          </p:nvSpPr>
          <p:spPr>
            <a:xfrm>
              <a:off x="2870199" y="0"/>
              <a:ext cx="2865440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61" name="Rectangle"/>
            <p:cNvSpPr/>
            <p:nvPr/>
          </p:nvSpPr>
          <p:spPr>
            <a:xfrm>
              <a:off x="5740400" y="0"/>
              <a:ext cx="2865440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</p:grpSp>
      <p:sp>
        <p:nvSpPr>
          <p:cNvPr id="63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3000"/>
            </a:lvl1pPr>
            <a:lvl2pPr algn="ctr">
              <a:defRPr sz="3000"/>
            </a:lvl2pPr>
            <a:lvl3pPr algn="ctr">
              <a:defRPr sz="3000"/>
            </a:lvl3pPr>
            <a:lvl4pPr algn="ctr">
              <a:defRPr sz="3000"/>
            </a:lvl4pPr>
            <a:lvl5pPr algn="ctr"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xfrm>
            <a:off x="8412673" y="6248400"/>
            <a:ext cx="267778" cy="245998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-1"/>
            <a:ext cx="228600" cy="2286002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" name="Line"/>
          <p:cNvSpPr/>
          <p:nvPr/>
        </p:nvSpPr>
        <p:spPr>
          <a:xfrm>
            <a:off x="457200" y="1447800"/>
            <a:ext cx="8077202" cy="1588"/>
          </a:xfrm>
          <a:prstGeom prst="line">
            <a:avLst/>
          </a:prstGeom>
          <a:ln w="19080" cap="sq">
            <a:solidFill>
              <a:srgbClr val="99990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Rectangle"/>
          <p:cNvSpPr/>
          <p:nvPr/>
        </p:nvSpPr>
        <p:spPr>
          <a:xfrm>
            <a:off x="0" y="2285999"/>
            <a:ext cx="228600" cy="2286002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5" name="Rectangle"/>
          <p:cNvSpPr/>
          <p:nvPr/>
        </p:nvSpPr>
        <p:spPr>
          <a:xfrm>
            <a:off x="0" y="4571998"/>
            <a:ext cx="228600" cy="2286003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457200" y="-20638"/>
            <a:ext cx="8223250" cy="1431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600200"/>
            <a:ext cx="8223250" cy="4524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6553200" y="6248400"/>
            <a:ext cx="411098" cy="423550"/>
          </a:xfrm>
          <a:prstGeom prst="rect">
            <a:avLst/>
          </a:prstGeom>
          <a:ln w="12700">
            <a:miter lim="400000"/>
          </a:ln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GP Protocol &amp; Configuration"/>
          <p:cNvSpPr txBox="1"/>
          <p:nvPr>
            <p:ph type="title"/>
          </p:nvPr>
        </p:nvSpPr>
        <p:spPr>
          <a:xfrm>
            <a:off x="685800" y="65086"/>
            <a:ext cx="7772400" cy="2744790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pPr>
            <a:r>
              <a:t>BGP</a:t>
            </a:r>
            <a:br/>
            <a:r>
              <a:t>Protocol &amp; Configuration</a:t>
            </a:r>
          </a:p>
        </p:txBody>
      </p:sp>
      <p:sp>
        <p:nvSpPr>
          <p:cNvPr id="75" name="AfNOG"/>
          <p:cNvSpPr txBox="1"/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</a:p>
          <a:p>
            <a: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AfNOG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GP Peers"/>
          <p:cNvSpPr txBox="1"/>
          <p:nvPr>
            <p:ph type="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Peers</a:t>
            </a:r>
          </a:p>
        </p:txBody>
      </p:sp>
      <p:grpSp>
        <p:nvGrpSpPr>
          <p:cNvPr id="160" name="Group"/>
          <p:cNvGrpSpPr/>
          <p:nvPr/>
        </p:nvGrpSpPr>
        <p:grpSpPr>
          <a:xfrm>
            <a:off x="298449" y="2084386"/>
            <a:ext cx="8383710" cy="4165603"/>
            <a:chOff x="0" y="0"/>
            <a:chExt cx="8383708" cy="4165601"/>
          </a:xfrm>
        </p:grpSpPr>
        <p:pic>
          <p:nvPicPr>
            <p:cNvPr id="127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37150" y="-1"/>
              <a:ext cx="3090864" cy="18669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57149"/>
              <a:ext cx="3090865" cy="18669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9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727450" y="2300287"/>
              <a:ext cx="3092451" cy="18653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0" name="AS 100"/>
            <p:cNvSpPr txBox="1"/>
            <p:nvPr/>
          </p:nvSpPr>
          <p:spPr>
            <a:xfrm>
              <a:off x="642936" y="771524"/>
              <a:ext cx="1330328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131" name="AS 101"/>
            <p:cNvSpPr txBox="1"/>
            <p:nvPr/>
          </p:nvSpPr>
          <p:spPr>
            <a:xfrm>
              <a:off x="6665912" y="760412"/>
              <a:ext cx="1331914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101</a:t>
              </a:r>
            </a:p>
          </p:txBody>
        </p:sp>
        <p:sp>
          <p:nvSpPr>
            <p:cNvPr id="132" name="AS 102"/>
            <p:cNvSpPr txBox="1"/>
            <p:nvPr/>
          </p:nvSpPr>
          <p:spPr>
            <a:xfrm>
              <a:off x="4500562" y="2987674"/>
              <a:ext cx="1609727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102</a:t>
              </a:r>
            </a:p>
          </p:txBody>
        </p:sp>
        <p:sp>
          <p:nvSpPr>
            <p:cNvPr id="133" name="Line"/>
            <p:cNvSpPr/>
            <p:nvPr/>
          </p:nvSpPr>
          <p:spPr>
            <a:xfrm>
              <a:off x="3069294" y="282574"/>
              <a:ext cx="2556807" cy="3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4" name="Line"/>
            <p:cNvSpPr/>
            <p:nvPr/>
          </p:nvSpPr>
          <p:spPr>
            <a:xfrm flipH="1">
              <a:off x="5259387" y="1673213"/>
              <a:ext cx="419643" cy="754076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grpSp>
          <p:nvGrpSpPr>
            <p:cNvPr id="137" name="Group"/>
            <p:cNvGrpSpPr/>
            <p:nvPr/>
          </p:nvGrpSpPr>
          <p:grpSpPr>
            <a:xfrm>
              <a:off x="2397125" y="30161"/>
              <a:ext cx="866776" cy="545308"/>
              <a:chOff x="0" y="0"/>
              <a:chExt cx="866775" cy="545306"/>
            </a:xfrm>
          </p:grpSpPr>
          <p:pic>
            <p:nvPicPr>
              <p:cNvPr id="135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6" cy="50324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6" name="A"/>
              <p:cNvSpPr txBox="1"/>
              <p:nvPr/>
            </p:nvSpPr>
            <p:spPr>
              <a:xfrm>
                <a:off x="339427" y="240506"/>
                <a:ext cx="186333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  <p:grpSp>
          <p:nvGrpSpPr>
            <p:cNvPr id="140" name="Group"/>
            <p:cNvGrpSpPr/>
            <p:nvPr/>
          </p:nvGrpSpPr>
          <p:grpSpPr>
            <a:xfrm>
              <a:off x="5484812" y="30161"/>
              <a:ext cx="866777" cy="545308"/>
              <a:chOff x="0" y="0"/>
              <a:chExt cx="866776" cy="545306"/>
            </a:xfrm>
          </p:grpSpPr>
          <p:pic>
            <p:nvPicPr>
              <p:cNvPr id="138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7" cy="50324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9" name="C"/>
              <p:cNvSpPr txBox="1"/>
              <p:nvPr/>
            </p:nvSpPr>
            <p:spPr>
              <a:xfrm>
                <a:off x="339948" y="240506"/>
                <a:ext cx="190054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sp>
          <p:nvSpPr>
            <p:cNvPr id="141" name="Line"/>
            <p:cNvSpPr/>
            <p:nvPr/>
          </p:nvSpPr>
          <p:spPr>
            <a:xfrm>
              <a:off x="3062146" y="1519553"/>
              <a:ext cx="2070243" cy="895036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grpSp>
          <p:nvGrpSpPr>
            <p:cNvPr id="144" name="Group"/>
            <p:cNvGrpSpPr/>
            <p:nvPr/>
          </p:nvGrpSpPr>
          <p:grpSpPr>
            <a:xfrm>
              <a:off x="4827587" y="2224087"/>
              <a:ext cx="866777" cy="548483"/>
              <a:chOff x="0" y="0"/>
              <a:chExt cx="866776" cy="548481"/>
            </a:xfrm>
          </p:grpSpPr>
          <p:pic>
            <p:nvPicPr>
              <p:cNvPr id="142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0"/>
                <a:ext cx="866777" cy="50165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43" name="E"/>
              <p:cNvSpPr txBox="1"/>
              <p:nvPr/>
            </p:nvSpPr>
            <p:spPr>
              <a:xfrm>
                <a:off x="342763" y="243681"/>
                <a:ext cx="173311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E</a:t>
                </a:r>
              </a:p>
            </p:txBody>
          </p:sp>
        </p:grpSp>
        <p:grpSp>
          <p:nvGrpSpPr>
            <p:cNvPr id="147" name="Group"/>
            <p:cNvGrpSpPr/>
            <p:nvPr/>
          </p:nvGrpSpPr>
          <p:grpSpPr>
            <a:xfrm>
              <a:off x="2397125" y="1308100"/>
              <a:ext cx="866776" cy="527844"/>
              <a:chOff x="0" y="0"/>
              <a:chExt cx="866775" cy="527843"/>
            </a:xfrm>
          </p:grpSpPr>
          <p:pic>
            <p:nvPicPr>
              <p:cNvPr id="145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6" cy="50324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46" name="B"/>
              <p:cNvSpPr txBox="1"/>
              <p:nvPr/>
            </p:nvSpPr>
            <p:spPr>
              <a:xfrm>
                <a:off x="339179" y="223043"/>
                <a:ext cx="186829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</p:grpSp>
        <p:grpSp>
          <p:nvGrpSpPr>
            <p:cNvPr id="150" name="Group"/>
            <p:cNvGrpSpPr/>
            <p:nvPr/>
          </p:nvGrpSpPr>
          <p:grpSpPr>
            <a:xfrm>
              <a:off x="5484812" y="1308100"/>
              <a:ext cx="866777" cy="527844"/>
              <a:chOff x="0" y="0"/>
              <a:chExt cx="866776" cy="527843"/>
            </a:xfrm>
          </p:grpSpPr>
          <p:pic>
            <p:nvPicPr>
              <p:cNvPr id="148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7" cy="50324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49" name="D"/>
              <p:cNvSpPr txBox="1"/>
              <p:nvPr/>
            </p:nvSpPr>
            <p:spPr>
              <a:xfrm>
                <a:off x="328389" y="223043"/>
                <a:ext cx="208410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</p:grpSp>
        <p:sp>
          <p:nvSpPr>
            <p:cNvPr id="151" name="100.100.8.0/24"/>
            <p:cNvSpPr txBox="1"/>
            <p:nvPr/>
          </p:nvSpPr>
          <p:spPr>
            <a:xfrm>
              <a:off x="160647" y="1187450"/>
              <a:ext cx="191072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100.100.8.0/24</a:t>
              </a:r>
            </a:p>
          </p:txBody>
        </p:sp>
        <p:sp>
          <p:nvSpPr>
            <p:cNvPr id="152" name="100.100.16.0/24"/>
            <p:cNvSpPr txBox="1"/>
            <p:nvPr/>
          </p:nvSpPr>
          <p:spPr>
            <a:xfrm>
              <a:off x="6327652" y="1163637"/>
              <a:ext cx="205605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100.100.16.0/24</a:t>
              </a:r>
            </a:p>
          </p:txBody>
        </p:sp>
        <p:sp>
          <p:nvSpPr>
            <p:cNvPr id="153" name="100.100.32.0/24"/>
            <p:cNvSpPr txBox="1"/>
            <p:nvPr/>
          </p:nvSpPr>
          <p:spPr>
            <a:xfrm>
              <a:off x="4509964" y="3427412"/>
              <a:ext cx="205605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100.100.32.0/24</a:t>
              </a:r>
            </a:p>
          </p:txBody>
        </p:sp>
        <p:sp>
          <p:nvSpPr>
            <p:cNvPr id="154" name="Line"/>
            <p:cNvSpPr/>
            <p:nvPr/>
          </p:nvSpPr>
          <p:spPr>
            <a:xfrm flipV="1">
              <a:off x="5829299" y="1801812"/>
              <a:ext cx="146053" cy="220671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5" name="Line"/>
            <p:cNvSpPr/>
            <p:nvPr/>
          </p:nvSpPr>
          <p:spPr>
            <a:xfrm flipH="1" flipV="1">
              <a:off x="3592512" y="95249"/>
              <a:ext cx="900908" cy="1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6" name="Line"/>
            <p:cNvSpPr/>
            <p:nvPr/>
          </p:nvSpPr>
          <p:spPr>
            <a:xfrm flipH="1">
              <a:off x="5274373" y="1965318"/>
              <a:ext cx="142178" cy="223186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7" name="Line"/>
            <p:cNvSpPr/>
            <p:nvPr/>
          </p:nvSpPr>
          <p:spPr>
            <a:xfrm>
              <a:off x="4493418" y="404812"/>
              <a:ext cx="900908" cy="2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8" name="Line"/>
            <p:cNvSpPr/>
            <p:nvPr/>
          </p:nvSpPr>
          <p:spPr>
            <a:xfrm>
              <a:off x="4202892" y="1854993"/>
              <a:ext cx="770747" cy="300833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9" name="Line"/>
            <p:cNvSpPr/>
            <p:nvPr/>
          </p:nvSpPr>
          <p:spPr>
            <a:xfrm flipH="1" flipV="1">
              <a:off x="3231666" y="1851601"/>
              <a:ext cx="763279" cy="293907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63500" dist="28495" dir="3825519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61" name="BGP Peers exchange  Update messages containing Network Layer Reachability Information (NLRI)"/>
          <p:cNvSpPr txBox="1"/>
          <p:nvPr/>
        </p:nvSpPr>
        <p:spPr>
          <a:xfrm>
            <a:off x="279400" y="4273550"/>
            <a:ext cx="4006850" cy="1255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40" tIns="41040" rIns="41040" bIns="41040">
            <a:spAutoFit/>
          </a:bodyPr>
          <a:lstStyle/>
          <a:p>
            <a:pPr>
              <a:lnSpc>
                <a:spcPct val="95000"/>
              </a:lnSpc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BGP Peers exchange </a:t>
            </a:r>
            <a:br/>
            <a:r>
              <a:t>Update messages containing Network Layer Reachability Information (NLRI)</a:t>
            </a:r>
          </a:p>
        </p:txBody>
      </p:sp>
      <p:grpSp>
        <p:nvGrpSpPr>
          <p:cNvPr id="164" name="Group"/>
          <p:cNvGrpSpPr/>
          <p:nvPr/>
        </p:nvGrpSpPr>
        <p:grpSpPr>
          <a:xfrm>
            <a:off x="1056853" y="5849937"/>
            <a:ext cx="1364086" cy="568579"/>
            <a:chOff x="0" y="0"/>
            <a:chExt cx="1364085" cy="568577"/>
          </a:xfrm>
        </p:grpSpPr>
        <p:sp>
          <p:nvSpPr>
            <p:cNvPr id="162" name="BGP Update…"/>
            <p:cNvSpPr txBox="1"/>
            <p:nvPr/>
          </p:nvSpPr>
          <p:spPr>
            <a:xfrm>
              <a:off x="0" y="-1"/>
              <a:ext cx="1232741" cy="5685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BGP Update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Messages</a:t>
              </a:r>
            </a:p>
          </p:txBody>
        </p:sp>
        <p:sp>
          <p:nvSpPr>
            <p:cNvPr id="163" name="Line"/>
            <p:cNvSpPr/>
            <p:nvPr/>
          </p:nvSpPr>
          <p:spPr>
            <a:xfrm>
              <a:off x="55983" y="311150"/>
              <a:ext cx="1308103" cy="2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miter lim="800000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BGP Peers – External (eBGP)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Peers – External (eBGP)</a:t>
            </a:r>
          </a:p>
        </p:txBody>
      </p:sp>
      <p:sp>
        <p:nvSpPr>
          <p:cNvPr id="167" name="BGP speakers  are called peers"/>
          <p:cNvSpPr txBox="1"/>
          <p:nvPr/>
        </p:nvSpPr>
        <p:spPr>
          <a:xfrm>
            <a:off x="396875" y="4113212"/>
            <a:ext cx="2121075" cy="67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40" tIns="41040" rIns="41040" bIns="41040">
            <a:spAutoFit/>
          </a:bodyPr>
          <a:lstStyle/>
          <a:p>
            <a:pPr>
              <a:lnSpc>
                <a:spcPct val="95000"/>
              </a:lnSpc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BGP speakers </a:t>
            </a:r>
            <a:br/>
            <a:r>
              <a:t>are called </a:t>
            </a:r>
            <a:r>
              <a:rPr>
                <a:solidFill>
                  <a:srgbClr val="FF0000"/>
                </a:solidFill>
              </a:rPr>
              <a:t>peers</a:t>
            </a:r>
          </a:p>
        </p:txBody>
      </p:sp>
      <p:grpSp>
        <p:nvGrpSpPr>
          <p:cNvPr id="170" name="Group"/>
          <p:cNvGrpSpPr/>
          <p:nvPr/>
        </p:nvGrpSpPr>
        <p:grpSpPr>
          <a:xfrm>
            <a:off x="704849" y="5775323"/>
            <a:ext cx="1887541" cy="568579"/>
            <a:chOff x="0" y="0"/>
            <a:chExt cx="1887539" cy="568577"/>
          </a:xfrm>
        </p:grpSpPr>
        <p:sp>
          <p:nvSpPr>
            <p:cNvPr id="168" name="eBGP TCP/IP…"/>
            <p:cNvSpPr txBox="1"/>
            <p:nvPr/>
          </p:nvSpPr>
          <p:spPr>
            <a:xfrm>
              <a:off x="192013" y="-1"/>
              <a:ext cx="1554309" cy="5685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eBGP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Peer Connection</a:t>
              </a:r>
            </a:p>
          </p:txBody>
        </p:sp>
        <p:sp>
          <p:nvSpPr>
            <p:cNvPr id="169" name="Line"/>
            <p:cNvSpPr/>
            <p:nvPr/>
          </p:nvSpPr>
          <p:spPr>
            <a:xfrm>
              <a:off x="-1" y="311150"/>
              <a:ext cx="1887541" cy="2"/>
            </a:xfrm>
            <a:prstGeom prst="line">
              <a:avLst/>
            </a:prstGeom>
            <a:noFill/>
            <a:ln w="38160" cap="sq">
              <a:solidFill>
                <a:srgbClr val="99CC00"/>
              </a:solidFill>
              <a:prstDash val="solid"/>
              <a:miter lim="800000"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71" name="Peers in different AS’s are called External Peers"/>
          <p:cNvSpPr txBox="1"/>
          <p:nvPr/>
        </p:nvSpPr>
        <p:spPr>
          <a:xfrm>
            <a:off x="395286" y="4919662"/>
            <a:ext cx="3252790" cy="67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40" tIns="41040" rIns="41040" bIns="41040">
            <a:spAutoFit/>
          </a:bodyPr>
          <a:lstStyle/>
          <a:p>
            <a:pPr>
              <a:lnSpc>
                <a:spcPct val="95000"/>
              </a:lnSpc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Peers in different AS’s</a:t>
            </a:r>
            <a:br/>
            <a:r>
              <a:t>are called External Peers</a:t>
            </a:r>
          </a:p>
        </p:txBody>
      </p:sp>
      <p:sp>
        <p:nvSpPr>
          <p:cNvPr id="172" name="Note: eBGP Peers normally should be directly connected."/>
          <p:cNvSpPr txBox="1"/>
          <p:nvPr/>
        </p:nvSpPr>
        <p:spPr>
          <a:xfrm>
            <a:off x="2374900" y="6294437"/>
            <a:ext cx="5211885" cy="309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Note: eBGP Peers normally should be directly connected.</a:t>
            </a:r>
          </a:p>
        </p:txBody>
      </p:sp>
      <p:grpSp>
        <p:nvGrpSpPr>
          <p:cNvPr id="203" name="Group"/>
          <p:cNvGrpSpPr/>
          <p:nvPr/>
        </p:nvGrpSpPr>
        <p:grpSpPr>
          <a:xfrm>
            <a:off x="298449" y="1720827"/>
            <a:ext cx="8383710" cy="4529163"/>
            <a:chOff x="0" y="8"/>
            <a:chExt cx="8383708" cy="4529161"/>
          </a:xfrm>
        </p:grpSpPr>
        <p:pic>
          <p:nvPicPr>
            <p:cNvPr id="173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19687" y="363566"/>
              <a:ext cx="3090864" cy="18669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4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420716"/>
              <a:ext cx="3090865" cy="18669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5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727450" y="2663855"/>
              <a:ext cx="3092451" cy="18653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" name="AS 100"/>
            <p:cNvSpPr txBox="1"/>
            <p:nvPr/>
          </p:nvSpPr>
          <p:spPr>
            <a:xfrm>
              <a:off x="642936" y="1135091"/>
              <a:ext cx="1330328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177" name="AS 101"/>
            <p:cNvSpPr txBox="1"/>
            <p:nvPr/>
          </p:nvSpPr>
          <p:spPr>
            <a:xfrm>
              <a:off x="6665912" y="1123979"/>
              <a:ext cx="1331914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101</a:t>
              </a:r>
            </a:p>
          </p:txBody>
        </p:sp>
        <p:sp>
          <p:nvSpPr>
            <p:cNvPr id="178" name="AS 102"/>
            <p:cNvSpPr txBox="1"/>
            <p:nvPr/>
          </p:nvSpPr>
          <p:spPr>
            <a:xfrm>
              <a:off x="4500562" y="3351242"/>
              <a:ext cx="1609727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7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AS 102</a:t>
              </a:r>
            </a:p>
          </p:txBody>
        </p:sp>
        <p:sp>
          <p:nvSpPr>
            <p:cNvPr id="179" name="Line"/>
            <p:cNvSpPr/>
            <p:nvPr/>
          </p:nvSpPr>
          <p:spPr>
            <a:xfrm>
              <a:off x="3229350" y="666382"/>
              <a:ext cx="2218952" cy="2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0" name="Line"/>
            <p:cNvSpPr/>
            <p:nvPr/>
          </p:nvSpPr>
          <p:spPr>
            <a:xfrm flipH="1">
              <a:off x="5259387" y="2043324"/>
              <a:ext cx="421979" cy="747532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grpSp>
          <p:nvGrpSpPr>
            <p:cNvPr id="183" name="Group"/>
            <p:cNvGrpSpPr/>
            <p:nvPr/>
          </p:nvGrpSpPr>
          <p:grpSpPr>
            <a:xfrm>
              <a:off x="2397125" y="393729"/>
              <a:ext cx="866776" cy="545307"/>
              <a:chOff x="0" y="0"/>
              <a:chExt cx="866775" cy="545306"/>
            </a:xfrm>
          </p:grpSpPr>
          <p:pic>
            <p:nvPicPr>
              <p:cNvPr id="181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0"/>
                <a:ext cx="866776" cy="5032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2" name="A"/>
              <p:cNvSpPr txBox="1"/>
              <p:nvPr/>
            </p:nvSpPr>
            <p:spPr>
              <a:xfrm>
                <a:off x="339427" y="240506"/>
                <a:ext cx="186333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  <p:grpSp>
          <p:nvGrpSpPr>
            <p:cNvPr id="186" name="Group"/>
            <p:cNvGrpSpPr/>
            <p:nvPr/>
          </p:nvGrpSpPr>
          <p:grpSpPr>
            <a:xfrm>
              <a:off x="5484812" y="393729"/>
              <a:ext cx="866777" cy="545307"/>
              <a:chOff x="0" y="0"/>
              <a:chExt cx="866776" cy="545306"/>
            </a:xfrm>
          </p:grpSpPr>
          <p:pic>
            <p:nvPicPr>
              <p:cNvPr id="184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0"/>
                <a:ext cx="866777" cy="5032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5" name="C"/>
              <p:cNvSpPr txBox="1"/>
              <p:nvPr/>
            </p:nvSpPr>
            <p:spPr>
              <a:xfrm>
                <a:off x="339948" y="240506"/>
                <a:ext cx="190054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sp>
          <p:nvSpPr>
            <p:cNvPr id="187" name="Line"/>
            <p:cNvSpPr/>
            <p:nvPr/>
          </p:nvSpPr>
          <p:spPr>
            <a:xfrm>
              <a:off x="3009900" y="8"/>
              <a:ext cx="2741614" cy="40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1561" y="9796"/>
                    <a:pt x="6630" y="84"/>
                    <a:pt x="10700" y="1"/>
                  </a:cubicBezTo>
                  <a:cubicBezTo>
                    <a:pt x="14770" y="-83"/>
                    <a:pt x="19652" y="9126"/>
                    <a:pt x="21600" y="21517"/>
                  </a:cubicBezTo>
                </a:path>
              </a:pathLst>
            </a:custGeom>
            <a:noFill/>
            <a:ln w="38100" cap="flat">
              <a:solidFill>
                <a:srgbClr val="99CC00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88" name="Line"/>
            <p:cNvSpPr/>
            <p:nvPr/>
          </p:nvSpPr>
          <p:spPr>
            <a:xfrm rot="7320000">
              <a:off x="5661959" y="2422917"/>
              <a:ext cx="969964" cy="396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1561" y="9796"/>
                    <a:pt x="6630" y="84"/>
                    <a:pt x="10700" y="1"/>
                  </a:cubicBezTo>
                  <a:cubicBezTo>
                    <a:pt x="14770" y="-83"/>
                    <a:pt x="19652" y="9126"/>
                    <a:pt x="21600" y="21517"/>
                  </a:cubicBezTo>
                </a:path>
              </a:pathLst>
            </a:custGeom>
            <a:noFill/>
            <a:ln w="38100" cap="flat">
              <a:solidFill>
                <a:srgbClr val="99CC00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89" name="Line"/>
            <p:cNvSpPr/>
            <p:nvPr/>
          </p:nvSpPr>
          <p:spPr>
            <a:xfrm rot="12300000">
              <a:off x="2859413" y="2573439"/>
              <a:ext cx="1933577" cy="396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1561" y="9796"/>
                    <a:pt x="6630" y="84"/>
                    <a:pt x="10700" y="1"/>
                  </a:cubicBezTo>
                  <a:cubicBezTo>
                    <a:pt x="14770" y="-83"/>
                    <a:pt x="19652" y="9126"/>
                    <a:pt x="21600" y="21517"/>
                  </a:cubicBezTo>
                </a:path>
              </a:pathLst>
            </a:custGeom>
            <a:noFill/>
            <a:ln w="38100" cap="flat">
              <a:solidFill>
                <a:srgbClr val="99CC00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90" name="Line"/>
            <p:cNvSpPr/>
            <p:nvPr/>
          </p:nvSpPr>
          <p:spPr>
            <a:xfrm>
              <a:off x="3094910" y="2017344"/>
              <a:ext cx="2037479" cy="760812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grpSp>
          <p:nvGrpSpPr>
            <p:cNvPr id="193" name="Group"/>
            <p:cNvGrpSpPr/>
            <p:nvPr/>
          </p:nvGrpSpPr>
          <p:grpSpPr>
            <a:xfrm>
              <a:off x="4827587" y="2587655"/>
              <a:ext cx="866777" cy="548482"/>
              <a:chOff x="0" y="0"/>
              <a:chExt cx="866776" cy="548481"/>
            </a:xfrm>
          </p:grpSpPr>
          <p:pic>
            <p:nvPicPr>
              <p:cNvPr id="191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7" cy="50165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92" name="E"/>
              <p:cNvSpPr txBox="1"/>
              <p:nvPr/>
            </p:nvSpPr>
            <p:spPr>
              <a:xfrm>
                <a:off x="342763" y="243681"/>
                <a:ext cx="173311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E</a:t>
                </a:r>
              </a:p>
            </p:txBody>
          </p:sp>
        </p:grpSp>
        <p:grpSp>
          <p:nvGrpSpPr>
            <p:cNvPr id="196" name="Group"/>
            <p:cNvGrpSpPr/>
            <p:nvPr/>
          </p:nvGrpSpPr>
          <p:grpSpPr>
            <a:xfrm>
              <a:off x="2397125" y="1671666"/>
              <a:ext cx="866776" cy="527845"/>
              <a:chOff x="0" y="0"/>
              <a:chExt cx="866775" cy="527843"/>
            </a:xfrm>
          </p:grpSpPr>
          <p:pic>
            <p:nvPicPr>
              <p:cNvPr id="194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6" cy="5032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95" name="B"/>
              <p:cNvSpPr txBox="1"/>
              <p:nvPr/>
            </p:nvSpPr>
            <p:spPr>
              <a:xfrm>
                <a:off x="339179" y="223043"/>
                <a:ext cx="186829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</p:grpSp>
        <p:grpSp>
          <p:nvGrpSpPr>
            <p:cNvPr id="199" name="Group"/>
            <p:cNvGrpSpPr/>
            <p:nvPr/>
          </p:nvGrpSpPr>
          <p:grpSpPr>
            <a:xfrm>
              <a:off x="5484812" y="1671666"/>
              <a:ext cx="866777" cy="527845"/>
              <a:chOff x="0" y="0"/>
              <a:chExt cx="866776" cy="527843"/>
            </a:xfrm>
          </p:grpSpPr>
          <p:pic>
            <p:nvPicPr>
              <p:cNvPr id="197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866777" cy="5032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98" name="D"/>
              <p:cNvSpPr txBox="1"/>
              <p:nvPr/>
            </p:nvSpPr>
            <p:spPr>
              <a:xfrm>
                <a:off x="326801" y="223043"/>
                <a:ext cx="208410" cy="304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Verdana"/>
                    <a:ea typeface="Verdana"/>
                    <a:cs typeface="Verdana"/>
                    <a:sym typeface="Verdana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</p:grpSp>
        <p:sp>
          <p:nvSpPr>
            <p:cNvPr id="200" name="100.100.8.0/24"/>
            <p:cNvSpPr txBox="1"/>
            <p:nvPr/>
          </p:nvSpPr>
          <p:spPr>
            <a:xfrm>
              <a:off x="159061" y="1551016"/>
              <a:ext cx="1910726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100.100.8.0/24</a:t>
              </a:r>
            </a:p>
          </p:txBody>
        </p:sp>
        <p:sp>
          <p:nvSpPr>
            <p:cNvPr id="201" name="100.100.16.0/24"/>
            <p:cNvSpPr txBox="1"/>
            <p:nvPr/>
          </p:nvSpPr>
          <p:spPr>
            <a:xfrm>
              <a:off x="6327652" y="1527204"/>
              <a:ext cx="205605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100.100.16.0/24</a:t>
              </a:r>
            </a:p>
          </p:txBody>
        </p:sp>
        <p:sp>
          <p:nvSpPr>
            <p:cNvPr id="202" name="100.100.32.0/24"/>
            <p:cNvSpPr txBox="1"/>
            <p:nvPr/>
          </p:nvSpPr>
          <p:spPr>
            <a:xfrm>
              <a:off x="4509964" y="3790980"/>
              <a:ext cx="205605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100.100.32.0/24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3"/>
      <p:bldP build="whole" bldLvl="1" animBg="1" rev="0" advAuto="0" spid="167" grpId="1"/>
      <p:bldP build="whole" bldLvl="1" animBg="1" rev="0" advAuto="0" spid="172" grpId="4"/>
      <p:bldP build="whole" bldLvl="1" animBg="1" rev="0" advAuto="0" spid="171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BGP Peers – Internal (iBGP)"/>
          <p:cNvSpPr txBox="1"/>
          <p:nvPr>
            <p:ph type="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Peers – Internal (iBGP)</a:t>
            </a:r>
          </a:p>
        </p:txBody>
      </p:sp>
      <p:pic>
        <p:nvPicPr>
          <p:cNvPr id="20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8137" y="2084386"/>
            <a:ext cx="3095627" cy="1871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8450" y="2141536"/>
            <a:ext cx="3095625" cy="1871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5900" y="4384675"/>
            <a:ext cx="3097214" cy="1870075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AS 100"/>
          <p:cNvSpPr txBox="1"/>
          <p:nvPr/>
        </p:nvSpPr>
        <p:spPr>
          <a:xfrm>
            <a:off x="941387" y="2859881"/>
            <a:ext cx="1335088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7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210" name="AS 101"/>
          <p:cNvSpPr txBox="1"/>
          <p:nvPr/>
        </p:nvSpPr>
        <p:spPr>
          <a:xfrm>
            <a:off x="6964361" y="2848768"/>
            <a:ext cx="1336677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7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101</a:t>
            </a:r>
          </a:p>
        </p:txBody>
      </p:sp>
      <p:sp>
        <p:nvSpPr>
          <p:cNvPr id="211" name="AS 102"/>
          <p:cNvSpPr txBox="1"/>
          <p:nvPr/>
        </p:nvSpPr>
        <p:spPr>
          <a:xfrm>
            <a:off x="4799012" y="5076030"/>
            <a:ext cx="1614489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7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102</a:t>
            </a:r>
          </a:p>
        </p:txBody>
      </p:sp>
      <p:sp>
        <p:nvSpPr>
          <p:cNvPr id="212" name="Line"/>
          <p:cNvSpPr/>
          <p:nvPr/>
        </p:nvSpPr>
        <p:spPr>
          <a:xfrm>
            <a:off x="3519487" y="2387599"/>
            <a:ext cx="2364999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13" name="Line"/>
          <p:cNvSpPr/>
          <p:nvPr/>
        </p:nvSpPr>
        <p:spPr>
          <a:xfrm flipH="1">
            <a:off x="5561011" y="3739802"/>
            <a:ext cx="552453" cy="776637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216" name="Group"/>
          <p:cNvGrpSpPr/>
          <p:nvPr/>
        </p:nvGrpSpPr>
        <p:grpSpPr>
          <a:xfrm>
            <a:off x="2695575" y="2114549"/>
            <a:ext cx="866775" cy="545308"/>
            <a:chOff x="0" y="0"/>
            <a:chExt cx="866775" cy="545306"/>
          </a:xfrm>
        </p:grpSpPr>
        <p:pic>
          <p:nvPicPr>
            <p:cNvPr id="214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866775" cy="5032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5" name="A"/>
            <p:cNvSpPr txBox="1"/>
            <p:nvPr/>
          </p:nvSpPr>
          <p:spPr>
            <a:xfrm>
              <a:off x="339426" y="240506"/>
              <a:ext cx="186334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219" name="Group"/>
          <p:cNvGrpSpPr/>
          <p:nvPr/>
        </p:nvGrpSpPr>
        <p:grpSpPr>
          <a:xfrm>
            <a:off x="5783262" y="2114549"/>
            <a:ext cx="866777" cy="545308"/>
            <a:chOff x="0" y="0"/>
            <a:chExt cx="866775" cy="545306"/>
          </a:xfrm>
        </p:grpSpPr>
        <p:pic>
          <p:nvPicPr>
            <p:cNvPr id="217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866776" cy="5032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8" name="C"/>
            <p:cNvSpPr txBox="1"/>
            <p:nvPr/>
          </p:nvSpPr>
          <p:spPr>
            <a:xfrm>
              <a:off x="339948" y="240506"/>
              <a:ext cx="190054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C</a:t>
              </a:r>
            </a:p>
          </p:txBody>
        </p:sp>
      </p:grpSp>
      <p:sp>
        <p:nvSpPr>
          <p:cNvPr id="220" name="BGP speakers  are called peers"/>
          <p:cNvSpPr txBox="1"/>
          <p:nvPr/>
        </p:nvSpPr>
        <p:spPr>
          <a:xfrm>
            <a:off x="396875" y="4113212"/>
            <a:ext cx="2121075" cy="67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40" tIns="41040" rIns="41040" bIns="41040">
            <a:spAutoFit/>
          </a:bodyPr>
          <a:lstStyle/>
          <a:p>
            <a:pPr>
              <a:lnSpc>
                <a:spcPct val="95000"/>
              </a:lnSpc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BGP speakers </a:t>
            </a:r>
            <a:br/>
            <a:r>
              <a:t>are called </a:t>
            </a:r>
            <a:r>
              <a:rPr>
                <a:solidFill>
                  <a:srgbClr val="CC9900"/>
                </a:solidFill>
              </a:rPr>
              <a:t>peers</a:t>
            </a:r>
          </a:p>
        </p:txBody>
      </p:sp>
      <p:sp>
        <p:nvSpPr>
          <p:cNvPr id="221" name="Peers in the same AS are called Internal Peers"/>
          <p:cNvSpPr txBox="1"/>
          <p:nvPr/>
        </p:nvSpPr>
        <p:spPr>
          <a:xfrm>
            <a:off x="396874" y="4919662"/>
            <a:ext cx="3209506" cy="67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40" tIns="41040" rIns="41040" bIns="41040">
            <a:spAutoFit/>
          </a:bodyPr>
          <a:lstStyle/>
          <a:p>
            <a:pPr>
              <a:lnSpc>
                <a:spcPct val="95000"/>
              </a:lnSpc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Peers in the same AS</a:t>
            </a:r>
            <a:br/>
            <a:r>
              <a:t>are called Internal Peers</a:t>
            </a:r>
          </a:p>
        </p:txBody>
      </p:sp>
      <p:sp>
        <p:nvSpPr>
          <p:cNvPr id="222" name="Note: iBGP Peers don’t have to be directly connected."/>
          <p:cNvSpPr txBox="1"/>
          <p:nvPr/>
        </p:nvSpPr>
        <p:spPr>
          <a:xfrm>
            <a:off x="2382836" y="6294437"/>
            <a:ext cx="4909080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Note: iBGP Peers don’t have to be directly connected.</a:t>
            </a:r>
          </a:p>
        </p:txBody>
      </p:sp>
      <p:sp>
        <p:nvSpPr>
          <p:cNvPr id="223" name="Line"/>
          <p:cNvSpPr/>
          <p:nvPr/>
        </p:nvSpPr>
        <p:spPr>
          <a:xfrm>
            <a:off x="3412430" y="3752502"/>
            <a:ext cx="2023170" cy="751237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226" name="Group"/>
          <p:cNvGrpSpPr/>
          <p:nvPr/>
        </p:nvGrpSpPr>
        <p:grpSpPr>
          <a:xfrm>
            <a:off x="5126037" y="4308475"/>
            <a:ext cx="866777" cy="548482"/>
            <a:chOff x="0" y="0"/>
            <a:chExt cx="866775" cy="548481"/>
          </a:xfrm>
        </p:grpSpPr>
        <p:pic>
          <p:nvPicPr>
            <p:cNvPr id="224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866776" cy="5016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5" name="E"/>
            <p:cNvSpPr txBox="1"/>
            <p:nvPr/>
          </p:nvSpPr>
          <p:spPr>
            <a:xfrm>
              <a:off x="342763" y="243681"/>
              <a:ext cx="173311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E</a:t>
              </a:r>
            </a:p>
          </p:txBody>
        </p:sp>
      </p:grpSp>
      <p:grpSp>
        <p:nvGrpSpPr>
          <p:cNvPr id="229" name="Group"/>
          <p:cNvGrpSpPr/>
          <p:nvPr/>
        </p:nvGrpSpPr>
        <p:grpSpPr>
          <a:xfrm>
            <a:off x="2695575" y="3392487"/>
            <a:ext cx="866775" cy="527844"/>
            <a:chOff x="0" y="0"/>
            <a:chExt cx="866775" cy="527843"/>
          </a:xfrm>
        </p:grpSpPr>
        <p:pic>
          <p:nvPicPr>
            <p:cNvPr id="227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866775" cy="50324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8" name="B"/>
            <p:cNvSpPr txBox="1"/>
            <p:nvPr/>
          </p:nvSpPr>
          <p:spPr>
            <a:xfrm>
              <a:off x="339179" y="223043"/>
              <a:ext cx="186829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232" name="Group"/>
          <p:cNvGrpSpPr/>
          <p:nvPr/>
        </p:nvGrpSpPr>
        <p:grpSpPr>
          <a:xfrm>
            <a:off x="5783262" y="3392487"/>
            <a:ext cx="866777" cy="527844"/>
            <a:chOff x="0" y="0"/>
            <a:chExt cx="866775" cy="527843"/>
          </a:xfrm>
        </p:grpSpPr>
        <p:pic>
          <p:nvPicPr>
            <p:cNvPr id="23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866776" cy="50324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1" name="D"/>
            <p:cNvSpPr txBox="1"/>
            <p:nvPr/>
          </p:nvSpPr>
          <p:spPr>
            <a:xfrm>
              <a:off x="326801" y="223043"/>
              <a:ext cx="208410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D</a:t>
              </a:r>
            </a:p>
          </p:txBody>
        </p:sp>
      </p:grpSp>
      <p:sp>
        <p:nvSpPr>
          <p:cNvPr id="233" name="100.100.8.0/24"/>
          <p:cNvSpPr txBox="1"/>
          <p:nvPr/>
        </p:nvSpPr>
        <p:spPr>
          <a:xfrm>
            <a:off x="459891" y="3271837"/>
            <a:ext cx="1910727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100.100.8.0/24</a:t>
            </a:r>
          </a:p>
        </p:txBody>
      </p:sp>
      <p:sp>
        <p:nvSpPr>
          <p:cNvPr id="234" name="Line"/>
          <p:cNvSpPr/>
          <p:nvPr/>
        </p:nvSpPr>
        <p:spPr>
          <a:xfrm rot="5220000">
            <a:off x="6297866" y="2914424"/>
            <a:ext cx="1058864" cy="278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17" fill="norm" stroke="1" extrusionOk="0">
                <a:moveTo>
                  <a:pt x="0" y="21517"/>
                </a:moveTo>
                <a:cubicBezTo>
                  <a:pt x="1561" y="9796"/>
                  <a:pt x="6630" y="84"/>
                  <a:pt x="10700" y="1"/>
                </a:cubicBezTo>
                <a:cubicBezTo>
                  <a:pt x="14770" y="-83"/>
                  <a:pt x="19652" y="9126"/>
                  <a:pt x="21600" y="21517"/>
                </a:cubicBezTo>
              </a:path>
            </a:pathLst>
          </a:custGeom>
          <a:ln w="38100">
            <a:solidFill>
              <a:srgbClr val="00B17A"/>
            </a:solidFill>
            <a:custDash>
              <a:ds d="200000" sp="200000"/>
            </a:custDash>
            <a:miter lim="400000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35" name="100.100.16.0/24"/>
          <p:cNvSpPr txBox="1"/>
          <p:nvPr/>
        </p:nvSpPr>
        <p:spPr>
          <a:xfrm>
            <a:off x="6628483" y="3248025"/>
            <a:ext cx="2056057" cy="37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100.100.16.0/24</a:t>
            </a:r>
          </a:p>
        </p:txBody>
      </p:sp>
      <p:sp>
        <p:nvSpPr>
          <p:cNvPr id="236" name="100.100.32.0/24"/>
          <p:cNvSpPr txBox="1"/>
          <p:nvPr/>
        </p:nvSpPr>
        <p:spPr>
          <a:xfrm>
            <a:off x="4809208" y="5511800"/>
            <a:ext cx="2056057" cy="37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100.100.32.0/24</a:t>
            </a:r>
          </a:p>
        </p:txBody>
      </p:sp>
      <p:sp>
        <p:nvSpPr>
          <p:cNvPr id="237" name="Line"/>
          <p:cNvSpPr/>
          <p:nvPr/>
        </p:nvSpPr>
        <p:spPr>
          <a:xfrm flipH="1" rot="16380000">
            <a:off x="1993645" y="2914424"/>
            <a:ext cx="1058864" cy="278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17" fill="norm" stroke="1" extrusionOk="0">
                <a:moveTo>
                  <a:pt x="0" y="21517"/>
                </a:moveTo>
                <a:cubicBezTo>
                  <a:pt x="1561" y="9796"/>
                  <a:pt x="6630" y="84"/>
                  <a:pt x="10700" y="1"/>
                </a:cubicBezTo>
                <a:cubicBezTo>
                  <a:pt x="14770" y="-83"/>
                  <a:pt x="19652" y="9126"/>
                  <a:pt x="21600" y="21517"/>
                </a:cubicBezTo>
              </a:path>
            </a:pathLst>
          </a:custGeom>
          <a:ln w="38100">
            <a:solidFill>
              <a:srgbClr val="00B17A"/>
            </a:solidFill>
            <a:custDash>
              <a:ds d="200000" sp="200000"/>
            </a:custDash>
            <a:miter lim="400000"/>
            <a:head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240" name="Group"/>
          <p:cNvGrpSpPr/>
          <p:nvPr/>
        </p:nvGrpSpPr>
        <p:grpSpPr>
          <a:xfrm>
            <a:off x="745543" y="5868987"/>
            <a:ext cx="1697621" cy="566419"/>
            <a:chOff x="0" y="0"/>
            <a:chExt cx="1697620" cy="566417"/>
          </a:xfrm>
        </p:grpSpPr>
        <p:sp>
          <p:nvSpPr>
            <p:cNvPr id="238" name="iBGP TCP/IP…"/>
            <p:cNvSpPr txBox="1"/>
            <p:nvPr/>
          </p:nvSpPr>
          <p:spPr>
            <a:xfrm>
              <a:off x="0" y="-1"/>
              <a:ext cx="1552149" cy="5664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iBGP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r>
                <a:t>Peer Connection</a:t>
              </a:r>
            </a:p>
          </p:txBody>
        </p:sp>
        <p:sp>
          <p:nvSpPr>
            <p:cNvPr id="239" name="Line"/>
            <p:cNvSpPr/>
            <p:nvPr/>
          </p:nvSpPr>
          <p:spPr>
            <a:xfrm>
              <a:off x="753850" y="311150"/>
              <a:ext cx="943771" cy="1"/>
            </a:xfrm>
            <a:prstGeom prst="line">
              <a:avLst/>
            </a:prstGeom>
            <a:noFill/>
            <a:ln w="38160" cap="sq">
              <a:solidFill>
                <a:srgbClr val="00B17A"/>
              </a:solidFill>
              <a:prstDash val="solid"/>
              <a:round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onfiguring eBGP pe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Configuring eBGP peers</a:t>
            </a:r>
          </a:p>
        </p:txBody>
      </p:sp>
      <p:sp>
        <p:nvSpPr>
          <p:cNvPr id="243" name="BGP peering sessions are established using the BGP “neighbor” command…"/>
          <p:cNvSpPr txBox="1"/>
          <p:nvPr>
            <p:ph type="subTitle" sz="quarter" idx="1"/>
          </p:nvPr>
        </p:nvSpPr>
        <p:spPr>
          <a:xfrm>
            <a:off x="457200" y="1600200"/>
            <a:ext cx="8229600" cy="1204913"/>
          </a:xfrm>
          <a:prstGeom prst="rect">
            <a:avLst/>
          </a:prstGeom>
        </p:spPr>
        <p:txBody>
          <a:bodyPr/>
          <a:lstStyle>
            <a:lvl1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lvl1pPr>
            <a:lvl2pPr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lvl2pPr>
          </a:lstStyle>
          <a:p>
            <a:pPr/>
            <a:r>
              <a:t>BGP peering sessions are established using the BGP “neighbor” command</a:t>
            </a:r>
          </a:p>
          <a:p>
            <a:pPr lvl="1"/>
            <a:r>
              <a:t>eBGP is configured when AS numbers are different</a:t>
            </a:r>
          </a:p>
        </p:txBody>
      </p:sp>
      <p:grpSp>
        <p:nvGrpSpPr>
          <p:cNvPr id="283" name="Group"/>
          <p:cNvGrpSpPr/>
          <p:nvPr/>
        </p:nvGrpSpPr>
        <p:grpSpPr>
          <a:xfrm>
            <a:off x="217487" y="2974975"/>
            <a:ext cx="8799515" cy="3794128"/>
            <a:chOff x="0" y="0"/>
            <a:chExt cx="8799514" cy="3794127"/>
          </a:xfrm>
        </p:grpSpPr>
        <p:pic>
          <p:nvPicPr>
            <p:cNvPr id="244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9850" y="0"/>
              <a:ext cx="3492501" cy="211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5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94300" y="0"/>
              <a:ext cx="3492502" cy="211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50" name="Group"/>
            <p:cNvGrpSpPr/>
            <p:nvPr/>
          </p:nvGrpSpPr>
          <p:grpSpPr>
            <a:xfrm>
              <a:off x="342898" y="1109662"/>
              <a:ext cx="3771905" cy="2684466"/>
              <a:chOff x="0" y="0"/>
              <a:chExt cx="3771903" cy="2684465"/>
            </a:xfrm>
          </p:grpSpPr>
          <p:sp>
            <p:nvSpPr>
              <p:cNvPr id="246" name="Shape"/>
              <p:cNvSpPr/>
              <p:nvPr/>
            </p:nvSpPr>
            <p:spPr>
              <a:xfrm>
                <a:off x="4761" y="0"/>
                <a:ext cx="3767142" cy="15065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000" y="0"/>
                    </a:moveTo>
                    <a:lnTo>
                      <a:pt x="13527" y="13613"/>
                    </a:lnTo>
                    <a:lnTo>
                      <a:pt x="0" y="21509"/>
                    </a:lnTo>
                    <a:lnTo>
                      <a:pt x="21600" y="21600"/>
                    </a:lnTo>
                    <a:lnTo>
                      <a:pt x="16436" y="14498"/>
                    </a:lnTo>
                    <a:lnTo>
                      <a:pt x="17000" y="0"/>
                    </a:lnTo>
                    <a:close/>
                  </a:path>
                </a:pathLst>
              </a:custGeom>
              <a:solidFill>
                <a:srgbClr val="CC9900"/>
              </a:solidFill>
              <a:ln w="12600" cap="sq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/>
              </a:p>
            </p:txBody>
          </p:sp>
          <p:grpSp>
            <p:nvGrpSpPr>
              <p:cNvPr id="249" name="Group"/>
              <p:cNvGrpSpPr/>
              <p:nvPr/>
            </p:nvGrpSpPr>
            <p:grpSpPr>
              <a:xfrm>
                <a:off x="-2" y="1501776"/>
                <a:ext cx="3762335" cy="1182690"/>
                <a:chOff x="0" y="0"/>
                <a:chExt cx="3762333" cy="1182689"/>
              </a:xfrm>
            </p:grpSpPr>
            <p:sp>
              <p:nvSpPr>
                <p:cNvPr id="247" name="Rectangle"/>
                <p:cNvSpPr/>
                <p:nvPr/>
              </p:nvSpPr>
              <p:spPr>
                <a:xfrm>
                  <a:off x="0" y="-1"/>
                  <a:ext cx="3744918" cy="118269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CC9900"/>
                    </a:gs>
                    <a:gs pos="100000">
                      <a:srgbClr val="B28500"/>
                    </a:gs>
                  </a:gsLst>
                  <a:lin ang="16200000" scaled="0"/>
                </a:gradFill>
                <a:ln w="12600" cap="sq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</p:txBody>
            </p:sp>
            <p:sp>
              <p:nvSpPr>
                <p:cNvPr id="248" name="interface Serial 0…"/>
                <p:cNvSpPr txBox="1"/>
                <p:nvPr/>
              </p:nvSpPr>
              <p:spPr>
                <a:xfrm>
                  <a:off x="0" y="0"/>
                  <a:ext cx="3762334" cy="115823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8" tIns="45718" rIns="45718" bIns="45718" numCol="1" anchor="t">
                  <a:sp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interface Serial 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ip address 110.110.10.2 255.255.255.252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	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router bgp 100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network 100.100.8.0 mask 255.255.255.0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</a:t>
                  </a:r>
                  <a:r>
                    <a:rPr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</a:rPr>
                    <a:t>neighbor 110.110.10.1 remote-as 101</a:t>
                  </a:r>
                </a:p>
              </p:txBody>
            </p:sp>
          </p:grpSp>
        </p:grpSp>
        <p:grpSp>
          <p:nvGrpSpPr>
            <p:cNvPr id="255" name="Group"/>
            <p:cNvGrpSpPr/>
            <p:nvPr/>
          </p:nvGrpSpPr>
          <p:grpSpPr>
            <a:xfrm>
              <a:off x="4600573" y="1135062"/>
              <a:ext cx="3870329" cy="2659066"/>
              <a:chOff x="-1" y="0"/>
              <a:chExt cx="3870327" cy="2659065"/>
            </a:xfrm>
          </p:grpSpPr>
          <p:sp>
            <p:nvSpPr>
              <p:cNvPr id="251" name="Shape"/>
              <p:cNvSpPr/>
              <p:nvPr/>
            </p:nvSpPr>
            <p:spPr>
              <a:xfrm>
                <a:off x="20637" y="0"/>
                <a:ext cx="3849690" cy="15128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4537" y="0"/>
                    </a:moveTo>
                    <a:lnTo>
                      <a:pt x="7037" y="13895"/>
                    </a:lnTo>
                    <a:lnTo>
                      <a:pt x="0" y="21510"/>
                    </a:lnTo>
                    <a:lnTo>
                      <a:pt x="21600" y="21600"/>
                    </a:lnTo>
                    <a:lnTo>
                      <a:pt x="10088" y="13376"/>
                    </a:lnTo>
                    <a:lnTo>
                      <a:pt x="4537" y="0"/>
                    </a:lnTo>
                    <a:close/>
                  </a:path>
                </a:pathLst>
              </a:custGeom>
              <a:solidFill>
                <a:srgbClr val="CC9900"/>
              </a:solidFill>
              <a:ln w="12600" cap="sq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/>
              </a:p>
            </p:txBody>
          </p:sp>
          <p:grpSp>
            <p:nvGrpSpPr>
              <p:cNvPr id="254" name="Group"/>
              <p:cNvGrpSpPr/>
              <p:nvPr/>
            </p:nvGrpSpPr>
            <p:grpSpPr>
              <a:xfrm>
                <a:off x="-2" y="1476376"/>
                <a:ext cx="3853789" cy="1182690"/>
                <a:chOff x="0" y="0"/>
                <a:chExt cx="3853788" cy="1182689"/>
              </a:xfrm>
            </p:grpSpPr>
            <p:sp>
              <p:nvSpPr>
                <p:cNvPr id="252" name="Rectangle"/>
                <p:cNvSpPr/>
                <p:nvPr/>
              </p:nvSpPr>
              <p:spPr>
                <a:xfrm>
                  <a:off x="-1" y="-1"/>
                  <a:ext cx="3836992" cy="118269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CC9900"/>
                    </a:gs>
                    <a:gs pos="100000">
                      <a:srgbClr val="B28500"/>
                    </a:gs>
                  </a:gsLst>
                  <a:lin ang="16200000" scaled="0"/>
                </a:gradFill>
                <a:ln w="12600" cap="sq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</p:txBody>
            </p:sp>
            <p:sp>
              <p:nvSpPr>
                <p:cNvPr id="253" name="interface Serial 0…"/>
                <p:cNvSpPr txBox="1"/>
                <p:nvPr/>
              </p:nvSpPr>
              <p:spPr>
                <a:xfrm>
                  <a:off x="-1" y="0"/>
                  <a:ext cx="3853790" cy="115823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8" tIns="45718" rIns="45718" bIns="45718" numCol="1" anchor="t">
                  <a:sp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interface Serial 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ip address 110.110.10.1 255.255.255.252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router bgp 101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network 100.100.16.0 mask 255.255.255.0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CCCC66"/>
                      </a:solidFill>
                      <a:effectLst>
                        <a:outerShdw sx="100000" sy="100000" kx="0" ky="0" algn="b" rotWithShape="0" blurRad="12700" dist="25400" dir="2700000">
                          <a:srgbClr val="000000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</a:t>
                  </a:r>
                  <a:r>
                    <a:rPr>
                      <a:solidFill>
                        <a:srgbClr val="000000"/>
                      </a:solidFill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</a:rPr>
                    <a:t>neighbor 110.110.10.2 remote-as 100</a:t>
                  </a:r>
                </a:p>
              </p:txBody>
            </p:sp>
          </p:grpSp>
        </p:grpSp>
        <p:sp>
          <p:nvSpPr>
            <p:cNvPr id="256" name="Line"/>
            <p:cNvSpPr/>
            <p:nvPr/>
          </p:nvSpPr>
          <p:spPr>
            <a:xfrm>
              <a:off x="784853" y="1184275"/>
              <a:ext cx="7298699" cy="1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7" name="110.110.10.0/30"/>
            <p:cNvSpPr txBox="1"/>
            <p:nvPr/>
          </p:nvSpPr>
          <p:spPr>
            <a:xfrm>
              <a:off x="3769526" y="901700"/>
              <a:ext cx="1189021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110.110.10.0/30</a:t>
              </a:r>
            </a:p>
          </p:txBody>
        </p:sp>
        <p:grpSp>
          <p:nvGrpSpPr>
            <p:cNvPr id="260" name="Group"/>
            <p:cNvGrpSpPr/>
            <p:nvPr/>
          </p:nvGrpSpPr>
          <p:grpSpPr>
            <a:xfrm>
              <a:off x="2903537" y="925512"/>
              <a:ext cx="842965" cy="517340"/>
              <a:chOff x="0" y="0"/>
              <a:chExt cx="842964" cy="517339"/>
            </a:xfrm>
          </p:grpSpPr>
          <p:pic>
            <p:nvPicPr>
              <p:cNvPr id="258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0"/>
                <a:ext cx="842966" cy="48736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59" name="B"/>
              <p:cNvSpPr txBox="1"/>
              <p:nvPr/>
            </p:nvSpPr>
            <p:spPr>
              <a:xfrm>
                <a:off x="325797" y="233548"/>
                <a:ext cx="196132" cy="2837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</p:grpSp>
        <p:grpSp>
          <p:nvGrpSpPr>
            <p:cNvPr id="263" name="Group"/>
            <p:cNvGrpSpPr/>
            <p:nvPr/>
          </p:nvGrpSpPr>
          <p:grpSpPr>
            <a:xfrm>
              <a:off x="5011737" y="927100"/>
              <a:ext cx="842966" cy="514165"/>
              <a:chOff x="0" y="0"/>
              <a:chExt cx="842964" cy="514163"/>
            </a:xfrm>
          </p:grpSpPr>
          <p:pic>
            <p:nvPicPr>
              <p:cNvPr id="261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0"/>
                <a:ext cx="842966" cy="48736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2" name="C"/>
              <p:cNvSpPr txBox="1"/>
              <p:nvPr/>
            </p:nvSpPr>
            <p:spPr>
              <a:xfrm>
                <a:off x="324209" y="230373"/>
                <a:ext cx="196132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grpSp>
          <p:nvGrpSpPr>
            <p:cNvPr id="266" name="Group"/>
            <p:cNvGrpSpPr/>
            <p:nvPr/>
          </p:nvGrpSpPr>
          <p:grpSpPr>
            <a:xfrm>
              <a:off x="7956550" y="927100"/>
              <a:ext cx="842965" cy="514165"/>
              <a:chOff x="0" y="0"/>
              <a:chExt cx="842964" cy="514163"/>
            </a:xfrm>
          </p:grpSpPr>
          <p:pic>
            <p:nvPicPr>
              <p:cNvPr id="264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0"/>
                <a:ext cx="842966" cy="48736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5" name="D"/>
              <p:cNvSpPr txBox="1"/>
              <p:nvPr/>
            </p:nvSpPr>
            <p:spPr>
              <a:xfrm>
                <a:off x="324209" y="230373"/>
                <a:ext cx="196132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</p:grpSp>
        <p:grpSp>
          <p:nvGrpSpPr>
            <p:cNvPr id="269" name="Group"/>
            <p:cNvGrpSpPr/>
            <p:nvPr/>
          </p:nvGrpSpPr>
          <p:grpSpPr>
            <a:xfrm>
              <a:off x="0" y="927100"/>
              <a:ext cx="842965" cy="514165"/>
              <a:chOff x="0" y="0"/>
              <a:chExt cx="842964" cy="514163"/>
            </a:xfrm>
          </p:grpSpPr>
          <p:pic>
            <p:nvPicPr>
              <p:cNvPr id="267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0"/>
                <a:ext cx="842966" cy="48736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8" name="A"/>
              <p:cNvSpPr txBox="1"/>
              <p:nvPr/>
            </p:nvSpPr>
            <p:spPr>
              <a:xfrm>
                <a:off x="324209" y="230373"/>
                <a:ext cx="196132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  <p:sp>
          <p:nvSpPr>
            <p:cNvPr id="270" name="AS 100"/>
            <p:cNvSpPr txBox="1"/>
            <p:nvPr/>
          </p:nvSpPr>
          <p:spPr>
            <a:xfrm>
              <a:off x="1257300" y="158008"/>
              <a:ext cx="1422401" cy="3824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7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271" name="AS 101"/>
            <p:cNvSpPr txBox="1"/>
            <p:nvPr/>
          </p:nvSpPr>
          <p:spPr>
            <a:xfrm>
              <a:off x="6481762" y="119908"/>
              <a:ext cx="1422402" cy="3824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7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101</a:t>
              </a:r>
            </a:p>
          </p:txBody>
        </p:sp>
        <p:sp>
          <p:nvSpPr>
            <p:cNvPr id="272" name=".2"/>
            <p:cNvSpPr txBox="1"/>
            <p:nvPr/>
          </p:nvSpPr>
          <p:spPr>
            <a:xfrm>
              <a:off x="3720574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sp>
          <p:nvSpPr>
            <p:cNvPr id="273" name="100.100.8.0/30"/>
            <p:cNvSpPr txBox="1"/>
            <p:nvPr/>
          </p:nvSpPr>
          <p:spPr>
            <a:xfrm>
              <a:off x="1173194" y="1150937"/>
              <a:ext cx="1290572" cy="288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100.100.8.0/30</a:t>
              </a:r>
            </a:p>
          </p:txBody>
        </p:sp>
        <p:sp>
          <p:nvSpPr>
            <p:cNvPr id="274" name="100.100.16.0/30"/>
            <p:cNvSpPr txBox="1"/>
            <p:nvPr/>
          </p:nvSpPr>
          <p:spPr>
            <a:xfrm>
              <a:off x="6261696" y="1154112"/>
              <a:ext cx="1389456" cy="288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100.100.16.0/30</a:t>
              </a:r>
            </a:p>
          </p:txBody>
        </p:sp>
        <p:sp>
          <p:nvSpPr>
            <p:cNvPr id="275" name=".2"/>
            <p:cNvSpPr txBox="1"/>
            <p:nvPr/>
          </p:nvSpPr>
          <p:spPr>
            <a:xfrm>
              <a:off x="801161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sp>
          <p:nvSpPr>
            <p:cNvPr id="276" name=".1"/>
            <p:cNvSpPr txBox="1"/>
            <p:nvPr/>
          </p:nvSpPr>
          <p:spPr>
            <a:xfrm>
              <a:off x="2682349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277" name=".2"/>
            <p:cNvSpPr txBox="1"/>
            <p:nvPr/>
          </p:nvSpPr>
          <p:spPr>
            <a:xfrm>
              <a:off x="5833536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sp>
          <p:nvSpPr>
            <p:cNvPr id="278" name=".1"/>
            <p:cNvSpPr txBox="1"/>
            <p:nvPr/>
          </p:nvSpPr>
          <p:spPr>
            <a:xfrm>
              <a:off x="7740125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279" name=".1"/>
            <p:cNvSpPr txBox="1"/>
            <p:nvPr/>
          </p:nvSpPr>
          <p:spPr>
            <a:xfrm>
              <a:off x="4771499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280" name="Rectangle"/>
            <p:cNvSpPr/>
            <p:nvPr/>
          </p:nvSpPr>
          <p:spPr>
            <a:xfrm>
              <a:off x="3452812" y="3551237"/>
              <a:ext cx="365127" cy="217489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281" name="Rectangle"/>
            <p:cNvSpPr/>
            <p:nvPr/>
          </p:nvSpPr>
          <p:spPr>
            <a:xfrm>
              <a:off x="7708900" y="3551237"/>
              <a:ext cx="365126" cy="217489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282" name="Connection Line"/>
            <p:cNvSpPr/>
            <p:nvPr/>
          </p:nvSpPr>
          <p:spPr>
            <a:xfrm>
              <a:off x="3619048" y="645363"/>
              <a:ext cx="1522293" cy="281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16109"/>
                  </a:moveTo>
                  <a:cubicBezTo>
                    <a:pt x="7200" y="-5400"/>
                    <a:pt x="14400" y="-5370"/>
                    <a:pt x="21600" y="16200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onfiguring iBGP pe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Configuring iBGP peers</a:t>
            </a:r>
          </a:p>
        </p:txBody>
      </p:sp>
      <p:sp>
        <p:nvSpPr>
          <p:cNvPr id="286" name="BGP peering sessions are established using the BGP “neighbor” command…"/>
          <p:cNvSpPr txBox="1"/>
          <p:nvPr>
            <p:ph type="subTitle" sz="quarter" idx="1"/>
          </p:nvPr>
        </p:nvSpPr>
        <p:spPr>
          <a:xfrm>
            <a:off x="457200" y="1600200"/>
            <a:ext cx="8229600" cy="1447800"/>
          </a:xfrm>
          <a:prstGeom prst="rect">
            <a:avLst/>
          </a:prstGeom>
        </p:spPr>
        <p:txBody>
          <a:bodyPr/>
          <a:lstStyle>
            <a:lvl1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lvl1pPr>
            <a:lvl2pPr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lvl2pPr>
          </a:lstStyle>
          <a:p>
            <a:pPr/>
            <a:r>
              <a:t>BGP peering sessions are established using the BGP “neighbor” command</a:t>
            </a:r>
          </a:p>
          <a:p>
            <a:pPr lvl="1"/>
            <a:r>
              <a:t>iBGP is configured when AS numbers are the same</a:t>
            </a:r>
          </a:p>
        </p:txBody>
      </p:sp>
      <p:grpSp>
        <p:nvGrpSpPr>
          <p:cNvPr id="326" name="Group"/>
          <p:cNvGrpSpPr/>
          <p:nvPr/>
        </p:nvGrpSpPr>
        <p:grpSpPr>
          <a:xfrm>
            <a:off x="217487" y="3195636"/>
            <a:ext cx="8799515" cy="3452818"/>
            <a:chOff x="0" y="0"/>
            <a:chExt cx="8799514" cy="3452816"/>
          </a:xfrm>
        </p:grpSpPr>
        <p:pic>
          <p:nvPicPr>
            <p:cNvPr id="287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9850" y="0"/>
              <a:ext cx="3492501" cy="21129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8" name="AS 100"/>
            <p:cNvSpPr txBox="1"/>
            <p:nvPr/>
          </p:nvSpPr>
          <p:spPr>
            <a:xfrm>
              <a:off x="1257300" y="158008"/>
              <a:ext cx="1422401" cy="3824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7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289" name="Line"/>
            <p:cNvSpPr/>
            <p:nvPr/>
          </p:nvSpPr>
          <p:spPr>
            <a:xfrm>
              <a:off x="640537" y="1184182"/>
              <a:ext cx="7524828" cy="1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90" name="AS 101"/>
            <p:cNvSpPr txBox="1"/>
            <p:nvPr/>
          </p:nvSpPr>
          <p:spPr>
            <a:xfrm>
              <a:off x="6481762" y="119908"/>
              <a:ext cx="1422402" cy="3824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6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7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101</a:t>
              </a:r>
            </a:p>
          </p:txBody>
        </p:sp>
        <p:sp>
          <p:nvSpPr>
            <p:cNvPr id="291" name="110.110.10.0/30"/>
            <p:cNvSpPr txBox="1"/>
            <p:nvPr/>
          </p:nvSpPr>
          <p:spPr>
            <a:xfrm>
              <a:off x="3764763" y="901700"/>
              <a:ext cx="1189021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110.110.10.0/30</a:t>
              </a:r>
            </a:p>
          </p:txBody>
        </p:sp>
        <p:sp>
          <p:nvSpPr>
            <p:cNvPr id="292" name=".2"/>
            <p:cNvSpPr txBox="1"/>
            <p:nvPr/>
          </p:nvSpPr>
          <p:spPr>
            <a:xfrm>
              <a:off x="3720574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grpSp>
          <p:nvGrpSpPr>
            <p:cNvPr id="297" name="Group"/>
            <p:cNvGrpSpPr/>
            <p:nvPr/>
          </p:nvGrpSpPr>
          <p:grpSpPr>
            <a:xfrm>
              <a:off x="681036" y="1163637"/>
              <a:ext cx="5067304" cy="2289180"/>
              <a:chOff x="0" y="0"/>
              <a:chExt cx="5067303" cy="2289178"/>
            </a:xfrm>
          </p:grpSpPr>
          <p:sp>
            <p:nvSpPr>
              <p:cNvPr id="293" name="Shape"/>
              <p:cNvSpPr/>
              <p:nvPr/>
            </p:nvSpPr>
            <p:spPr>
              <a:xfrm>
                <a:off x="4761" y="-1"/>
                <a:ext cx="5062542" cy="11160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1795" y="12146"/>
                    </a:lnTo>
                    <a:lnTo>
                      <a:pt x="0" y="21600"/>
                    </a:lnTo>
                    <a:lnTo>
                      <a:pt x="16430" y="21447"/>
                    </a:lnTo>
                    <a:lnTo>
                      <a:pt x="14799" y="1407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9900"/>
              </a:solidFill>
              <a:ln w="12600" cap="sq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/>
              </a:p>
            </p:txBody>
          </p:sp>
          <p:grpSp>
            <p:nvGrpSpPr>
              <p:cNvPr id="296" name="Group"/>
              <p:cNvGrpSpPr/>
              <p:nvPr/>
            </p:nvGrpSpPr>
            <p:grpSpPr>
              <a:xfrm>
                <a:off x="-1" y="1106488"/>
                <a:ext cx="3853789" cy="1182691"/>
                <a:chOff x="0" y="0"/>
                <a:chExt cx="3853788" cy="1182690"/>
              </a:xfrm>
            </p:grpSpPr>
            <p:sp>
              <p:nvSpPr>
                <p:cNvPr id="294" name="Rectangle"/>
                <p:cNvSpPr/>
                <p:nvPr/>
              </p:nvSpPr>
              <p:spPr>
                <a:xfrm>
                  <a:off x="0" y="-1"/>
                  <a:ext cx="3836992" cy="118269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CC9900"/>
                    </a:gs>
                    <a:gs pos="100000">
                      <a:srgbClr val="B28500"/>
                    </a:gs>
                  </a:gsLst>
                  <a:lin ang="16200000" scaled="0"/>
                </a:gradFill>
                <a:ln w="12600" cap="sq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</p:txBody>
            </p:sp>
            <p:sp>
              <p:nvSpPr>
                <p:cNvPr id="295" name="interface Serial 1…"/>
                <p:cNvSpPr txBox="1"/>
                <p:nvPr/>
              </p:nvSpPr>
              <p:spPr>
                <a:xfrm>
                  <a:off x="0" y="0"/>
                  <a:ext cx="3853789" cy="11582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8" tIns="45718" rIns="45718" bIns="45718" numCol="1" anchor="t">
                  <a:sp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interface Serial 1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ip address 100.100.16.2 255.255.255.252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	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router bgp 101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network 100.100.16.0 mask 255.255.255.0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CCCC66"/>
                      </a:solidFill>
                      <a:effectLst>
                        <a:outerShdw sx="100000" sy="100000" kx="0" ky="0" algn="b" rotWithShape="0" blurRad="12700" dist="25400" dir="2700000">
                          <a:srgbClr val="000000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</a:t>
                  </a:r>
                  <a:r>
                    <a:rPr>
                      <a:solidFill>
                        <a:srgbClr val="000000"/>
                      </a:solidFill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</a:rPr>
                    <a:t>neighbor 100.100.16.1 remote-as 101</a:t>
                  </a:r>
                </a:p>
              </p:txBody>
            </p:sp>
          </p:grpSp>
        </p:grpSp>
        <p:grpSp>
          <p:nvGrpSpPr>
            <p:cNvPr id="300" name="Group"/>
            <p:cNvGrpSpPr/>
            <p:nvPr/>
          </p:nvGrpSpPr>
          <p:grpSpPr>
            <a:xfrm>
              <a:off x="2903537" y="925512"/>
              <a:ext cx="842965" cy="517341"/>
              <a:chOff x="0" y="0"/>
              <a:chExt cx="842964" cy="517339"/>
            </a:xfrm>
          </p:grpSpPr>
          <p:pic>
            <p:nvPicPr>
              <p:cNvPr id="298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0"/>
                <a:ext cx="842966" cy="48736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99" name="B"/>
              <p:cNvSpPr txBox="1"/>
              <p:nvPr/>
            </p:nvSpPr>
            <p:spPr>
              <a:xfrm>
                <a:off x="325797" y="233549"/>
                <a:ext cx="196132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</p:grpSp>
        <p:grpSp>
          <p:nvGrpSpPr>
            <p:cNvPr id="305" name="Group"/>
            <p:cNvGrpSpPr/>
            <p:nvPr/>
          </p:nvGrpSpPr>
          <p:grpSpPr>
            <a:xfrm>
              <a:off x="4651373" y="1089025"/>
              <a:ext cx="3992567" cy="2362204"/>
              <a:chOff x="0" y="0"/>
              <a:chExt cx="3992566" cy="2362203"/>
            </a:xfrm>
          </p:grpSpPr>
          <p:sp>
            <p:nvSpPr>
              <p:cNvPr id="301" name="Shape"/>
              <p:cNvSpPr/>
              <p:nvPr/>
            </p:nvSpPr>
            <p:spPr>
              <a:xfrm>
                <a:off x="20637" y="-1"/>
                <a:ext cx="3971929" cy="11906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1727" y="13625"/>
                    </a:lnTo>
                    <a:lnTo>
                      <a:pt x="0" y="21485"/>
                    </a:lnTo>
                    <a:lnTo>
                      <a:pt x="20936" y="21600"/>
                    </a:lnTo>
                    <a:lnTo>
                      <a:pt x="14952" y="1368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9900"/>
              </a:solidFill>
              <a:ln w="12600" cap="sq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/>
              </a:p>
            </p:txBody>
          </p:sp>
          <p:grpSp>
            <p:nvGrpSpPr>
              <p:cNvPr id="304" name="Group"/>
              <p:cNvGrpSpPr/>
              <p:nvPr/>
            </p:nvGrpSpPr>
            <p:grpSpPr>
              <a:xfrm>
                <a:off x="-1" y="1179513"/>
                <a:ext cx="3853789" cy="1182691"/>
                <a:chOff x="0" y="0"/>
                <a:chExt cx="3853788" cy="1182690"/>
              </a:xfrm>
            </p:grpSpPr>
            <p:sp>
              <p:nvSpPr>
                <p:cNvPr id="302" name="Rectangle"/>
                <p:cNvSpPr/>
                <p:nvPr/>
              </p:nvSpPr>
              <p:spPr>
                <a:xfrm>
                  <a:off x="-1" y="0"/>
                  <a:ext cx="3836994" cy="118269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CC9900"/>
                    </a:gs>
                    <a:gs pos="100000">
                      <a:srgbClr val="B28500"/>
                    </a:gs>
                  </a:gsLst>
                  <a:lin ang="16200000" scaled="0"/>
                </a:gradFill>
                <a:ln w="12600" cap="sq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</p:txBody>
            </p:sp>
            <p:sp>
              <p:nvSpPr>
                <p:cNvPr id="303" name="interface Serial 1…"/>
                <p:cNvSpPr txBox="1"/>
                <p:nvPr/>
              </p:nvSpPr>
              <p:spPr>
                <a:xfrm>
                  <a:off x="-1" y="0"/>
                  <a:ext cx="3853790" cy="115823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45718" tIns="45718" rIns="45718" bIns="45718" numCol="1" anchor="t">
                  <a:spAutoFit/>
                </a:bodyPr>
                <a:lstStyle/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interface Serial 1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ip address 100.100.16.1 255.255.255.252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router bgp 101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FFFFFF"/>
                      </a:solidFill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network 100.100.16.0 mask 255.255.255.0</a:t>
                  </a:r>
                </a:p>
                <a:p>
                  <a:pPr>
                    <a:tabLst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b="1" sz="1200">
                      <a:solidFill>
                        <a:srgbClr val="CCCC66"/>
                      </a:solidFill>
                      <a:effectLst>
                        <a:outerShdw sx="100000" sy="100000" kx="0" ky="0" algn="b" rotWithShape="0" blurRad="12700" dist="25400" dir="2700000">
                          <a:srgbClr val="000000"/>
                        </a:outerShdw>
                      </a:effectLst>
                      <a:latin typeface="Courier New"/>
                      <a:ea typeface="Courier New"/>
                      <a:cs typeface="Courier New"/>
                      <a:sym typeface="Courier New"/>
                    </a:defRPr>
                  </a:pPr>
                  <a:r>
                    <a:t> </a:t>
                  </a:r>
                  <a:r>
                    <a:rPr>
                      <a:solidFill>
                        <a:srgbClr val="000000"/>
                      </a:solidFill>
                      <a:effectLst>
                        <a:outerShdw sx="100000" sy="100000" kx="0" ky="0" algn="b" rotWithShape="0" blurRad="12700" dist="25400" dir="2700000">
                          <a:srgbClr val="FFFFFF"/>
                        </a:outerShdw>
                      </a:effectLst>
                    </a:rPr>
                    <a:t>neighbor 100.100.16.2 remote-as 101</a:t>
                  </a:r>
                </a:p>
              </p:txBody>
            </p:sp>
          </p:grpSp>
        </p:grpSp>
        <p:grpSp>
          <p:nvGrpSpPr>
            <p:cNvPr id="308" name="Group"/>
            <p:cNvGrpSpPr/>
            <p:nvPr/>
          </p:nvGrpSpPr>
          <p:grpSpPr>
            <a:xfrm>
              <a:off x="5011737" y="927100"/>
              <a:ext cx="842966" cy="514165"/>
              <a:chOff x="0" y="0"/>
              <a:chExt cx="842964" cy="514164"/>
            </a:xfrm>
          </p:grpSpPr>
          <p:pic>
            <p:nvPicPr>
              <p:cNvPr id="306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-1"/>
                <a:ext cx="842966" cy="48736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07" name="C"/>
              <p:cNvSpPr txBox="1"/>
              <p:nvPr/>
            </p:nvSpPr>
            <p:spPr>
              <a:xfrm>
                <a:off x="324209" y="230373"/>
                <a:ext cx="196132" cy="2837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grpSp>
          <p:nvGrpSpPr>
            <p:cNvPr id="311" name="Group"/>
            <p:cNvGrpSpPr/>
            <p:nvPr/>
          </p:nvGrpSpPr>
          <p:grpSpPr>
            <a:xfrm>
              <a:off x="7956550" y="927100"/>
              <a:ext cx="842965" cy="514165"/>
              <a:chOff x="0" y="0"/>
              <a:chExt cx="842964" cy="514164"/>
            </a:xfrm>
          </p:grpSpPr>
          <p:pic>
            <p:nvPicPr>
              <p:cNvPr id="309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-1"/>
                <a:ext cx="842966" cy="48736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10" name="D"/>
              <p:cNvSpPr txBox="1"/>
              <p:nvPr/>
            </p:nvSpPr>
            <p:spPr>
              <a:xfrm>
                <a:off x="324209" y="230373"/>
                <a:ext cx="196132" cy="2837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</p:grpSp>
        <p:sp>
          <p:nvSpPr>
            <p:cNvPr id="312" name="100.100.8.0/30"/>
            <p:cNvSpPr txBox="1"/>
            <p:nvPr/>
          </p:nvSpPr>
          <p:spPr>
            <a:xfrm>
              <a:off x="1171607" y="1150937"/>
              <a:ext cx="1290572" cy="288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100.100.8.0/30</a:t>
              </a:r>
            </a:p>
          </p:txBody>
        </p:sp>
        <p:sp>
          <p:nvSpPr>
            <p:cNvPr id="313" name="100.100.16.0/30"/>
            <p:cNvSpPr txBox="1"/>
            <p:nvPr/>
          </p:nvSpPr>
          <p:spPr>
            <a:xfrm>
              <a:off x="6263284" y="1154112"/>
              <a:ext cx="1389456" cy="288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100.100.16.0/30</a:t>
              </a:r>
            </a:p>
          </p:txBody>
        </p:sp>
        <p:grpSp>
          <p:nvGrpSpPr>
            <p:cNvPr id="316" name="Group"/>
            <p:cNvGrpSpPr/>
            <p:nvPr/>
          </p:nvGrpSpPr>
          <p:grpSpPr>
            <a:xfrm>
              <a:off x="0" y="927100"/>
              <a:ext cx="842965" cy="514165"/>
              <a:chOff x="0" y="0"/>
              <a:chExt cx="842964" cy="514164"/>
            </a:xfrm>
          </p:grpSpPr>
          <p:pic>
            <p:nvPicPr>
              <p:cNvPr id="314" name="image.pdf" descr="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-1"/>
                <a:ext cx="842966" cy="48736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15" name="A"/>
              <p:cNvSpPr txBox="1"/>
              <p:nvPr/>
            </p:nvSpPr>
            <p:spPr>
              <a:xfrm>
                <a:off x="324209" y="230373"/>
                <a:ext cx="196132" cy="2837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  <p:sp>
          <p:nvSpPr>
            <p:cNvPr id="317" name=".2"/>
            <p:cNvSpPr txBox="1"/>
            <p:nvPr/>
          </p:nvSpPr>
          <p:spPr>
            <a:xfrm>
              <a:off x="801161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sp>
          <p:nvSpPr>
            <p:cNvPr id="318" name=".1"/>
            <p:cNvSpPr txBox="1"/>
            <p:nvPr/>
          </p:nvSpPr>
          <p:spPr>
            <a:xfrm>
              <a:off x="2682349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319" name=".2"/>
            <p:cNvSpPr txBox="1"/>
            <p:nvPr/>
          </p:nvSpPr>
          <p:spPr>
            <a:xfrm>
              <a:off x="5833536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.2</a:t>
              </a:r>
            </a:p>
          </p:txBody>
        </p:sp>
        <p:sp>
          <p:nvSpPr>
            <p:cNvPr id="320" name=".1"/>
            <p:cNvSpPr txBox="1"/>
            <p:nvPr/>
          </p:nvSpPr>
          <p:spPr>
            <a:xfrm>
              <a:off x="7740125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321" name=".1"/>
            <p:cNvSpPr txBox="1"/>
            <p:nvPr/>
          </p:nvSpPr>
          <p:spPr>
            <a:xfrm>
              <a:off x="4771499" y="1160462"/>
              <a:ext cx="23123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.1</a:t>
              </a:r>
            </a:p>
          </p:txBody>
        </p:sp>
        <p:sp>
          <p:nvSpPr>
            <p:cNvPr id="322" name="Rectangle"/>
            <p:cNvSpPr/>
            <p:nvPr/>
          </p:nvSpPr>
          <p:spPr>
            <a:xfrm>
              <a:off x="3781425" y="3205163"/>
              <a:ext cx="365126" cy="217489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323" name="Rectangle"/>
            <p:cNvSpPr/>
            <p:nvPr/>
          </p:nvSpPr>
          <p:spPr>
            <a:xfrm>
              <a:off x="7745413" y="3205163"/>
              <a:ext cx="365127" cy="217489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324" name="Connection Line"/>
            <p:cNvSpPr/>
            <p:nvPr/>
          </p:nvSpPr>
          <p:spPr>
            <a:xfrm>
              <a:off x="5840926" y="645366"/>
              <a:ext cx="2129400" cy="28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16200"/>
                  </a:moveTo>
                  <a:cubicBezTo>
                    <a:pt x="7200" y="-5400"/>
                    <a:pt x="14400" y="-5400"/>
                    <a:pt x="21600" y="16200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25" name="Connection Line"/>
            <p:cNvSpPr/>
            <p:nvPr/>
          </p:nvSpPr>
          <p:spPr>
            <a:xfrm>
              <a:off x="842962" y="763494"/>
              <a:ext cx="2060577" cy="214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fill="norm" stroke="1" extrusionOk="0">
                  <a:moveTo>
                    <a:pt x="21600" y="16201"/>
                  </a:moveTo>
                  <a:cubicBezTo>
                    <a:pt x="14311" y="-5269"/>
                    <a:pt x="7111" y="-5399"/>
                    <a:pt x="0" y="15811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custDash>
                <a:ds d="200000" sp="200000"/>
              </a:custDash>
              <a:miter lim="400000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onfiguring iBGP peers: Full mesh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Configuring iBGP peers:</a:t>
            </a:r>
            <a:br/>
            <a:r>
              <a:t>Full mesh</a:t>
            </a:r>
          </a:p>
        </p:txBody>
      </p:sp>
      <p:sp>
        <p:nvSpPr>
          <p:cNvPr id="329" name="Each iBGP speaker must peer with every other iBGP speaker in the AS"/>
          <p:cNvSpPr txBox="1"/>
          <p:nvPr>
            <p:ph type="subTitle" sz="quarter" idx="1"/>
          </p:nvPr>
        </p:nvSpPr>
        <p:spPr>
          <a:xfrm>
            <a:off x="457200" y="1600200"/>
            <a:ext cx="8229600" cy="1193800"/>
          </a:xfrm>
          <a:prstGeom prst="rect">
            <a:avLst/>
          </a:prstGeom>
        </p:spPr>
        <p:txBody>
          <a:bodyPr/>
          <a:lstStyle>
            <a:lvl1pPr marL="336550" indent="-336550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lvl1pPr>
          </a:lstStyle>
          <a:p>
            <a:pPr/>
            <a:r>
              <a:t>Each iBGP speaker must peer with every other iBGP speaker in the AS</a:t>
            </a:r>
          </a:p>
        </p:txBody>
      </p:sp>
      <p:grpSp>
        <p:nvGrpSpPr>
          <p:cNvPr id="332" name="Group"/>
          <p:cNvGrpSpPr/>
          <p:nvPr/>
        </p:nvGrpSpPr>
        <p:grpSpPr>
          <a:xfrm>
            <a:off x="611560" y="5033962"/>
            <a:ext cx="1679204" cy="531499"/>
            <a:chOff x="0" y="0"/>
            <a:chExt cx="1679203" cy="531497"/>
          </a:xfrm>
        </p:grpSpPr>
        <p:sp>
          <p:nvSpPr>
            <p:cNvPr id="330" name="iBGP TCP/IP…"/>
            <p:cNvSpPr txBox="1"/>
            <p:nvPr/>
          </p:nvSpPr>
          <p:spPr>
            <a:xfrm>
              <a:off x="0" y="0"/>
              <a:ext cx="1516902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Peer Connection</a:t>
              </a:r>
            </a:p>
          </p:txBody>
        </p:sp>
        <p:sp>
          <p:nvSpPr>
            <p:cNvPr id="331" name="Line"/>
            <p:cNvSpPr/>
            <p:nvPr/>
          </p:nvSpPr>
          <p:spPr>
            <a:xfrm>
              <a:off x="735432" y="301626"/>
              <a:ext cx="943772" cy="1"/>
            </a:xfrm>
            <a:prstGeom prst="line">
              <a:avLst/>
            </a:prstGeom>
            <a:noFill/>
            <a:ln w="38160" cap="sq">
              <a:solidFill>
                <a:srgbClr val="00B17A"/>
              </a:solidFill>
              <a:prstDash val="solid"/>
              <a:round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pic>
        <p:nvPicPr>
          <p:cNvPr id="333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24061" y="2209800"/>
            <a:ext cx="6256339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Line"/>
          <p:cNvSpPr/>
          <p:nvPr/>
        </p:nvSpPr>
        <p:spPr>
          <a:xfrm>
            <a:off x="3594325" y="3795711"/>
            <a:ext cx="3579588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5" name="Line"/>
          <p:cNvSpPr/>
          <p:nvPr/>
        </p:nvSpPr>
        <p:spPr>
          <a:xfrm>
            <a:off x="3798887" y="3900487"/>
            <a:ext cx="3454203" cy="1949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36" name="AS 100"/>
          <p:cNvSpPr txBox="1"/>
          <p:nvPr/>
        </p:nvSpPr>
        <p:spPr>
          <a:xfrm>
            <a:off x="4602162" y="2766218"/>
            <a:ext cx="1752602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solidFill>
                  <a:srgbClr val="9999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337" name="Line"/>
          <p:cNvSpPr/>
          <p:nvPr/>
        </p:nvSpPr>
        <p:spPr>
          <a:xfrm>
            <a:off x="7658099" y="3560762"/>
            <a:ext cx="749106" cy="169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0800" y="21600"/>
                </a:lnTo>
                <a:lnTo>
                  <a:pt x="6429" y="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38" name="Line"/>
          <p:cNvSpPr/>
          <p:nvPr/>
        </p:nvSpPr>
        <p:spPr>
          <a:xfrm>
            <a:off x="1858961" y="3599100"/>
            <a:ext cx="1408114" cy="1508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1007" y="21600"/>
                </a:lnTo>
                <a:lnTo>
                  <a:pt x="13126" y="0"/>
                </a:lnTo>
                <a:lnTo>
                  <a:pt x="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39" name="Line"/>
          <p:cNvSpPr/>
          <p:nvPr/>
        </p:nvSpPr>
        <p:spPr>
          <a:xfrm>
            <a:off x="5465762" y="5954712"/>
            <a:ext cx="149040" cy="847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77"/>
                </a:lnTo>
                <a:lnTo>
                  <a:pt x="21600" y="6412"/>
                </a:lnTo>
                <a:lnTo>
                  <a:pt x="21600" y="2160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342" name="Group"/>
          <p:cNvGrpSpPr/>
          <p:nvPr/>
        </p:nvGrpSpPr>
        <p:grpSpPr>
          <a:xfrm>
            <a:off x="3081336" y="3555205"/>
            <a:ext cx="1065215" cy="589758"/>
            <a:chOff x="0" y="0"/>
            <a:chExt cx="1065213" cy="589756"/>
          </a:xfrm>
        </p:grpSpPr>
        <p:pic>
          <p:nvPicPr>
            <p:cNvPr id="34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1" name="A"/>
            <p:cNvSpPr txBox="1"/>
            <p:nvPr/>
          </p:nvSpPr>
          <p:spPr>
            <a:xfrm>
              <a:off x="423862" y="28495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345" name="Group"/>
          <p:cNvGrpSpPr/>
          <p:nvPr/>
        </p:nvGrpSpPr>
        <p:grpSpPr>
          <a:xfrm>
            <a:off x="6781800" y="3551237"/>
            <a:ext cx="1063625" cy="597695"/>
            <a:chOff x="0" y="0"/>
            <a:chExt cx="1063625" cy="597694"/>
          </a:xfrm>
        </p:grpSpPr>
        <p:pic>
          <p:nvPicPr>
            <p:cNvPr id="34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3625" cy="5699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4" name="B"/>
            <p:cNvSpPr txBox="1"/>
            <p:nvPr/>
          </p:nvSpPr>
          <p:spPr>
            <a:xfrm>
              <a:off x="484187" y="292894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348" name="Group"/>
          <p:cNvGrpSpPr/>
          <p:nvPr/>
        </p:nvGrpSpPr>
        <p:grpSpPr>
          <a:xfrm>
            <a:off x="4979987" y="5522912"/>
            <a:ext cx="1066802" cy="583407"/>
            <a:chOff x="0" y="0"/>
            <a:chExt cx="1066800" cy="583406"/>
          </a:xfrm>
        </p:grpSpPr>
        <p:pic>
          <p:nvPicPr>
            <p:cNvPr id="346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6801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7" name="C"/>
            <p:cNvSpPr txBox="1"/>
            <p:nvPr/>
          </p:nvSpPr>
          <p:spPr>
            <a:xfrm>
              <a:off x="417512" y="27860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C</a:t>
              </a:r>
            </a:p>
          </p:txBody>
        </p:sp>
      </p:grpSp>
      <p:sp>
        <p:nvSpPr>
          <p:cNvPr id="349" name="Connection Line"/>
          <p:cNvSpPr/>
          <p:nvPr/>
        </p:nvSpPr>
        <p:spPr>
          <a:xfrm>
            <a:off x="4146550" y="3311270"/>
            <a:ext cx="2635250" cy="2735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fill="norm" stroke="1" extrusionOk="0">
                <a:moveTo>
                  <a:pt x="0" y="16180"/>
                </a:moveTo>
                <a:cubicBezTo>
                  <a:pt x="7200" y="-5400"/>
                  <a:pt x="14400" y="-5393"/>
                  <a:pt x="21600" y="16200"/>
                </a:cubicBezTo>
              </a:path>
            </a:pathLst>
          </a:custGeom>
          <a:ln w="38100">
            <a:solidFill>
              <a:schemeClr val="accent1"/>
            </a:solidFill>
            <a:custDash>
              <a:ds d="200000" sp="200000"/>
            </a:custDash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50" name="Connection Line"/>
          <p:cNvSpPr/>
          <p:nvPr/>
        </p:nvSpPr>
        <p:spPr>
          <a:xfrm>
            <a:off x="6046787" y="4148930"/>
            <a:ext cx="1347306" cy="1587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10" h="21600" fill="norm" stroke="1" extrusionOk="0">
                <a:moveTo>
                  <a:pt x="0" y="21600"/>
                </a:moveTo>
                <a:cubicBezTo>
                  <a:pt x="14990" y="18715"/>
                  <a:pt x="21600" y="11515"/>
                  <a:pt x="19830" y="0"/>
                </a:cubicBezTo>
              </a:path>
            </a:pathLst>
          </a:custGeom>
          <a:ln w="38100">
            <a:solidFill>
              <a:schemeClr val="accent1"/>
            </a:solidFill>
            <a:custDash>
              <a:ds d="200000" sp="200000"/>
            </a:custDash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51" name="Connection Line"/>
          <p:cNvSpPr/>
          <p:nvPr/>
        </p:nvSpPr>
        <p:spPr>
          <a:xfrm>
            <a:off x="3614697" y="4144962"/>
            <a:ext cx="1365291" cy="1613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7913" y="19340"/>
                  <a:pt x="713" y="12140"/>
                  <a:pt x="0" y="0"/>
                </a:cubicBezTo>
              </a:path>
            </a:pathLst>
          </a:custGeom>
          <a:ln w="38100">
            <a:solidFill>
              <a:schemeClr val="accent1"/>
            </a:solidFill>
            <a:custDash>
              <a:ds d="200000" sp="200000"/>
            </a:custDash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1861" y="2743200"/>
            <a:ext cx="6256339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Configuring iBGP peers: Full mesh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Configuring iBGP peers:</a:t>
            </a:r>
            <a:br/>
            <a:r>
              <a:t>Full mesh</a:t>
            </a:r>
          </a:p>
        </p:txBody>
      </p:sp>
      <p:sp>
        <p:nvSpPr>
          <p:cNvPr id="355" name="Each iBGP speaker must peer with every other iBGP speaker in the AS…"/>
          <p:cNvSpPr txBox="1"/>
          <p:nvPr>
            <p:ph type="subTitle" sz="half" idx="1"/>
          </p:nvPr>
        </p:nvSpPr>
        <p:spPr>
          <a:xfrm>
            <a:off x="438150" y="1498600"/>
            <a:ext cx="8229600" cy="2257425"/>
          </a:xfrm>
          <a:prstGeom prst="rect">
            <a:avLst/>
          </a:prstGeom>
        </p:spPr>
        <p:txBody>
          <a:bodyPr/>
          <a:lstStyle/>
          <a:p>
            <a:pPr marL="336550" indent="-336550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Each iBGP speaker must peer with every other iBGP speaker in the AS</a:t>
            </a:r>
          </a:p>
          <a:p>
            <a:pPr marL="336550" indent="-336550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This can be a pain if there are many routers, but there are ways to deal with it (route reflectors)</a:t>
            </a:r>
          </a:p>
        </p:txBody>
      </p:sp>
      <p:grpSp>
        <p:nvGrpSpPr>
          <p:cNvPr id="358" name="Group"/>
          <p:cNvGrpSpPr/>
          <p:nvPr/>
        </p:nvGrpSpPr>
        <p:grpSpPr>
          <a:xfrm>
            <a:off x="611560" y="5033962"/>
            <a:ext cx="1679204" cy="531499"/>
            <a:chOff x="0" y="0"/>
            <a:chExt cx="1679203" cy="531497"/>
          </a:xfrm>
        </p:grpSpPr>
        <p:sp>
          <p:nvSpPr>
            <p:cNvPr id="356" name="iBGP TCP/IP…"/>
            <p:cNvSpPr txBox="1"/>
            <p:nvPr/>
          </p:nvSpPr>
          <p:spPr>
            <a:xfrm>
              <a:off x="0" y="0"/>
              <a:ext cx="1516902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Peer Connection</a:t>
              </a:r>
            </a:p>
          </p:txBody>
        </p:sp>
        <p:sp>
          <p:nvSpPr>
            <p:cNvPr id="357" name="Line"/>
            <p:cNvSpPr/>
            <p:nvPr/>
          </p:nvSpPr>
          <p:spPr>
            <a:xfrm>
              <a:off x="735432" y="301626"/>
              <a:ext cx="943772" cy="1"/>
            </a:xfrm>
            <a:prstGeom prst="line">
              <a:avLst/>
            </a:prstGeom>
            <a:noFill/>
            <a:ln w="38160" cap="sq">
              <a:solidFill>
                <a:srgbClr val="00B17A"/>
              </a:solidFill>
              <a:prstDash val="solid"/>
              <a:round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61" name="Group"/>
          <p:cNvGrpSpPr/>
          <p:nvPr/>
        </p:nvGrpSpPr>
        <p:grpSpPr>
          <a:xfrm>
            <a:off x="2971800" y="4054474"/>
            <a:ext cx="1065214" cy="589758"/>
            <a:chOff x="0" y="0"/>
            <a:chExt cx="1065213" cy="589756"/>
          </a:xfrm>
        </p:grpSpPr>
        <p:pic>
          <p:nvPicPr>
            <p:cNvPr id="359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0" name="A"/>
            <p:cNvSpPr txBox="1"/>
            <p:nvPr/>
          </p:nvSpPr>
          <p:spPr>
            <a:xfrm>
              <a:off x="423862" y="28495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364" name="Group"/>
          <p:cNvGrpSpPr/>
          <p:nvPr/>
        </p:nvGrpSpPr>
        <p:grpSpPr>
          <a:xfrm>
            <a:off x="3863975" y="5572124"/>
            <a:ext cx="1065214" cy="589758"/>
            <a:chOff x="0" y="0"/>
            <a:chExt cx="1065213" cy="589756"/>
          </a:xfrm>
        </p:grpSpPr>
        <p:pic>
          <p:nvPicPr>
            <p:cNvPr id="362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3" name="E"/>
            <p:cNvSpPr txBox="1"/>
            <p:nvPr/>
          </p:nvSpPr>
          <p:spPr>
            <a:xfrm>
              <a:off x="423862" y="28495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E</a:t>
              </a:r>
            </a:p>
          </p:txBody>
        </p:sp>
      </p:grpSp>
      <p:grpSp>
        <p:nvGrpSpPr>
          <p:cNvPr id="367" name="Group"/>
          <p:cNvGrpSpPr/>
          <p:nvPr/>
        </p:nvGrpSpPr>
        <p:grpSpPr>
          <a:xfrm>
            <a:off x="5938837" y="5611812"/>
            <a:ext cx="1065215" cy="589757"/>
            <a:chOff x="0" y="0"/>
            <a:chExt cx="1065213" cy="589756"/>
          </a:xfrm>
        </p:grpSpPr>
        <p:pic>
          <p:nvPicPr>
            <p:cNvPr id="365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6" name="D"/>
            <p:cNvSpPr txBox="1"/>
            <p:nvPr/>
          </p:nvSpPr>
          <p:spPr>
            <a:xfrm>
              <a:off x="422275" y="284956"/>
              <a:ext cx="18097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D</a:t>
              </a:r>
            </a:p>
          </p:txBody>
        </p:sp>
      </p:grpSp>
      <p:grpSp>
        <p:nvGrpSpPr>
          <p:cNvPr id="370" name="Group"/>
          <p:cNvGrpSpPr/>
          <p:nvPr/>
        </p:nvGrpSpPr>
        <p:grpSpPr>
          <a:xfrm>
            <a:off x="6413500" y="4103687"/>
            <a:ext cx="1065214" cy="589757"/>
            <a:chOff x="0" y="0"/>
            <a:chExt cx="1065213" cy="589756"/>
          </a:xfrm>
        </p:grpSpPr>
        <p:pic>
          <p:nvPicPr>
            <p:cNvPr id="368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9" name="C"/>
            <p:cNvSpPr txBox="1"/>
            <p:nvPr/>
          </p:nvSpPr>
          <p:spPr>
            <a:xfrm>
              <a:off x="423862" y="28495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C</a:t>
              </a:r>
            </a:p>
          </p:txBody>
        </p:sp>
      </p:grpSp>
      <p:grpSp>
        <p:nvGrpSpPr>
          <p:cNvPr id="373" name="Group"/>
          <p:cNvGrpSpPr/>
          <p:nvPr/>
        </p:nvGrpSpPr>
        <p:grpSpPr>
          <a:xfrm>
            <a:off x="4846637" y="3200399"/>
            <a:ext cx="1065215" cy="589758"/>
            <a:chOff x="0" y="0"/>
            <a:chExt cx="1065213" cy="589756"/>
          </a:xfrm>
        </p:grpSpPr>
        <p:pic>
          <p:nvPicPr>
            <p:cNvPr id="371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2" name="B"/>
            <p:cNvSpPr txBox="1"/>
            <p:nvPr/>
          </p:nvSpPr>
          <p:spPr>
            <a:xfrm>
              <a:off x="423862" y="284956"/>
              <a:ext cx="180977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B</a:t>
              </a:r>
            </a:p>
          </p:txBody>
        </p:sp>
      </p:grpSp>
      <p:sp>
        <p:nvSpPr>
          <p:cNvPr id="374" name="Line"/>
          <p:cNvSpPr/>
          <p:nvPr/>
        </p:nvSpPr>
        <p:spPr>
          <a:xfrm>
            <a:off x="5002212" y="5913437"/>
            <a:ext cx="863602" cy="1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5" name="Line"/>
          <p:cNvSpPr/>
          <p:nvPr/>
        </p:nvSpPr>
        <p:spPr>
          <a:xfrm flipV="1">
            <a:off x="4917592" y="4646612"/>
            <a:ext cx="1543533" cy="942961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6" name="Line"/>
          <p:cNvSpPr/>
          <p:nvPr/>
        </p:nvSpPr>
        <p:spPr>
          <a:xfrm flipH="1">
            <a:off x="6802436" y="4699793"/>
            <a:ext cx="157518" cy="905671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7" name="Line"/>
          <p:cNvSpPr/>
          <p:nvPr/>
        </p:nvSpPr>
        <p:spPr>
          <a:xfrm flipV="1">
            <a:off x="4645443" y="3760787"/>
            <a:ext cx="604420" cy="1806576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8" name="Line"/>
          <p:cNvSpPr/>
          <p:nvPr/>
        </p:nvSpPr>
        <p:spPr>
          <a:xfrm>
            <a:off x="5469978" y="3795694"/>
            <a:ext cx="753023" cy="1809770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9" name="Line"/>
          <p:cNvSpPr/>
          <p:nvPr/>
        </p:nvSpPr>
        <p:spPr>
          <a:xfrm>
            <a:off x="5858293" y="3748880"/>
            <a:ext cx="683795" cy="378620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80" name="Line"/>
          <p:cNvSpPr/>
          <p:nvPr/>
        </p:nvSpPr>
        <p:spPr>
          <a:xfrm>
            <a:off x="3706017" y="4640246"/>
            <a:ext cx="532609" cy="955691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81" name="Line"/>
          <p:cNvSpPr/>
          <p:nvPr/>
        </p:nvSpPr>
        <p:spPr>
          <a:xfrm>
            <a:off x="3867943" y="4549757"/>
            <a:ext cx="2156620" cy="1136670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82" name="Line"/>
          <p:cNvSpPr/>
          <p:nvPr/>
        </p:nvSpPr>
        <p:spPr>
          <a:xfrm>
            <a:off x="3995618" y="4414836"/>
            <a:ext cx="2425820" cy="3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83" name="Line"/>
          <p:cNvSpPr/>
          <p:nvPr/>
        </p:nvSpPr>
        <p:spPr>
          <a:xfrm flipV="1">
            <a:off x="3817936" y="3643312"/>
            <a:ext cx="1065214" cy="589758"/>
          </a:xfrm>
          <a:prstGeom prst="line">
            <a:avLst/>
          </a:prstGeom>
          <a:ln w="38160" cap="sq">
            <a:solidFill>
              <a:srgbClr val="00B17A"/>
            </a:solidFill>
            <a:headEnd type="triangle"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onfiguring iBGP peers: Loopback interface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Configuring iBGP peers:</a:t>
            </a:r>
            <a:br/>
            <a:r>
              <a:t>Loopback interface</a:t>
            </a:r>
          </a:p>
        </p:txBody>
      </p:sp>
      <p:grpSp>
        <p:nvGrpSpPr>
          <p:cNvPr id="388" name="Group"/>
          <p:cNvGrpSpPr/>
          <p:nvPr/>
        </p:nvGrpSpPr>
        <p:grpSpPr>
          <a:xfrm>
            <a:off x="625847" y="4983162"/>
            <a:ext cx="1679204" cy="531499"/>
            <a:chOff x="0" y="0"/>
            <a:chExt cx="1679202" cy="531497"/>
          </a:xfrm>
        </p:grpSpPr>
        <p:sp>
          <p:nvSpPr>
            <p:cNvPr id="386" name="iBGP TCP/IP…"/>
            <p:cNvSpPr txBox="1"/>
            <p:nvPr/>
          </p:nvSpPr>
          <p:spPr>
            <a:xfrm>
              <a:off x="0" y="0"/>
              <a:ext cx="1516902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Peer Connection</a:t>
              </a:r>
            </a:p>
          </p:txBody>
        </p:sp>
        <p:sp>
          <p:nvSpPr>
            <p:cNvPr id="387" name="Line"/>
            <p:cNvSpPr/>
            <p:nvPr/>
          </p:nvSpPr>
          <p:spPr>
            <a:xfrm>
              <a:off x="735432" y="301626"/>
              <a:ext cx="943771" cy="1"/>
            </a:xfrm>
            <a:prstGeom prst="line">
              <a:avLst/>
            </a:prstGeom>
            <a:noFill/>
            <a:ln w="38160" cap="sq">
              <a:solidFill>
                <a:srgbClr val="00B17A"/>
              </a:solidFill>
              <a:prstDash val="solid"/>
              <a:round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pic>
        <p:nvPicPr>
          <p:cNvPr id="38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38350" y="2159000"/>
            <a:ext cx="6256338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Line"/>
          <p:cNvSpPr/>
          <p:nvPr/>
        </p:nvSpPr>
        <p:spPr>
          <a:xfrm>
            <a:off x="3892351" y="3744911"/>
            <a:ext cx="3295851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91" name="Line"/>
          <p:cNvSpPr/>
          <p:nvPr/>
        </p:nvSpPr>
        <p:spPr>
          <a:xfrm>
            <a:off x="3813173" y="3849687"/>
            <a:ext cx="3454204" cy="1949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92" name="AS 100"/>
          <p:cNvSpPr txBox="1"/>
          <p:nvPr/>
        </p:nvSpPr>
        <p:spPr>
          <a:xfrm>
            <a:off x="4616450" y="2733726"/>
            <a:ext cx="1752600" cy="38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393" name="Line"/>
          <p:cNvSpPr/>
          <p:nvPr/>
        </p:nvSpPr>
        <p:spPr>
          <a:xfrm>
            <a:off x="7672386" y="3509962"/>
            <a:ext cx="749106" cy="169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0800" y="21600"/>
                </a:lnTo>
                <a:lnTo>
                  <a:pt x="6429" y="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94" name="Line"/>
          <p:cNvSpPr/>
          <p:nvPr/>
        </p:nvSpPr>
        <p:spPr>
          <a:xfrm>
            <a:off x="1711467" y="3519387"/>
            <a:ext cx="1408114" cy="150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1007" y="21600"/>
                </a:lnTo>
                <a:lnTo>
                  <a:pt x="13126" y="0"/>
                </a:lnTo>
                <a:lnTo>
                  <a:pt x="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95" name="Line"/>
          <p:cNvSpPr/>
          <p:nvPr/>
        </p:nvSpPr>
        <p:spPr>
          <a:xfrm>
            <a:off x="5480048" y="5903912"/>
            <a:ext cx="149041" cy="847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77"/>
                </a:lnTo>
                <a:lnTo>
                  <a:pt x="21600" y="6412"/>
                </a:lnTo>
                <a:lnTo>
                  <a:pt x="21600" y="2160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398" name="Group"/>
          <p:cNvGrpSpPr/>
          <p:nvPr/>
        </p:nvGrpSpPr>
        <p:grpSpPr>
          <a:xfrm>
            <a:off x="3075265" y="3454889"/>
            <a:ext cx="1065214" cy="579253"/>
            <a:chOff x="0" y="0"/>
            <a:chExt cx="1065213" cy="579252"/>
          </a:xfrm>
        </p:grpSpPr>
        <p:pic>
          <p:nvPicPr>
            <p:cNvPr id="396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1065214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7" name="A"/>
            <p:cNvSpPr txBox="1"/>
            <p:nvPr/>
          </p:nvSpPr>
          <p:spPr>
            <a:xfrm>
              <a:off x="423862" y="295462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401" name="Group"/>
          <p:cNvGrpSpPr/>
          <p:nvPr/>
        </p:nvGrpSpPr>
        <p:grpSpPr>
          <a:xfrm>
            <a:off x="6796086" y="3500437"/>
            <a:ext cx="1063627" cy="588778"/>
            <a:chOff x="0" y="0"/>
            <a:chExt cx="1063625" cy="588776"/>
          </a:xfrm>
        </p:grpSpPr>
        <p:pic>
          <p:nvPicPr>
            <p:cNvPr id="399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3626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0" name="B"/>
            <p:cNvSpPr txBox="1"/>
            <p:nvPr/>
          </p:nvSpPr>
          <p:spPr>
            <a:xfrm>
              <a:off x="484187" y="304986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404" name="Group"/>
          <p:cNvGrpSpPr/>
          <p:nvPr/>
        </p:nvGrpSpPr>
        <p:grpSpPr>
          <a:xfrm>
            <a:off x="4994275" y="5472112"/>
            <a:ext cx="1066800" cy="572903"/>
            <a:chOff x="0" y="0"/>
            <a:chExt cx="1066800" cy="572901"/>
          </a:xfrm>
        </p:grpSpPr>
        <p:pic>
          <p:nvPicPr>
            <p:cNvPr id="402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6800" cy="5715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3" name="C"/>
            <p:cNvSpPr txBox="1"/>
            <p:nvPr/>
          </p:nvSpPr>
          <p:spPr>
            <a:xfrm>
              <a:off x="417512" y="289111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</p:grpSp>
      <p:grpSp>
        <p:nvGrpSpPr>
          <p:cNvPr id="407" name="Group"/>
          <p:cNvGrpSpPr/>
          <p:nvPr/>
        </p:nvGrpSpPr>
        <p:grpSpPr>
          <a:xfrm>
            <a:off x="3195636" y="2818089"/>
            <a:ext cx="824468" cy="623890"/>
            <a:chOff x="0" y="0"/>
            <a:chExt cx="824466" cy="623888"/>
          </a:xfrm>
        </p:grpSpPr>
        <p:sp>
          <p:nvSpPr>
            <p:cNvPr id="405" name="Shape"/>
            <p:cNvSpPr/>
            <p:nvPr/>
          </p:nvSpPr>
          <p:spPr>
            <a:xfrm>
              <a:off x="295275" y="233362"/>
              <a:ext cx="266702" cy="39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06" name="105.10.7.1"/>
            <p:cNvSpPr txBox="1"/>
            <p:nvPr/>
          </p:nvSpPr>
          <p:spPr>
            <a:xfrm>
              <a:off x="-1" y="-1"/>
              <a:ext cx="824468" cy="2642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105.10.7.1</a:t>
              </a:r>
            </a:p>
          </p:txBody>
        </p:sp>
      </p:grpSp>
      <p:grpSp>
        <p:nvGrpSpPr>
          <p:cNvPr id="410" name="Group"/>
          <p:cNvGrpSpPr/>
          <p:nvPr/>
        </p:nvGrpSpPr>
        <p:grpSpPr>
          <a:xfrm>
            <a:off x="6907211" y="2841624"/>
            <a:ext cx="824467" cy="612764"/>
            <a:chOff x="0" y="0"/>
            <a:chExt cx="824466" cy="612763"/>
          </a:xfrm>
        </p:grpSpPr>
        <p:sp>
          <p:nvSpPr>
            <p:cNvPr id="408" name="Shape"/>
            <p:cNvSpPr/>
            <p:nvPr/>
          </p:nvSpPr>
          <p:spPr>
            <a:xfrm flipH="1">
              <a:off x="371481" y="222249"/>
              <a:ext cx="266695" cy="39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60" y="21599"/>
                  </a:moveTo>
                  <a:cubicBezTo>
                    <a:pt x="87" y="20330"/>
                    <a:pt x="0" y="19034"/>
                    <a:pt x="0" y="17734"/>
                  </a:cubicBezTo>
                  <a:cubicBezTo>
                    <a:pt x="0" y="7939"/>
                    <a:pt x="4835" y="0"/>
                    <a:pt x="10800" y="0"/>
                  </a:cubicBezTo>
                  <a:cubicBezTo>
                    <a:pt x="16741" y="-1"/>
                    <a:pt x="21567" y="7880"/>
                    <a:pt x="21600" y="17637"/>
                  </a:cubicBezTo>
                  <a:lnTo>
                    <a:pt x="10800" y="17734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09" name="105.10.7.2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105.10.7.2</a:t>
              </a:r>
            </a:p>
          </p:txBody>
        </p:sp>
      </p:grpSp>
      <p:grpSp>
        <p:nvGrpSpPr>
          <p:cNvPr id="413" name="Group"/>
          <p:cNvGrpSpPr/>
          <p:nvPr/>
        </p:nvGrpSpPr>
        <p:grpSpPr>
          <a:xfrm>
            <a:off x="5089524" y="4845048"/>
            <a:ext cx="824468" cy="622303"/>
            <a:chOff x="0" y="0"/>
            <a:chExt cx="824466" cy="622302"/>
          </a:xfrm>
        </p:grpSpPr>
        <p:sp>
          <p:nvSpPr>
            <p:cNvPr id="411" name="Shape"/>
            <p:cNvSpPr/>
            <p:nvPr/>
          </p:nvSpPr>
          <p:spPr>
            <a:xfrm>
              <a:off x="304800" y="231775"/>
              <a:ext cx="266702" cy="3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12" name="105.10.7.3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105.10.7.3</a:t>
              </a:r>
            </a:p>
          </p:txBody>
        </p:sp>
      </p:grpSp>
      <p:sp>
        <p:nvSpPr>
          <p:cNvPr id="414" name="Loopback interfaces are normally used as the iBGP peer connection end-points"/>
          <p:cNvSpPr txBox="1"/>
          <p:nvPr>
            <p:ph type="subTitle" sz="quarter" idx="1"/>
          </p:nvPr>
        </p:nvSpPr>
        <p:spPr>
          <a:xfrm>
            <a:off x="457200" y="1600200"/>
            <a:ext cx="8229600" cy="1193800"/>
          </a:xfrm>
          <a:prstGeom prst="rect">
            <a:avLst/>
          </a:prstGeom>
        </p:spPr>
        <p:txBody>
          <a:bodyPr/>
          <a:lstStyle>
            <a:lvl1pPr marL="336550" indent="-336550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lvl1pPr>
          </a:lstStyle>
          <a:p>
            <a:pPr/>
            <a:r>
              <a:t>Loopback interfaces are normally used as the iBGP peer connection end-points</a:t>
            </a:r>
          </a:p>
        </p:txBody>
      </p:sp>
      <p:sp>
        <p:nvSpPr>
          <p:cNvPr id="415" name="Connection Line"/>
          <p:cNvSpPr/>
          <p:nvPr/>
        </p:nvSpPr>
        <p:spPr>
          <a:xfrm>
            <a:off x="3857730" y="2434793"/>
            <a:ext cx="3287901" cy="10656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fill="norm" stroke="1" extrusionOk="0">
                <a:moveTo>
                  <a:pt x="0" y="15510"/>
                </a:moveTo>
                <a:cubicBezTo>
                  <a:pt x="8244" y="-5398"/>
                  <a:pt x="15444" y="-5167"/>
                  <a:pt x="21600" y="16202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16" name="Connection Line"/>
          <p:cNvSpPr/>
          <p:nvPr/>
        </p:nvSpPr>
        <p:spPr>
          <a:xfrm>
            <a:off x="3624264" y="4034327"/>
            <a:ext cx="1370011" cy="1591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8613" y="17878"/>
                  <a:pt x="1413" y="10678"/>
                  <a:pt x="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17" name="Connection Line"/>
          <p:cNvSpPr/>
          <p:nvPr/>
        </p:nvSpPr>
        <p:spPr>
          <a:xfrm>
            <a:off x="6061075" y="4089400"/>
            <a:ext cx="1224262" cy="1566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1685" y="18644"/>
                  <a:pt x="18885" y="11444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Configuring iBGP pe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Configuring iBGP peers</a:t>
            </a:r>
          </a:p>
        </p:txBody>
      </p:sp>
      <p:pic>
        <p:nvPicPr>
          <p:cNvPr id="42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4536" y="1793875"/>
            <a:ext cx="6256339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Line"/>
          <p:cNvSpPr/>
          <p:nvPr/>
        </p:nvSpPr>
        <p:spPr>
          <a:xfrm>
            <a:off x="3928240" y="3379786"/>
            <a:ext cx="3236149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22" name="Line"/>
          <p:cNvSpPr/>
          <p:nvPr/>
        </p:nvSpPr>
        <p:spPr>
          <a:xfrm>
            <a:off x="3789362" y="3484562"/>
            <a:ext cx="3454203" cy="1949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23" name="AS 100"/>
          <p:cNvSpPr txBox="1"/>
          <p:nvPr/>
        </p:nvSpPr>
        <p:spPr>
          <a:xfrm>
            <a:off x="4592637" y="2368601"/>
            <a:ext cx="1752602" cy="38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424" name="Line"/>
          <p:cNvSpPr/>
          <p:nvPr/>
        </p:nvSpPr>
        <p:spPr>
          <a:xfrm>
            <a:off x="7648574" y="3144836"/>
            <a:ext cx="749106" cy="169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0800" y="21600"/>
                </a:lnTo>
                <a:lnTo>
                  <a:pt x="6429" y="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25" name="Line"/>
          <p:cNvSpPr/>
          <p:nvPr/>
        </p:nvSpPr>
        <p:spPr>
          <a:xfrm>
            <a:off x="1849436" y="3319541"/>
            <a:ext cx="1408114" cy="1508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1007" y="21600"/>
                </a:lnTo>
                <a:lnTo>
                  <a:pt x="13126" y="0"/>
                </a:lnTo>
                <a:lnTo>
                  <a:pt x="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26" name="Line"/>
          <p:cNvSpPr/>
          <p:nvPr/>
        </p:nvSpPr>
        <p:spPr>
          <a:xfrm>
            <a:off x="5456237" y="5538787"/>
            <a:ext cx="149040" cy="847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77"/>
                </a:lnTo>
                <a:lnTo>
                  <a:pt x="21600" y="6412"/>
                </a:lnTo>
                <a:lnTo>
                  <a:pt x="21600" y="2160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429" name="Group"/>
          <p:cNvGrpSpPr/>
          <p:nvPr/>
        </p:nvGrpSpPr>
        <p:grpSpPr>
          <a:xfrm>
            <a:off x="3198017" y="3089763"/>
            <a:ext cx="1065216" cy="579254"/>
            <a:chOff x="0" y="0"/>
            <a:chExt cx="1065215" cy="579252"/>
          </a:xfrm>
        </p:grpSpPr>
        <p:pic>
          <p:nvPicPr>
            <p:cNvPr id="427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065216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8" name="A"/>
            <p:cNvSpPr txBox="1"/>
            <p:nvPr/>
          </p:nvSpPr>
          <p:spPr>
            <a:xfrm>
              <a:off x="423862" y="295462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432" name="Group"/>
          <p:cNvGrpSpPr/>
          <p:nvPr/>
        </p:nvGrpSpPr>
        <p:grpSpPr>
          <a:xfrm>
            <a:off x="6772275" y="3135311"/>
            <a:ext cx="1063625" cy="588778"/>
            <a:chOff x="0" y="0"/>
            <a:chExt cx="1063625" cy="588776"/>
          </a:xfrm>
        </p:grpSpPr>
        <p:pic>
          <p:nvPicPr>
            <p:cNvPr id="43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3625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1" name="B"/>
            <p:cNvSpPr txBox="1"/>
            <p:nvPr/>
          </p:nvSpPr>
          <p:spPr>
            <a:xfrm>
              <a:off x="484187" y="304986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435" name="Group"/>
          <p:cNvGrpSpPr/>
          <p:nvPr/>
        </p:nvGrpSpPr>
        <p:grpSpPr>
          <a:xfrm>
            <a:off x="4970462" y="5106987"/>
            <a:ext cx="1066802" cy="572903"/>
            <a:chOff x="0" y="0"/>
            <a:chExt cx="1066800" cy="572901"/>
          </a:xfrm>
        </p:grpSpPr>
        <p:pic>
          <p:nvPicPr>
            <p:cNvPr id="43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6801" cy="5715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4" name="C"/>
            <p:cNvSpPr txBox="1"/>
            <p:nvPr/>
          </p:nvSpPr>
          <p:spPr>
            <a:xfrm>
              <a:off x="417512" y="289111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</p:grpSp>
      <p:grpSp>
        <p:nvGrpSpPr>
          <p:cNvPr id="438" name="Group"/>
          <p:cNvGrpSpPr/>
          <p:nvPr/>
        </p:nvGrpSpPr>
        <p:grpSpPr>
          <a:xfrm>
            <a:off x="3171824" y="2622549"/>
            <a:ext cx="824468" cy="623891"/>
            <a:chOff x="0" y="0"/>
            <a:chExt cx="824466" cy="623890"/>
          </a:xfrm>
        </p:grpSpPr>
        <p:sp>
          <p:nvSpPr>
            <p:cNvPr id="436" name="Shape"/>
            <p:cNvSpPr/>
            <p:nvPr/>
          </p:nvSpPr>
          <p:spPr>
            <a:xfrm>
              <a:off x="295275" y="233362"/>
              <a:ext cx="266702" cy="39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37" name="105.10.7.1"/>
            <p:cNvSpPr txBox="1"/>
            <p:nvPr/>
          </p:nvSpPr>
          <p:spPr>
            <a:xfrm>
              <a:off x="-1" y="-1"/>
              <a:ext cx="824468" cy="2642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105.10.7.1</a:t>
              </a:r>
            </a:p>
          </p:txBody>
        </p:sp>
      </p:grpSp>
      <p:grpSp>
        <p:nvGrpSpPr>
          <p:cNvPr id="441" name="Group"/>
          <p:cNvGrpSpPr/>
          <p:nvPr/>
        </p:nvGrpSpPr>
        <p:grpSpPr>
          <a:xfrm>
            <a:off x="6883399" y="2476499"/>
            <a:ext cx="824468" cy="612764"/>
            <a:chOff x="0" y="0"/>
            <a:chExt cx="824466" cy="612763"/>
          </a:xfrm>
        </p:grpSpPr>
        <p:sp>
          <p:nvSpPr>
            <p:cNvPr id="439" name="Shape"/>
            <p:cNvSpPr/>
            <p:nvPr/>
          </p:nvSpPr>
          <p:spPr>
            <a:xfrm flipH="1">
              <a:off x="371481" y="222249"/>
              <a:ext cx="266695" cy="39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60" y="21599"/>
                  </a:moveTo>
                  <a:cubicBezTo>
                    <a:pt x="87" y="20330"/>
                    <a:pt x="0" y="19034"/>
                    <a:pt x="0" y="17734"/>
                  </a:cubicBezTo>
                  <a:cubicBezTo>
                    <a:pt x="0" y="7939"/>
                    <a:pt x="4835" y="0"/>
                    <a:pt x="10800" y="0"/>
                  </a:cubicBezTo>
                  <a:cubicBezTo>
                    <a:pt x="16741" y="-1"/>
                    <a:pt x="21567" y="7880"/>
                    <a:pt x="21600" y="17637"/>
                  </a:cubicBezTo>
                  <a:lnTo>
                    <a:pt x="10800" y="17734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40" name="105.10.7.2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105.10.7.2</a:t>
              </a:r>
            </a:p>
          </p:txBody>
        </p:sp>
      </p:grpSp>
      <p:grpSp>
        <p:nvGrpSpPr>
          <p:cNvPr id="444" name="Group"/>
          <p:cNvGrpSpPr/>
          <p:nvPr/>
        </p:nvGrpSpPr>
        <p:grpSpPr>
          <a:xfrm>
            <a:off x="5065712" y="4479923"/>
            <a:ext cx="824467" cy="622303"/>
            <a:chOff x="0" y="0"/>
            <a:chExt cx="824466" cy="622302"/>
          </a:xfrm>
        </p:grpSpPr>
        <p:sp>
          <p:nvSpPr>
            <p:cNvPr id="442" name="Shape"/>
            <p:cNvSpPr/>
            <p:nvPr/>
          </p:nvSpPr>
          <p:spPr>
            <a:xfrm>
              <a:off x="304800" y="231775"/>
              <a:ext cx="266702" cy="3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43" name="105.10.7.3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105.10.7.3</a:t>
              </a:r>
            </a:p>
          </p:txBody>
        </p:sp>
      </p:grpSp>
      <p:grpSp>
        <p:nvGrpSpPr>
          <p:cNvPr id="449" name="Group"/>
          <p:cNvGrpSpPr/>
          <p:nvPr/>
        </p:nvGrpSpPr>
        <p:grpSpPr>
          <a:xfrm>
            <a:off x="252411" y="3662362"/>
            <a:ext cx="4327529" cy="3063877"/>
            <a:chOff x="0" y="0"/>
            <a:chExt cx="4327527" cy="3063876"/>
          </a:xfrm>
        </p:grpSpPr>
        <p:sp>
          <p:nvSpPr>
            <p:cNvPr id="445" name="Shape"/>
            <p:cNvSpPr/>
            <p:nvPr/>
          </p:nvSpPr>
          <p:spPr>
            <a:xfrm>
              <a:off x="4761" y="-1"/>
              <a:ext cx="4322767" cy="134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182" y="0"/>
                  </a:moveTo>
                  <a:lnTo>
                    <a:pt x="11236" y="14018"/>
                  </a:lnTo>
                  <a:lnTo>
                    <a:pt x="0" y="21600"/>
                  </a:lnTo>
                  <a:lnTo>
                    <a:pt x="21600" y="21447"/>
                  </a:lnTo>
                  <a:lnTo>
                    <a:pt x="14025" y="14324"/>
                  </a:lnTo>
                  <a:lnTo>
                    <a:pt x="15182" y="0"/>
                  </a:lnTo>
                  <a:close/>
                </a:path>
              </a:pathLst>
            </a:custGeom>
            <a:solidFill>
              <a:srgbClr val="CC9900"/>
            </a:solidFill>
            <a:ln w="1260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grpSp>
          <p:nvGrpSpPr>
            <p:cNvPr id="448" name="Group"/>
            <p:cNvGrpSpPr/>
            <p:nvPr/>
          </p:nvGrpSpPr>
          <p:grpSpPr>
            <a:xfrm>
              <a:off x="-1" y="1333500"/>
              <a:ext cx="4311064" cy="1730377"/>
              <a:chOff x="0" y="0"/>
              <a:chExt cx="4311062" cy="1730375"/>
            </a:xfrm>
          </p:grpSpPr>
          <p:sp>
            <p:nvSpPr>
              <p:cNvPr id="446" name="Rectangle"/>
              <p:cNvSpPr/>
              <p:nvPr/>
            </p:nvSpPr>
            <p:spPr>
              <a:xfrm>
                <a:off x="-1" y="0"/>
                <a:ext cx="4294192" cy="1730376"/>
              </a:xfrm>
              <a:prstGeom prst="rect">
                <a:avLst/>
              </a:prstGeom>
              <a:gradFill flip="none" rotWithShape="1">
                <a:gsLst>
                  <a:gs pos="0">
                    <a:srgbClr val="CC9900"/>
                  </a:gs>
                  <a:gs pos="100000">
                    <a:srgbClr val="B28500"/>
                  </a:gs>
                </a:gsLst>
                <a:lin ang="16200000" scaled="0"/>
              </a:gradFill>
              <a:ln w="12600" cap="sq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</p:txBody>
          </p:sp>
          <p:sp>
            <p:nvSpPr>
              <p:cNvPr id="447" name="interface loopback 0…"/>
              <p:cNvSpPr txBox="1"/>
              <p:nvPr/>
            </p:nvSpPr>
            <p:spPr>
              <a:xfrm>
                <a:off x="0" y="0"/>
                <a:ext cx="4311063" cy="16916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</a:t>
                </a:r>
                <a:r>
                  <a:rPr>
                    <a:solidFill>
                      <a:srgbClr val="FFFFFF"/>
                    </a:solidFill>
                  </a:rPr>
                  <a:t>interface loopback 0</a:t>
                </a:r>
                <a:endParaRPr>
                  <a:solidFill>
                    <a:srgbClr val="FFFFFF"/>
                  </a:solidFill>
                </a:endParaR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ip address 105.10.7.1 255.255.255.255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router bgp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network 105.10.7.0 mask 255.255.255.0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105.10.7.2 remote-as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105.10.7.2 update-source loopback0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</a:t>
                </a:r>
                <a:r>
                  <a:rPr>
                    <a:solidFill>
                      <a:srgbClr val="FFFFFF"/>
                    </a:solidFill>
                  </a:rPr>
                  <a:t>neighbor 105.10.7.3 remote-as 100</a:t>
                </a:r>
                <a:endParaRPr>
                  <a:solidFill>
                    <a:srgbClr val="FFFFFF"/>
                  </a:solidFill>
                </a:endParaR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105.10.7.3 update-source loopback0</a:t>
                </a:r>
              </a:p>
            </p:txBody>
          </p:sp>
        </p:grpSp>
      </p:grpSp>
      <p:sp>
        <p:nvSpPr>
          <p:cNvPr id="450" name="Connection Line"/>
          <p:cNvSpPr/>
          <p:nvPr/>
        </p:nvSpPr>
        <p:spPr>
          <a:xfrm>
            <a:off x="4263230" y="2865486"/>
            <a:ext cx="2509046" cy="28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4" fill="norm" stroke="1" extrusionOk="0">
                <a:moveTo>
                  <a:pt x="0" y="14351"/>
                </a:moveTo>
                <a:cubicBezTo>
                  <a:pt x="7243" y="-5386"/>
                  <a:pt x="14443" y="-4765"/>
                  <a:pt x="21600" y="16214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1" name="Connection Line"/>
          <p:cNvSpPr/>
          <p:nvPr/>
        </p:nvSpPr>
        <p:spPr>
          <a:xfrm>
            <a:off x="6037262" y="3724275"/>
            <a:ext cx="1280127" cy="1619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14393" y="19464"/>
                  <a:pt x="21593" y="12264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2" name="Connection Line"/>
          <p:cNvSpPr/>
          <p:nvPr/>
        </p:nvSpPr>
        <p:spPr>
          <a:xfrm>
            <a:off x="3656734" y="3669202"/>
            <a:ext cx="1313729" cy="1645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96" h="21600" fill="norm" stroke="1" extrusionOk="0">
                <a:moveTo>
                  <a:pt x="20096" y="21600"/>
                </a:moveTo>
                <a:cubicBezTo>
                  <a:pt x="5099" y="18792"/>
                  <a:pt x="-1504" y="11592"/>
                  <a:pt x="286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Configuring iBGP pe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Configuring iBGP peers</a:t>
            </a:r>
          </a:p>
        </p:txBody>
      </p:sp>
      <p:pic>
        <p:nvPicPr>
          <p:cNvPr id="45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4536" y="1793875"/>
            <a:ext cx="6256339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456" name="Line"/>
          <p:cNvSpPr/>
          <p:nvPr/>
        </p:nvSpPr>
        <p:spPr>
          <a:xfrm>
            <a:off x="3789362" y="3484562"/>
            <a:ext cx="3454203" cy="1949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57" name="AS 100"/>
          <p:cNvSpPr txBox="1"/>
          <p:nvPr/>
        </p:nvSpPr>
        <p:spPr>
          <a:xfrm>
            <a:off x="4592637" y="2368601"/>
            <a:ext cx="1752602" cy="38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458" name="Line"/>
          <p:cNvSpPr/>
          <p:nvPr/>
        </p:nvSpPr>
        <p:spPr>
          <a:xfrm>
            <a:off x="3874332" y="3379798"/>
            <a:ext cx="2983121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9" name="Line"/>
          <p:cNvSpPr/>
          <p:nvPr/>
        </p:nvSpPr>
        <p:spPr>
          <a:xfrm>
            <a:off x="7648574" y="3144836"/>
            <a:ext cx="749106" cy="169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0800" y="21600"/>
                </a:lnTo>
                <a:lnTo>
                  <a:pt x="6429" y="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60" name="Line"/>
          <p:cNvSpPr/>
          <p:nvPr/>
        </p:nvSpPr>
        <p:spPr>
          <a:xfrm>
            <a:off x="1741582" y="3154263"/>
            <a:ext cx="1408114" cy="150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1007" y="21600"/>
                </a:lnTo>
                <a:lnTo>
                  <a:pt x="13126" y="0"/>
                </a:lnTo>
                <a:lnTo>
                  <a:pt x="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61" name="Line"/>
          <p:cNvSpPr/>
          <p:nvPr/>
        </p:nvSpPr>
        <p:spPr>
          <a:xfrm>
            <a:off x="5456237" y="5538787"/>
            <a:ext cx="149040" cy="847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77"/>
                </a:lnTo>
                <a:lnTo>
                  <a:pt x="21600" y="6412"/>
                </a:lnTo>
                <a:lnTo>
                  <a:pt x="21600" y="2160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464" name="Group"/>
          <p:cNvGrpSpPr/>
          <p:nvPr/>
        </p:nvGrpSpPr>
        <p:grpSpPr>
          <a:xfrm>
            <a:off x="3051451" y="3089763"/>
            <a:ext cx="1065216" cy="579254"/>
            <a:chOff x="0" y="0"/>
            <a:chExt cx="1065215" cy="579252"/>
          </a:xfrm>
        </p:grpSpPr>
        <p:pic>
          <p:nvPicPr>
            <p:cNvPr id="462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065216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3" name="A"/>
            <p:cNvSpPr txBox="1"/>
            <p:nvPr/>
          </p:nvSpPr>
          <p:spPr>
            <a:xfrm>
              <a:off x="423862" y="295462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467" name="Group"/>
          <p:cNvGrpSpPr/>
          <p:nvPr/>
        </p:nvGrpSpPr>
        <p:grpSpPr>
          <a:xfrm>
            <a:off x="6772275" y="3135311"/>
            <a:ext cx="1063625" cy="588778"/>
            <a:chOff x="0" y="0"/>
            <a:chExt cx="1063625" cy="588776"/>
          </a:xfrm>
        </p:grpSpPr>
        <p:pic>
          <p:nvPicPr>
            <p:cNvPr id="465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3625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6" name="B"/>
            <p:cNvSpPr txBox="1"/>
            <p:nvPr/>
          </p:nvSpPr>
          <p:spPr>
            <a:xfrm>
              <a:off x="484187" y="304986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470" name="Group"/>
          <p:cNvGrpSpPr/>
          <p:nvPr/>
        </p:nvGrpSpPr>
        <p:grpSpPr>
          <a:xfrm>
            <a:off x="4970462" y="5106987"/>
            <a:ext cx="1066802" cy="572903"/>
            <a:chOff x="0" y="0"/>
            <a:chExt cx="1066800" cy="572901"/>
          </a:xfrm>
        </p:grpSpPr>
        <p:pic>
          <p:nvPicPr>
            <p:cNvPr id="468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6801" cy="5715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9" name="C"/>
            <p:cNvSpPr txBox="1"/>
            <p:nvPr/>
          </p:nvSpPr>
          <p:spPr>
            <a:xfrm>
              <a:off x="417512" y="289111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</p:grpSp>
      <p:grpSp>
        <p:nvGrpSpPr>
          <p:cNvPr id="473" name="Group"/>
          <p:cNvGrpSpPr/>
          <p:nvPr/>
        </p:nvGrpSpPr>
        <p:grpSpPr>
          <a:xfrm>
            <a:off x="3171824" y="2622549"/>
            <a:ext cx="824468" cy="623891"/>
            <a:chOff x="0" y="0"/>
            <a:chExt cx="824466" cy="623890"/>
          </a:xfrm>
        </p:grpSpPr>
        <p:sp>
          <p:nvSpPr>
            <p:cNvPr id="471" name="Shape"/>
            <p:cNvSpPr/>
            <p:nvPr/>
          </p:nvSpPr>
          <p:spPr>
            <a:xfrm>
              <a:off x="295275" y="233362"/>
              <a:ext cx="266702" cy="39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72" name="105.10.7.1"/>
            <p:cNvSpPr txBox="1"/>
            <p:nvPr/>
          </p:nvSpPr>
          <p:spPr>
            <a:xfrm>
              <a:off x="-1" y="-1"/>
              <a:ext cx="824468" cy="2642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105.10.7.1</a:t>
              </a:r>
            </a:p>
          </p:txBody>
        </p:sp>
      </p:grpSp>
      <p:grpSp>
        <p:nvGrpSpPr>
          <p:cNvPr id="476" name="Group"/>
          <p:cNvGrpSpPr/>
          <p:nvPr/>
        </p:nvGrpSpPr>
        <p:grpSpPr>
          <a:xfrm>
            <a:off x="6883399" y="2476499"/>
            <a:ext cx="824468" cy="612764"/>
            <a:chOff x="0" y="0"/>
            <a:chExt cx="824466" cy="612763"/>
          </a:xfrm>
        </p:grpSpPr>
        <p:sp>
          <p:nvSpPr>
            <p:cNvPr id="474" name="Shape"/>
            <p:cNvSpPr/>
            <p:nvPr/>
          </p:nvSpPr>
          <p:spPr>
            <a:xfrm flipH="1">
              <a:off x="371481" y="222249"/>
              <a:ext cx="266695" cy="39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60" y="21599"/>
                  </a:moveTo>
                  <a:cubicBezTo>
                    <a:pt x="87" y="20330"/>
                    <a:pt x="0" y="19034"/>
                    <a:pt x="0" y="17734"/>
                  </a:cubicBezTo>
                  <a:cubicBezTo>
                    <a:pt x="0" y="7939"/>
                    <a:pt x="4835" y="0"/>
                    <a:pt x="10800" y="0"/>
                  </a:cubicBezTo>
                  <a:cubicBezTo>
                    <a:pt x="16741" y="-1"/>
                    <a:pt x="21567" y="7880"/>
                    <a:pt x="21600" y="17637"/>
                  </a:cubicBezTo>
                  <a:lnTo>
                    <a:pt x="10800" y="17734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75" name="105.10.7.2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105.10.7.2</a:t>
              </a:r>
            </a:p>
          </p:txBody>
        </p:sp>
      </p:grpSp>
      <p:grpSp>
        <p:nvGrpSpPr>
          <p:cNvPr id="479" name="Group"/>
          <p:cNvGrpSpPr/>
          <p:nvPr/>
        </p:nvGrpSpPr>
        <p:grpSpPr>
          <a:xfrm>
            <a:off x="5065712" y="4479923"/>
            <a:ext cx="824467" cy="622303"/>
            <a:chOff x="0" y="0"/>
            <a:chExt cx="824466" cy="622302"/>
          </a:xfrm>
        </p:grpSpPr>
        <p:sp>
          <p:nvSpPr>
            <p:cNvPr id="477" name="Shape"/>
            <p:cNvSpPr/>
            <p:nvPr/>
          </p:nvSpPr>
          <p:spPr>
            <a:xfrm>
              <a:off x="304800" y="231775"/>
              <a:ext cx="266702" cy="3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478" name="105.10.7.3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105.10.7.3</a:t>
              </a:r>
            </a:p>
          </p:txBody>
        </p:sp>
      </p:grpSp>
      <p:grpSp>
        <p:nvGrpSpPr>
          <p:cNvPr id="484" name="Group"/>
          <p:cNvGrpSpPr/>
          <p:nvPr/>
        </p:nvGrpSpPr>
        <p:grpSpPr>
          <a:xfrm>
            <a:off x="4713287" y="3622674"/>
            <a:ext cx="4327528" cy="3113090"/>
            <a:chOff x="0" y="0"/>
            <a:chExt cx="4327527" cy="3113088"/>
          </a:xfrm>
        </p:grpSpPr>
        <p:sp>
          <p:nvSpPr>
            <p:cNvPr id="480" name="Shape"/>
            <p:cNvSpPr/>
            <p:nvPr/>
          </p:nvSpPr>
          <p:spPr>
            <a:xfrm>
              <a:off x="4761" y="-1"/>
              <a:ext cx="4322767" cy="139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195" y="0"/>
                  </a:moveTo>
                  <a:lnTo>
                    <a:pt x="13019" y="13770"/>
                  </a:lnTo>
                  <a:lnTo>
                    <a:pt x="0" y="21600"/>
                  </a:lnTo>
                  <a:lnTo>
                    <a:pt x="21600" y="21453"/>
                  </a:lnTo>
                  <a:lnTo>
                    <a:pt x="15095" y="13770"/>
                  </a:lnTo>
                  <a:lnTo>
                    <a:pt x="12195" y="0"/>
                  </a:lnTo>
                  <a:close/>
                </a:path>
              </a:pathLst>
            </a:custGeom>
            <a:solidFill>
              <a:srgbClr val="CC9900"/>
            </a:solidFill>
            <a:ln w="1260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grpSp>
          <p:nvGrpSpPr>
            <p:cNvPr id="483" name="Group"/>
            <p:cNvGrpSpPr/>
            <p:nvPr/>
          </p:nvGrpSpPr>
          <p:grpSpPr>
            <a:xfrm>
              <a:off x="-1" y="1382712"/>
              <a:ext cx="4311064" cy="1730377"/>
              <a:chOff x="0" y="0"/>
              <a:chExt cx="4311062" cy="1730375"/>
            </a:xfrm>
          </p:grpSpPr>
          <p:sp>
            <p:nvSpPr>
              <p:cNvPr id="481" name="Rectangle"/>
              <p:cNvSpPr/>
              <p:nvPr/>
            </p:nvSpPr>
            <p:spPr>
              <a:xfrm>
                <a:off x="-1" y="0"/>
                <a:ext cx="4294192" cy="1730376"/>
              </a:xfrm>
              <a:prstGeom prst="rect">
                <a:avLst/>
              </a:prstGeom>
              <a:gradFill flip="none" rotWithShape="1">
                <a:gsLst>
                  <a:gs pos="0">
                    <a:srgbClr val="CC9900"/>
                  </a:gs>
                  <a:gs pos="100000">
                    <a:srgbClr val="B28500"/>
                  </a:gs>
                </a:gsLst>
                <a:lin ang="16200000" scaled="0"/>
              </a:gradFill>
              <a:ln w="12600" cap="sq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</p:txBody>
          </p:sp>
          <p:sp>
            <p:nvSpPr>
              <p:cNvPr id="482" name="interface loopback 0…"/>
              <p:cNvSpPr txBox="1"/>
              <p:nvPr/>
            </p:nvSpPr>
            <p:spPr>
              <a:xfrm>
                <a:off x="0" y="0"/>
                <a:ext cx="4311063" cy="16916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interface loopback 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ip address 105.10.7.2 255.255.255.255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router bgp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network 105.10.7.0 mask 255.255.255.0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105.10.7.1 remote-as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105.10.7.1 update-source loopback0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105.10.7.3 remote-as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105.10.7.3 update-source loopback0</a:t>
                </a:r>
              </a:p>
            </p:txBody>
          </p:sp>
        </p:grpSp>
      </p:grpSp>
      <p:grpSp>
        <p:nvGrpSpPr>
          <p:cNvPr id="487" name="Group"/>
          <p:cNvGrpSpPr/>
          <p:nvPr/>
        </p:nvGrpSpPr>
        <p:grpSpPr>
          <a:xfrm>
            <a:off x="602035" y="4618037"/>
            <a:ext cx="1679204" cy="531499"/>
            <a:chOff x="0" y="0"/>
            <a:chExt cx="1679203" cy="531497"/>
          </a:xfrm>
        </p:grpSpPr>
        <p:sp>
          <p:nvSpPr>
            <p:cNvPr id="485" name="iBGP TCP/IP…"/>
            <p:cNvSpPr txBox="1"/>
            <p:nvPr/>
          </p:nvSpPr>
          <p:spPr>
            <a:xfrm>
              <a:off x="0" y="0"/>
              <a:ext cx="1516902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iBGP TCP/IP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Peer Connection</a:t>
              </a:r>
            </a:p>
          </p:txBody>
        </p:sp>
        <p:sp>
          <p:nvSpPr>
            <p:cNvPr id="486" name="Line"/>
            <p:cNvSpPr/>
            <p:nvPr/>
          </p:nvSpPr>
          <p:spPr>
            <a:xfrm>
              <a:off x="735432" y="301626"/>
              <a:ext cx="943772" cy="1"/>
            </a:xfrm>
            <a:prstGeom prst="line">
              <a:avLst/>
            </a:prstGeom>
            <a:noFill/>
            <a:ln w="38160" cap="sq">
              <a:solidFill>
                <a:srgbClr val="00B17A"/>
              </a:solidFill>
              <a:prstDash val="solid"/>
              <a:round/>
              <a:headEnd type="triangle" w="med" len="med"/>
              <a:tailEnd type="triangle" w="med" len="med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order Gateway Protocol (BGP4)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Border Gateway Protocol (BGP4)</a:t>
            </a:r>
          </a:p>
        </p:txBody>
      </p:sp>
      <p:sp>
        <p:nvSpPr>
          <p:cNvPr id="78" name="Case Study 1, Exercise 1: Single upstream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Case Study 1, Exercise 1: Single upstream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6: BGP Protocol Basics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7: BGP Protocol - more detail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Case Study 2, Exercise 2: Local peer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8: Routing Policy and Filtering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3: Filtering on AS-path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4: Filtering on prefix-list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9: More detail than you want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5: Interior BGP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10: BGP and Network Design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Configuring iBGP pe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Configuring iBGP peers</a:t>
            </a:r>
          </a:p>
        </p:txBody>
      </p:sp>
      <p:pic>
        <p:nvPicPr>
          <p:cNvPr id="49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4536" y="1793875"/>
            <a:ext cx="6256339" cy="4043363"/>
          </a:xfrm>
          <a:prstGeom prst="rect">
            <a:avLst/>
          </a:prstGeom>
          <a:ln w="12700">
            <a:miter lim="400000"/>
          </a:ln>
        </p:spPr>
      </p:pic>
      <p:sp>
        <p:nvSpPr>
          <p:cNvPr id="491" name="Line"/>
          <p:cNvSpPr/>
          <p:nvPr/>
        </p:nvSpPr>
        <p:spPr>
          <a:xfrm>
            <a:off x="3789362" y="3484562"/>
            <a:ext cx="3454203" cy="1949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92" name="AS 100"/>
          <p:cNvSpPr txBox="1"/>
          <p:nvPr/>
        </p:nvSpPr>
        <p:spPr>
          <a:xfrm>
            <a:off x="4592637" y="2368601"/>
            <a:ext cx="1752602" cy="38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solidFill>
                  <a:srgbClr val="9999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493" name="Line"/>
          <p:cNvSpPr/>
          <p:nvPr/>
        </p:nvSpPr>
        <p:spPr>
          <a:xfrm>
            <a:off x="3997223" y="3380177"/>
            <a:ext cx="2943430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4" name="Line"/>
          <p:cNvSpPr/>
          <p:nvPr/>
        </p:nvSpPr>
        <p:spPr>
          <a:xfrm>
            <a:off x="7648574" y="3144836"/>
            <a:ext cx="749106" cy="169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0800" y="21600"/>
                </a:lnTo>
                <a:lnTo>
                  <a:pt x="6429" y="0"/>
                </a:lnTo>
                <a:lnTo>
                  <a:pt x="2160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95" name="Line"/>
          <p:cNvSpPr/>
          <p:nvPr/>
        </p:nvSpPr>
        <p:spPr>
          <a:xfrm>
            <a:off x="1849436" y="3451225"/>
            <a:ext cx="1408114" cy="15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1007" y="21600"/>
                </a:lnTo>
                <a:lnTo>
                  <a:pt x="13126" y="0"/>
                </a:lnTo>
                <a:lnTo>
                  <a:pt x="0" y="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96" name="Line"/>
          <p:cNvSpPr/>
          <p:nvPr/>
        </p:nvSpPr>
        <p:spPr>
          <a:xfrm>
            <a:off x="5456237" y="5538787"/>
            <a:ext cx="149040" cy="847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77"/>
                </a:lnTo>
                <a:lnTo>
                  <a:pt x="21600" y="6412"/>
                </a:lnTo>
                <a:lnTo>
                  <a:pt x="21600" y="21600"/>
                </a:lnTo>
              </a:path>
            </a:pathLst>
          </a:custGeom>
          <a:ln w="25560" cap="sq">
            <a:solidFill>
              <a:srgbClr val="CCCC66"/>
            </a:solidFill>
            <a:tailEnd type="triangle"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grpSp>
        <p:nvGrpSpPr>
          <p:cNvPr id="499" name="Group"/>
          <p:cNvGrpSpPr/>
          <p:nvPr/>
        </p:nvGrpSpPr>
        <p:grpSpPr>
          <a:xfrm>
            <a:off x="3051451" y="3089763"/>
            <a:ext cx="1065216" cy="579254"/>
            <a:chOff x="0" y="0"/>
            <a:chExt cx="1065215" cy="579252"/>
          </a:xfrm>
        </p:grpSpPr>
        <p:pic>
          <p:nvPicPr>
            <p:cNvPr id="497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065216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98" name="A"/>
            <p:cNvSpPr txBox="1"/>
            <p:nvPr/>
          </p:nvSpPr>
          <p:spPr>
            <a:xfrm>
              <a:off x="423862" y="295462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502" name="Group"/>
          <p:cNvGrpSpPr/>
          <p:nvPr/>
        </p:nvGrpSpPr>
        <p:grpSpPr>
          <a:xfrm>
            <a:off x="6772275" y="3135311"/>
            <a:ext cx="1063625" cy="588778"/>
            <a:chOff x="0" y="0"/>
            <a:chExt cx="1063625" cy="588776"/>
          </a:xfrm>
        </p:grpSpPr>
        <p:pic>
          <p:nvPicPr>
            <p:cNvPr id="50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3625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1" name="B"/>
            <p:cNvSpPr txBox="1"/>
            <p:nvPr/>
          </p:nvSpPr>
          <p:spPr>
            <a:xfrm>
              <a:off x="484187" y="304986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505" name="Group"/>
          <p:cNvGrpSpPr/>
          <p:nvPr/>
        </p:nvGrpSpPr>
        <p:grpSpPr>
          <a:xfrm>
            <a:off x="4970462" y="5106987"/>
            <a:ext cx="1066802" cy="572903"/>
            <a:chOff x="0" y="0"/>
            <a:chExt cx="1066800" cy="572901"/>
          </a:xfrm>
        </p:grpSpPr>
        <p:pic>
          <p:nvPicPr>
            <p:cNvPr id="50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066801" cy="5715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4" name="C"/>
            <p:cNvSpPr txBox="1"/>
            <p:nvPr/>
          </p:nvSpPr>
          <p:spPr>
            <a:xfrm>
              <a:off x="417512" y="289111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</p:grpSp>
      <p:grpSp>
        <p:nvGrpSpPr>
          <p:cNvPr id="508" name="Group"/>
          <p:cNvGrpSpPr/>
          <p:nvPr/>
        </p:nvGrpSpPr>
        <p:grpSpPr>
          <a:xfrm>
            <a:off x="3171824" y="2622549"/>
            <a:ext cx="824468" cy="623891"/>
            <a:chOff x="0" y="0"/>
            <a:chExt cx="824466" cy="623890"/>
          </a:xfrm>
        </p:grpSpPr>
        <p:sp>
          <p:nvSpPr>
            <p:cNvPr id="506" name="Shape"/>
            <p:cNvSpPr/>
            <p:nvPr/>
          </p:nvSpPr>
          <p:spPr>
            <a:xfrm>
              <a:off x="295275" y="233362"/>
              <a:ext cx="266702" cy="39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507" name="105.10.7.1"/>
            <p:cNvSpPr txBox="1"/>
            <p:nvPr/>
          </p:nvSpPr>
          <p:spPr>
            <a:xfrm>
              <a:off x="-1" y="-1"/>
              <a:ext cx="824468" cy="2642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105.10.7.1</a:t>
              </a:r>
            </a:p>
          </p:txBody>
        </p:sp>
      </p:grpSp>
      <p:grpSp>
        <p:nvGrpSpPr>
          <p:cNvPr id="511" name="Group"/>
          <p:cNvGrpSpPr/>
          <p:nvPr/>
        </p:nvGrpSpPr>
        <p:grpSpPr>
          <a:xfrm>
            <a:off x="6883399" y="2476499"/>
            <a:ext cx="824468" cy="612764"/>
            <a:chOff x="0" y="0"/>
            <a:chExt cx="824466" cy="612763"/>
          </a:xfrm>
        </p:grpSpPr>
        <p:sp>
          <p:nvSpPr>
            <p:cNvPr id="509" name="Shape"/>
            <p:cNvSpPr/>
            <p:nvPr/>
          </p:nvSpPr>
          <p:spPr>
            <a:xfrm flipH="1">
              <a:off x="371481" y="222249"/>
              <a:ext cx="266695" cy="39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60" y="21599"/>
                  </a:moveTo>
                  <a:cubicBezTo>
                    <a:pt x="87" y="20330"/>
                    <a:pt x="0" y="19034"/>
                    <a:pt x="0" y="17734"/>
                  </a:cubicBezTo>
                  <a:cubicBezTo>
                    <a:pt x="0" y="7939"/>
                    <a:pt x="4835" y="0"/>
                    <a:pt x="10800" y="0"/>
                  </a:cubicBezTo>
                  <a:cubicBezTo>
                    <a:pt x="16741" y="-1"/>
                    <a:pt x="21567" y="7880"/>
                    <a:pt x="21600" y="17637"/>
                  </a:cubicBezTo>
                  <a:lnTo>
                    <a:pt x="10800" y="17734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510" name="105.10.7.2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105.10.7.2</a:t>
              </a:r>
            </a:p>
          </p:txBody>
        </p:sp>
      </p:grpSp>
      <p:grpSp>
        <p:nvGrpSpPr>
          <p:cNvPr id="514" name="Group"/>
          <p:cNvGrpSpPr/>
          <p:nvPr/>
        </p:nvGrpSpPr>
        <p:grpSpPr>
          <a:xfrm>
            <a:off x="5065712" y="4479923"/>
            <a:ext cx="824467" cy="622303"/>
            <a:chOff x="0" y="0"/>
            <a:chExt cx="824466" cy="622302"/>
          </a:xfrm>
        </p:grpSpPr>
        <p:sp>
          <p:nvSpPr>
            <p:cNvPr id="512" name="Shape"/>
            <p:cNvSpPr/>
            <p:nvPr/>
          </p:nvSpPr>
          <p:spPr>
            <a:xfrm>
              <a:off x="304800" y="231775"/>
              <a:ext cx="266702" cy="3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258" y="21599"/>
                  </a:moveTo>
                  <a:cubicBezTo>
                    <a:pt x="86" y="20332"/>
                    <a:pt x="0" y="19039"/>
                    <a:pt x="0" y="17742"/>
                  </a:cubicBezTo>
                  <a:cubicBezTo>
                    <a:pt x="0" y="7943"/>
                    <a:pt x="4835" y="0"/>
                    <a:pt x="10800" y="0"/>
                  </a:cubicBezTo>
                  <a:cubicBezTo>
                    <a:pt x="16765" y="-1"/>
                    <a:pt x="21600" y="7943"/>
                    <a:pt x="21600" y="17741"/>
                  </a:cubicBezTo>
                  <a:lnTo>
                    <a:pt x="10800" y="17742"/>
                  </a:lnTo>
                  <a:close/>
                </a:path>
              </a:pathLst>
            </a:custGeom>
            <a:noFill/>
            <a:ln w="2556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513" name="105.10.7.3"/>
            <p:cNvSpPr txBox="1"/>
            <p:nvPr/>
          </p:nvSpPr>
          <p:spPr>
            <a:xfrm>
              <a:off x="-1" y="0"/>
              <a:ext cx="824468" cy="264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105.10.7.3</a:t>
              </a:r>
            </a:p>
          </p:txBody>
        </p:sp>
      </p:grpSp>
      <p:grpSp>
        <p:nvGrpSpPr>
          <p:cNvPr id="519" name="Group"/>
          <p:cNvGrpSpPr/>
          <p:nvPr/>
        </p:nvGrpSpPr>
        <p:grpSpPr>
          <a:xfrm>
            <a:off x="66674" y="5035550"/>
            <a:ext cx="5011741" cy="1752602"/>
            <a:chOff x="0" y="0"/>
            <a:chExt cx="5011739" cy="1752601"/>
          </a:xfrm>
        </p:grpSpPr>
        <p:sp>
          <p:nvSpPr>
            <p:cNvPr id="515" name="Shape"/>
            <p:cNvSpPr/>
            <p:nvPr/>
          </p:nvSpPr>
          <p:spPr>
            <a:xfrm>
              <a:off x="4319587" y="26986"/>
              <a:ext cx="692153" cy="172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855"/>
                  </a:moveTo>
                  <a:lnTo>
                    <a:pt x="9447" y="9135"/>
                  </a:lnTo>
                  <a:lnTo>
                    <a:pt x="590" y="21600"/>
                  </a:lnTo>
                  <a:lnTo>
                    <a:pt x="0" y="0"/>
                  </a:lnTo>
                  <a:lnTo>
                    <a:pt x="7971" y="7213"/>
                  </a:lnTo>
                  <a:lnTo>
                    <a:pt x="21600" y="4855"/>
                  </a:lnTo>
                  <a:close/>
                </a:path>
              </a:pathLst>
            </a:custGeom>
            <a:solidFill>
              <a:srgbClr val="CC9900"/>
            </a:solidFill>
            <a:ln w="1260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grpSp>
          <p:nvGrpSpPr>
            <p:cNvPr id="518" name="Group"/>
            <p:cNvGrpSpPr/>
            <p:nvPr/>
          </p:nvGrpSpPr>
          <p:grpSpPr>
            <a:xfrm>
              <a:off x="-1" y="0"/>
              <a:ext cx="4311064" cy="1730376"/>
              <a:chOff x="0" y="0"/>
              <a:chExt cx="4311062" cy="1730375"/>
            </a:xfrm>
          </p:grpSpPr>
          <p:sp>
            <p:nvSpPr>
              <p:cNvPr id="516" name="Rectangle"/>
              <p:cNvSpPr/>
              <p:nvPr/>
            </p:nvSpPr>
            <p:spPr>
              <a:xfrm>
                <a:off x="-1" y="0"/>
                <a:ext cx="4294191" cy="1730376"/>
              </a:xfrm>
              <a:prstGeom prst="rect">
                <a:avLst/>
              </a:prstGeom>
              <a:gradFill flip="none" rotWithShape="1">
                <a:gsLst>
                  <a:gs pos="0">
                    <a:srgbClr val="B28500"/>
                  </a:gs>
                  <a:gs pos="100000">
                    <a:srgbClr val="CC9900"/>
                  </a:gs>
                </a:gsLst>
                <a:lin ang="16200000" scaled="0"/>
              </a:gradFill>
              <a:ln w="12600" cap="sq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</p:txBody>
          </p:sp>
          <p:sp>
            <p:nvSpPr>
              <p:cNvPr id="517" name="interface loopback 0…"/>
              <p:cNvSpPr txBox="1"/>
              <p:nvPr/>
            </p:nvSpPr>
            <p:spPr>
              <a:xfrm>
                <a:off x="-1" y="0"/>
                <a:ext cx="4311064" cy="16916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interface loopback 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ip address 105.10.7.3 255.255.255.255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router bgp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network 105.10.7.0 mask 255.255.255.0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105.10.7.1 remote-as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</a:t>
                </a:r>
                <a:r>
                  <a:rPr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</a:rPr>
                  <a:t>neighbor 105.10.7.1 update-source loopback0</a:t>
                </a:r>
                <a:endParaRPr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</a:endParaRP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105.10.7.2 remote-as 100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1200">
                    <a:effectLst>
                      <a:outerShdw sx="100000" sy="100000" kx="0" ky="0" algn="b" rotWithShape="0" blurRad="12700" dist="25400" dir="2700000">
                        <a:srgbClr val="FFFFFF"/>
                      </a:outerShdw>
                    </a:effectLst>
                    <a:latin typeface="Courier New"/>
                    <a:ea typeface="Courier New"/>
                    <a:cs typeface="Courier New"/>
                    <a:sym typeface="Courier New"/>
                  </a:defRPr>
                </a:pPr>
                <a:r>
                  <a:t>  neighbor 105.10.7.2 update-source loopback0</a:t>
                </a:r>
              </a:p>
            </p:txBody>
          </p:sp>
        </p:grpSp>
      </p:grpSp>
      <p:sp>
        <p:nvSpPr>
          <p:cNvPr id="520" name="Connection Line"/>
          <p:cNvSpPr/>
          <p:nvPr/>
        </p:nvSpPr>
        <p:spPr>
          <a:xfrm>
            <a:off x="4116665" y="2865482"/>
            <a:ext cx="2655611" cy="2914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4" fill="norm" stroke="1" extrusionOk="0">
                <a:moveTo>
                  <a:pt x="0" y="14362"/>
                </a:moveTo>
                <a:cubicBezTo>
                  <a:pt x="7240" y="-5386"/>
                  <a:pt x="14440" y="-4769"/>
                  <a:pt x="21600" y="16214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1" name="Connection Line"/>
          <p:cNvSpPr/>
          <p:nvPr/>
        </p:nvSpPr>
        <p:spPr>
          <a:xfrm>
            <a:off x="3626479" y="3669202"/>
            <a:ext cx="1343984" cy="15962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717" y="18158"/>
                  <a:pt x="2517" y="10958"/>
                  <a:pt x="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2" name="Connection Line"/>
          <p:cNvSpPr/>
          <p:nvPr/>
        </p:nvSpPr>
        <p:spPr>
          <a:xfrm>
            <a:off x="6037262" y="3724275"/>
            <a:ext cx="1341293" cy="154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39" h="21600" fill="norm" stroke="1" extrusionOk="0">
                <a:moveTo>
                  <a:pt x="0" y="21600"/>
                </a:moveTo>
                <a:cubicBezTo>
                  <a:pt x="14885" y="17691"/>
                  <a:pt x="21600" y="10491"/>
                  <a:pt x="20144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GP Part 6"/>
          <p:cNvSpPr txBox="1"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pPr/>
            <a:r>
              <a:t>BGP Part 6</a:t>
            </a:r>
          </a:p>
        </p:txBody>
      </p:sp>
      <p:sp>
        <p:nvSpPr>
          <p:cNvPr id="81" name="BGP Protocol Basics…"/>
          <p:cNvSpPr txBox="1"/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BGP Protocol Basics</a:t>
            </a:r>
          </a:p>
          <a:p>
            <a:pPr marL="339725" indent="-338138">
              <a:spcBef>
                <a:spcPts val="600"/>
              </a:spcBef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600"/>
            </a:pPr>
            <a:r>
              <a:t>Terminology</a:t>
            </a:r>
          </a:p>
          <a:p>
            <a:pPr marL="339725" indent="-338138">
              <a:spcBef>
                <a:spcPts val="600"/>
              </a:spcBef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600"/>
            </a:pPr>
            <a:r>
              <a:t>General Operation</a:t>
            </a:r>
          </a:p>
          <a:p>
            <a:pPr marL="339725" indent="-338138">
              <a:spcBef>
                <a:spcPts val="600"/>
              </a:spcBef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600"/>
            </a:pPr>
            <a:r>
              <a:t>Interior/Exterior BGP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GP Protocol Basic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Protocol Basics</a:t>
            </a:r>
          </a:p>
        </p:txBody>
      </p:sp>
      <p:sp>
        <p:nvSpPr>
          <p:cNvPr id="84" name="Routing Protocol used between ASes…"/>
          <p:cNvSpPr txBox="1"/>
          <p:nvPr>
            <p:ph type="subTitle" sz="quarter" idx="1"/>
          </p:nvPr>
        </p:nvSpPr>
        <p:spPr>
          <a:xfrm>
            <a:off x="152400" y="4249737"/>
            <a:ext cx="4151313" cy="2419352"/>
          </a:xfrm>
          <a:prstGeom prst="rect">
            <a:avLst/>
          </a:prstGeom>
        </p:spPr>
        <p:txBody>
          <a:bodyPr/>
          <a:lstStyle/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Routing Protocol used between ASes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If you aren’t connected to multiple ASes you don’t need BGP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Runs over TCP</a:t>
            </a:r>
          </a:p>
        </p:txBody>
      </p:sp>
      <p:pic>
        <p:nvPicPr>
          <p:cNvPr id="8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21362" y="2308225"/>
            <a:ext cx="3109914" cy="1884364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1675" y="2365375"/>
            <a:ext cx="3111500" cy="1884364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0712" y="4606925"/>
            <a:ext cx="3109914" cy="1884364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Line"/>
          <p:cNvSpPr/>
          <p:nvPr/>
        </p:nvSpPr>
        <p:spPr>
          <a:xfrm>
            <a:off x="5745162" y="3875880"/>
            <a:ext cx="2" cy="426245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" name="AS 100"/>
          <p:cNvSpPr txBox="1"/>
          <p:nvPr/>
        </p:nvSpPr>
        <p:spPr>
          <a:xfrm>
            <a:off x="1616075" y="3069431"/>
            <a:ext cx="1336675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90" name="AS 101"/>
          <p:cNvSpPr txBox="1"/>
          <p:nvPr/>
        </p:nvSpPr>
        <p:spPr>
          <a:xfrm>
            <a:off x="6981825" y="3069431"/>
            <a:ext cx="1336675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 101</a:t>
            </a:r>
          </a:p>
        </p:txBody>
      </p:sp>
      <p:sp>
        <p:nvSpPr>
          <p:cNvPr id="91" name="AS 102"/>
          <p:cNvSpPr txBox="1"/>
          <p:nvPr/>
        </p:nvSpPr>
        <p:spPr>
          <a:xfrm>
            <a:off x="5202237" y="5382417"/>
            <a:ext cx="1614489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 102</a:t>
            </a:r>
          </a:p>
        </p:txBody>
      </p:sp>
      <p:sp>
        <p:nvSpPr>
          <p:cNvPr id="92" name="Line"/>
          <p:cNvSpPr/>
          <p:nvPr/>
        </p:nvSpPr>
        <p:spPr>
          <a:xfrm>
            <a:off x="3839950" y="2592386"/>
            <a:ext cx="2430886" cy="3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Line"/>
          <p:cNvSpPr/>
          <p:nvPr/>
        </p:nvSpPr>
        <p:spPr>
          <a:xfrm>
            <a:off x="4005720" y="3875880"/>
            <a:ext cx="2122854" cy="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Line"/>
          <p:cNvSpPr/>
          <p:nvPr/>
        </p:nvSpPr>
        <p:spPr>
          <a:xfrm>
            <a:off x="5744368" y="4297759"/>
            <a:ext cx="795" cy="203996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5" name="Line"/>
          <p:cNvSpPr/>
          <p:nvPr/>
        </p:nvSpPr>
        <p:spPr>
          <a:xfrm>
            <a:off x="5965030" y="4528342"/>
            <a:ext cx="795" cy="196058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6" name="Line"/>
          <p:cNvSpPr/>
          <p:nvPr/>
        </p:nvSpPr>
        <p:spPr>
          <a:xfrm flipH="1">
            <a:off x="4003674" y="2266156"/>
            <a:ext cx="227808" cy="156370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7" name="Line"/>
          <p:cNvSpPr/>
          <p:nvPr/>
        </p:nvSpPr>
        <p:spPr>
          <a:xfrm>
            <a:off x="5903118" y="2266156"/>
            <a:ext cx="156371" cy="156370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8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29262" y="4530725"/>
            <a:ext cx="884239" cy="519113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E"/>
          <p:cNvSpPr txBox="1"/>
          <p:nvPr/>
        </p:nvSpPr>
        <p:spPr>
          <a:xfrm>
            <a:off x="5878957" y="4776787"/>
            <a:ext cx="16897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</a:t>
            </a:r>
          </a:p>
        </p:txBody>
      </p:sp>
      <p:pic>
        <p:nvPicPr>
          <p:cNvPr id="100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6487" y="3616325"/>
            <a:ext cx="884239" cy="519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6487" y="2338386"/>
            <a:ext cx="884239" cy="5191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00386" y="3616325"/>
            <a:ext cx="885827" cy="519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00386" y="2338386"/>
            <a:ext cx="885827" cy="519114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B"/>
          <p:cNvSpPr txBox="1"/>
          <p:nvPr/>
        </p:nvSpPr>
        <p:spPr>
          <a:xfrm>
            <a:off x="3441091" y="3843337"/>
            <a:ext cx="186954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5" name="D"/>
          <p:cNvSpPr txBox="1"/>
          <p:nvPr/>
        </p:nvSpPr>
        <p:spPr>
          <a:xfrm>
            <a:off x="6518137" y="3843337"/>
            <a:ext cx="20506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106" name="A"/>
          <p:cNvSpPr txBox="1"/>
          <p:nvPr/>
        </p:nvSpPr>
        <p:spPr>
          <a:xfrm>
            <a:off x="3442071" y="2581275"/>
            <a:ext cx="186582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7" name="C"/>
          <p:cNvSpPr txBox="1"/>
          <p:nvPr/>
        </p:nvSpPr>
        <p:spPr>
          <a:xfrm>
            <a:off x="6529548" y="2581275"/>
            <a:ext cx="182241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08" name="Peering"/>
          <p:cNvSpPr txBox="1"/>
          <p:nvPr/>
        </p:nvSpPr>
        <p:spPr>
          <a:xfrm>
            <a:off x="4461213" y="1760536"/>
            <a:ext cx="1188360" cy="44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038" tIns="50038" rIns="50038" bIns="5003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2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Peering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BGP Protocol Basic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Protocol Basics</a:t>
            </a:r>
          </a:p>
        </p:txBody>
      </p:sp>
      <p:sp>
        <p:nvSpPr>
          <p:cNvPr id="111" name="Uses Incremental updates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Uses Incremental updates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sends one copy of the RIB at the beginning, then sends changes as they happen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Path Vector protocol 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keeps track of the AS path of routing information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Many options for policy enforcement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rminology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Terminology</a:t>
            </a:r>
          </a:p>
        </p:txBody>
      </p:sp>
      <p:sp>
        <p:nvSpPr>
          <p:cNvPr id="114" name="Neighbour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Neighbour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Configured BGP peer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NLRI/Prefix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NLRI – network layer reachability information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Reachability information for an IP address &amp; mask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Router-ID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32 bit integer to uniquely identify router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Comes from Loopback or Highest IP address configured on the router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Route/Path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NLRI advertised by a neighbour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rminology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Terminology</a:t>
            </a:r>
          </a:p>
        </p:txBody>
      </p:sp>
      <p:sp>
        <p:nvSpPr>
          <p:cNvPr id="117" name="Transit – carrying network traffic across a network, usually for a fee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Transit – carrying network traffic across a network, usually for a fee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Peering – exchanging routing information and traffic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your customers and your peers’ customers network information only.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not your peers’ peers; not your peers’ providers.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Peering also has another meaning: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BGP neighbour, whether or not transit is provided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Default – where to send traffic when there is no explicit route in the routing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GP Basics …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BGP Basics …</a:t>
            </a:r>
          </a:p>
        </p:txBody>
      </p:sp>
      <p:sp>
        <p:nvSpPr>
          <p:cNvPr id="120" name="Each AS originates a set of NLRI (routing announcements)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Each AS originates a set of NLRI (routing announcements)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NLRI is exchanged between BGP peers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Can have multiple paths for a given prefix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BGP picks the best path and installs in the IP forwarding table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Policies applied (through attributes) influences BGP path selection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erior BGP vs.  Exterior BGP"/>
          <p:cNvSpPr txBox="1"/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Interior BGP vs. </a:t>
            </a:r>
            <a:br/>
            <a:r>
              <a:t>Exterior BGP</a:t>
            </a:r>
          </a:p>
        </p:txBody>
      </p:sp>
      <p:sp>
        <p:nvSpPr>
          <p:cNvPr id="123" name="Interior BGP (iBGP)…"/>
          <p:cNvSpPr txBox="1"/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marL="336550" indent="-334963">
              <a:spcBef>
                <a:spcPts val="6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</a:p>
          <a:p>
            <a:pPr marL="339725" indent="-338136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Interior BGP (iBGP)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Between routers in the same AS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Often between routers that are far apart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Should be a full mesh: every iBGP router talks to all other iBGP routers in the same AS</a:t>
            </a:r>
          </a:p>
        </p:txBody>
      </p:sp>
      <p:sp>
        <p:nvSpPr>
          <p:cNvPr id="124" name="Exterior BGP (eBGP)…"/>
          <p:cNvSpPr/>
          <p:nvPr>
            <p:ph type="body" idx="13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336550" indent="-334963">
              <a:spcBef>
                <a:spcPts val="6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</a:p>
          <a:p>
            <a:pPr marL="339725" indent="-338136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Exterior BGP (eBGP)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Between routers in different ASes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Almost always between directly-connected routers (ethernet, serial line, etc.)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