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2" name="Shape 7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half" idx="1"/>
          </p:nvPr>
        </p:nvSpPr>
        <p:spPr>
          <a:xfrm>
            <a:off x="457198" y="1600200"/>
            <a:ext cx="4035488" cy="452437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Rectangle"/>
          <p:cNvSpPr/>
          <p:nvPr>
            <p:ph type="body" sz="half" idx="13"/>
          </p:nvPr>
        </p:nvSpPr>
        <p:spPr>
          <a:xfrm>
            <a:off x="4644966" y="1600200"/>
            <a:ext cx="4035486" cy="452437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sz="half" idx="1"/>
          </p:nvPr>
        </p:nvSpPr>
        <p:spPr>
          <a:xfrm>
            <a:off x="457200" y="1600200"/>
            <a:ext cx="8223250" cy="218522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Rectangle"/>
          <p:cNvSpPr/>
          <p:nvPr>
            <p:ph type="body" sz="half" idx="13"/>
          </p:nvPr>
        </p:nvSpPr>
        <p:spPr>
          <a:xfrm>
            <a:off x="457200" y="3937767"/>
            <a:ext cx="8223250" cy="218680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"/>
          <p:cNvGrpSpPr/>
          <p:nvPr/>
        </p:nvGrpSpPr>
        <p:grpSpPr>
          <a:xfrm>
            <a:off x="228596" y="2889250"/>
            <a:ext cx="8605843" cy="196850"/>
            <a:chOff x="-1" y="0"/>
            <a:chExt cx="8605842" cy="196850"/>
          </a:xfrm>
        </p:grpSpPr>
        <p:sp>
          <p:nvSpPr>
            <p:cNvPr id="59" name="Rectangle"/>
            <p:cNvSpPr/>
            <p:nvPr/>
          </p:nvSpPr>
          <p:spPr>
            <a:xfrm>
              <a:off x="-2" y="0"/>
              <a:ext cx="2865441" cy="196850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Times New Roman"/>
                </a:defRPr>
              </a:pPr>
            </a:p>
          </p:txBody>
        </p:sp>
        <p:sp>
          <p:nvSpPr>
            <p:cNvPr id="60" name="Rectangle"/>
            <p:cNvSpPr/>
            <p:nvPr/>
          </p:nvSpPr>
          <p:spPr>
            <a:xfrm>
              <a:off x="2870199" y="0"/>
              <a:ext cx="2865441" cy="196850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Times New Roman"/>
                </a:defRPr>
              </a:pPr>
            </a:p>
          </p:txBody>
        </p:sp>
        <p:sp>
          <p:nvSpPr>
            <p:cNvPr id="61" name="Rectangle"/>
            <p:cNvSpPr/>
            <p:nvPr/>
          </p:nvSpPr>
          <p:spPr>
            <a:xfrm>
              <a:off x="5740400" y="0"/>
              <a:ext cx="2865441" cy="196850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Times New Roman"/>
                </a:defRPr>
              </a:pPr>
            </a:p>
          </p:txBody>
        </p:sp>
      </p:grpSp>
      <p:sp>
        <p:nvSpPr>
          <p:cNvPr id="63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3000"/>
            </a:lvl1pPr>
            <a:lvl2pPr algn="ctr">
              <a:defRPr sz="3000"/>
            </a:lvl2pPr>
            <a:lvl3pPr algn="ctr">
              <a:defRPr sz="3000"/>
            </a:lvl3pPr>
            <a:lvl4pPr algn="ctr">
              <a:defRPr sz="3000"/>
            </a:lvl4pPr>
            <a:lvl5pPr algn="ctr"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xfrm>
            <a:off x="8412676" y="6248400"/>
            <a:ext cx="267776" cy="245997"/>
          </a:xfrm>
          <a:prstGeom prst="rect">
            <a:avLst/>
          </a:prstGeom>
        </p:spPr>
        <p:txBody>
          <a:bodyPr/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</a:tabLst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-1"/>
            <a:ext cx="228600" cy="2286002"/>
          </a:xfrm>
          <a:prstGeom prst="rect">
            <a:avLst/>
          </a:prstGeom>
          <a:solidFill>
            <a:srgbClr val="6666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</a:p>
        </p:txBody>
      </p:sp>
      <p:sp>
        <p:nvSpPr>
          <p:cNvPr id="3" name="Line"/>
          <p:cNvSpPr/>
          <p:nvPr/>
        </p:nvSpPr>
        <p:spPr>
          <a:xfrm>
            <a:off x="457199" y="1447800"/>
            <a:ext cx="8077203" cy="1590"/>
          </a:xfrm>
          <a:prstGeom prst="line">
            <a:avLst/>
          </a:prstGeom>
          <a:ln w="19080" cap="sq">
            <a:solidFill>
              <a:srgbClr val="99990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Rectangle"/>
          <p:cNvSpPr/>
          <p:nvPr/>
        </p:nvSpPr>
        <p:spPr>
          <a:xfrm>
            <a:off x="0" y="2285999"/>
            <a:ext cx="228600" cy="2286002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</a:p>
        </p:txBody>
      </p:sp>
      <p:sp>
        <p:nvSpPr>
          <p:cNvPr id="5" name="Rectangle"/>
          <p:cNvSpPr/>
          <p:nvPr/>
        </p:nvSpPr>
        <p:spPr>
          <a:xfrm>
            <a:off x="0" y="4571998"/>
            <a:ext cx="228600" cy="2286004"/>
          </a:xfrm>
          <a:prstGeom prst="rect">
            <a:avLst/>
          </a:prstGeom>
          <a:solidFill>
            <a:srgbClr val="9999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</a:p>
        </p:txBody>
      </p:sp>
      <p:sp>
        <p:nvSpPr>
          <p:cNvPr id="6" name="Title Text"/>
          <p:cNvSpPr txBox="1"/>
          <p:nvPr>
            <p:ph type="title"/>
          </p:nvPr>
        </p:nvSpPr>
        <p:spPr>
          <a:xfrm>
            <a:off x="457200" y="-20638"/>
            <a:ext cx="8223250" cy="1431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457200" y="1600200"/>
            <a:ext cx="8223250" cy="4524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6553200" y="6248400"/>
            <a:ext cx="411097" cy="423548"/>
          </a:xfrm>
          <a:prstGeom prst="rect">
            <a:avLst/>
          </a:prstGeom>
          <a:ln w="12700">
            <a:miter lim="400000"/>
          </a:ln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GP Protocol &amp; Configuration"/>
          <p:cNvSpPr txBox="1"/>
          <p:nvPr>
            <p:ph type="title"/>
          </p:nvPr>
        </p:nvSpPr>
        <p:spPr>
          <a:xfrm>
            <a:off x="685800" y="65085"/>
            <a:ext cx="7772400" cy="2744792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pPr>
            <a:r>
              <a:t>BGP</a:t>
            </a:r>
            <a:br/>
            <a:r>
              <a:t>Protocol &amp; Configuration</a:t>
            </a:r>
          </a:p>
        </p:txBody>
      </p:sp>
      <p:sp>
        <p:nvSpPr>
          <p:cNvPr id="75" name="AfNOG"/>
          <p:cNvSpPr txBox="1"/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/>
          <a:p>
            <a: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</a:p>
          <a:p>
            <a: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AfNOG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Load-sharing – single path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Load-sharing – single path </a:t>
            </a:r>
          </a:p>
        </p:txBody>
      </p:sp>
      <p:sp>
        <p:nvSpPr>
          <p:cNvPr id="189" name="Router A:…"/>
          <p:cNvSpPr txBox="1"/>
          <p:nvPr>
            <p:ph type="subTitle" idx="1"/>
          </p:nvPr>
        </p:nvSpPr>
        <p:spPr>
          <a:xfrm>
            <a:off x="457200" y="1600200"/>
            <a:ext cx="8229600" cy="3095625"/>
          </a:xfrm>
          <a:prstGeom prst="rect">
            <a:avLst/>
          </a:prstGeom>
        </p:spPr>
        <p:txBody>
          <a:bodyPr/>
          <a:lstStyle/>
          <a:p>
            <a:pPr marL="336550" indent="-336550">
              <a:lnSpc>
                <a:spcPct val="9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Router A: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interface loopback 0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ip address 20.200.0.1 255.255.255.255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router bgp 100 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neighbor 10.200.0.2 remote-as 200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neighbor 10.200.0.2 update-source loopback0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neighbor 10.200.0.2 ebgp-multihop 2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!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 route 10.200.0.2 255.255.255.255 &lt;DMZ-link1&gt;</a:t>
            </a:r>
          </a:p>
          <a:p>
            <a:pPr marL="336550" indent="-336550">
              <a:lnSpc>
                <a:spcPct val="90000"/>
              </a:lnSpc>
              <a:spcBef>
                <a:spcPts val="4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1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ip route 10.200.0.2 255.255.255.255 &lt;DMZ-link2&gt;</a:t>
            </a:r>
          </a:p>
        </p:txBody>
      </p:sp>
      <p:pic>
        <p:nvPicPr>
          <p:cNvPr id="190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0012" y="5014912"/>
            <a:ext cx="3016251" cy="18351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72062" y="4651375"/>
            <a:ext cx="3624263" cy="2206625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AS100"/>
          <p:cNvSpPr txBox="1"/>
          <p:nvPr/>
        </p:nvSpPr>
        <p:spPr>
          <a:xfrm>
            <a:off x="1643060" y="5489573"/>
            <a:ext cx="1158878" cy="39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0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AS100</a:t>
            </a:r>
          </a:p>
        </p:txBody>
      </p:sp>
      <p:sp>
        <p:nvSpPr>
          <p:cNvPr id="193" name="AS200"/>
          <p:cNvSpPr txBox="1"/>
          <p:nvPr/>
        </p:nvSpPr>
        <p:spPr>
          <a:xfrm>
            <a:off x="7113585" y="5529262"/>
            <a:ext cx="924778" cy="396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79" tIns="46079" rIns="46079" bIns="4607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0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AS200</a:t>
            </a:r>
          </a:p>
        </p:txBody>
      </p:sp>
      <p:sp>
        <p:nvSpPr>
          <p:cNvPr id="194" name="Line"/>
          <p:cNvSpPr/>
          <p:nvPr/>
        </p:nvSpPr>
        <p:spPr>
          <a:xfrm flipV="1">
            <a:off x="4919662" y="5184773"/>
            <a:ext cx="1371603" cy="190503"/>
          </a:xfrm>
          <a:prstGeom prst="line">
            <a:avLst/>
          </a:prstGeom>
          <a:ln w="9360" cap="sq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95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38862" y="5032375"/>
            <a:ext cx="944565" cy="5540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28925" y="5511800"/>
            <a:ext cx="944563" cy="554038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Loopback 0…"/>
          <p:cNvSpPr txBox="1"/>
          <p:nvPr/>
        </p:nvSpPr>
        <p:spPr>
          <a:xfrm>
            <a:off x="7053260" y="4865687"/>
            <a:ext cx="1461371" cy="631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8" tIns="36358" rIns="36358" bIns="3635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Tahoma"/>
                <a:ea typeface="Tahoma"/>
                <a:cs typeface="Tahoma"/>
                <a:sym typeface="Tahoma"/>
              </a:defRPr>
            </a:pPr>
            <a:r>
              <a:t>Loopback 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Tahoma"/>
                <a:ea typeface="Tahoma"/>
                <a:cs typeface="Tahoma"/>
                <a:sym typeface="Tahoma"/>
              </a:defRPr>
            </a:pPr>
            <a:r>
              <a:t>10.200.0.2</a:t>
            </a:r>
          </a:p>
        </p:txBody>
      </p:sp>
      <p:sp>
        <p:nvSpPr>
          <p:cNvPr id="198" name="Loopback 0…"/>
          <p:cNvSpPr txBox="1"/>
          <p:nvPr/>
        </p:nvSpPr>
        <p:spPr>
          <a:xfrm>
            <a:off x="2557460" y="6008687"/>
            <a:ext cx="1461371" cy="631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8" tIns="36358" rIns="36358" bIns="3635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Tahoma"/>
                <a:ea typeface="Tahoma"/>
                <a:cs typeface="Tahoma"/>
                <a:sym typeface="Tahoma"/>
              </a:defRPr>
            </a:pPr>
            <a:r>
              <a:t>Loopback 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800">
                <a:latin typeface="Tahoma"/>
                <a:ea typeface="Tahoma"/>
                <a:cs typeface="Tahoma"/>
                <a:sym typeface="Tahoma"/>
              </a:defRPr>
            </a:pPr>
            <a:r>
              <a:t>20.200.0.1</a:t>
            </a:r>
          </a:p>
        </p:txBody>
      </p:sp>
      <p:sp>
        <p:nvSpPr>
          <p:cNvPr id="199" name="A"/>
          <p:cNvSpPr txBox="1"/>
          <p:nvPr/>
        </p:nvSpPr>
        <p:spPr>
          <a:xfrm>
            <a:off x="3127374" y="5672137"/>
            <a:ext cx="294074" cy="441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8" tIns="36358" rIns="36358" bIns="3635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Note: A still only advertises one “best” path to iBGP peers"/>
          <p:cNvSpPr txBox="1"/>
          <p:nvPr/>
        </p:nvSpPr>
        <p:spPr>
          <a:xfrm>
            <a:off x="884237" y="5881687"/>
            <a:ext cx="7508963" cy="377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8" tIns="36358" rIns="36358" bIns="3635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Note: A still only advertises one “best” path to iBGP peers</a:t>
            </a:r>
          </a:p>
        </p:txBody>
      </p:sp>
      <p:sp>
        <p:nvSpPr>
          <p:cNvPr id="202" name="Load-sharing – multiple paths from the same AS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Load-sharing – multiple paths from the same AS</a:t>
            </a:r>
          </a:p>
        </p:txBody>
      </p:sp>
      <p:sp>
        <p:nvSpPr>
          <p:cNvPr id="203" name="Router A:…"/>
          <p:cNvSpPr txBox="1"/>
          <p:nvPr>
            <p:ph type="subTitle" sz="half" idx="1"/>
          </p:nvPr>
        </p:nvSpPr>
        <p:spPr>
          <a:xfrm>
            <a:off x="457200" y="1600199"/>
            <a:ext cx="8229600" cy="2147891"/>
          </a:xfrm>
          <a:prstGeom prst="rect">
            <a:avLst/>
          </a:prstGeom>
        </p:spPr>
        <p:txBody>
          <a:bodyPr/>
          <a:lstStyle/>
          <a:p>
            <a:pPr marL="336550" indent="-336550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Router A: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router bgp 100 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neighbor 10.200.0.1 remote-as 200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neighbor 10.300.0.1 remote-as 200</a:t>
            </a:r>
          </a:p>
          <a:p>
            <a:pPr marL="336550" indent="-336550">
              <a:lnSpc>
                <a:spcPct val="90000"/>
              </a:lnSpc>
              <a:spcBef>
                <a:spcPts val="5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maximum-paths 2</a:t>
            </a:r>
          </a:p>
        </p:txBody>
      </p:sp>
      <p:pic>
        <p:nvPicPr>
          <p:cNvPr id="204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3937" y="3944937"/>
            <a:ext cx="3014665" cy="1835153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82850" y="4441825"/>
            <a:ext cx="944563" cy="55403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24400" y="3581400"/>
            <a:ext cx="3624263" cy="2206625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100"/>
          <p:cNvSpPr txBox="1"/>
          <p:nvPr/>
        </p:nvSpPr>
        <p:spPr>
          <a:xfrm>
            <a:off x="1584325" y="4459287"/>
            <a:ext cx="1158875" cy="523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208" name="200"/>
          <p:cNvSpPr txBox="1"/>
          <p:nvPr/>
        </p:nvSpPr>
        <p:spPr>
          <a:xfrm>
            <a:off x="6765924" y="4459287"/>
            <a:ext cx="784110" cy="523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79" tIns="46079" rIns="46079" bIns="4607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209" name="A"/>
          <p:cNvSpPr txBox="1"/>
          <p:nvPr/>
        </p:nvSpPr>
        <p:spPr>
          <a:xfrm>
            <a:off x="2743199" y="4602162"/>
            <a:ext cx="294074" cy="441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6358" tIns="36358" rIns="36358" bIns="3635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10" name="Line"/>
          <p:cNvSpPr/>
          <p:nvPr/>
        </p:nvSpPr>
        <p:spPr>
          <a:xfrm flipV="1">
            <a:off x="4571998" y="4114798"/>
            <a:ext cx="1371603" cy="190503"/>
          </a:xfrm>
          <a:prstGeom prst="line">
            <a:avLst/>
          </a:prstGeom>
          <a:ln w="9360" cap="sq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11" name="Line"/>
          <p:cNvSpPr/>
          <p:nvPr/>
        </p:nvSpPr>
        <p:spPr>
          <a:xfrm>
            <a:off x="4686298" y="4914898"/>
            <a:ext cx="1409703" cy="114303"/>
          </a:xfrm>
          <a:prstGeom prst="line">
            <a:avLst/>
          </a:prstGeom>
          <a:ln w="9360" cap="sq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212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67400" y="4800600"/>
            <a:ext cx="944563" cy="55403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91200" y="3962400"/>
            <a:ext cx="944563" cy="5540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dundancy – Multi-homing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Redundancy – Multi-homing</a:t>
            </a:r>
          </a:p>
        </p:txBody>
      </p:sp>
      <p:sp>
        <p:nvSpPr>
          <p:cNvPr id="216" name="Reliable connection to Internet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Reliable connection to Internet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3 common cases of multi-homing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default from all providers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customer + default from all providers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full routes from all providers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Address Space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comes from upstream providers, or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allocated directly from registries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Default from all provider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Default from all providers </a:t>
            </a:r>
          </a:p>
        </p:txBody>
      </p:sp>
      <p:sp>
        <p:nvSpPr>
          <p:cNvPr id="219" name="Low memory/CPU solution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</a:pPr>
            <a:r>
              <a:t>Low memory/CPU solution	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</a:pPr>
            <a:r>
              <a:t>Provider sends BGP default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/>
            </a:pPr>
            <a:r>
              <a:t>provider is selected based on IGP metric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</a:pPr>
            <a:r>
              <a:t>Inbound traffic decided by providers’ policy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  <a:tab pos="10045700" algn="l"/>
                <a:tab pos="10502900" algn="l"/>
                <a:tab pos="10502900" algn="l"/>
                <a:tab pos="10502900" algn="l"/>
              </a:tabLst>
              <a:defRPr sz="2400"/>
            </a:pPr>
            <a:r>
              <a:t>Can influence using outbound policy, example: AS-path prepend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Default from all providers"/>
          <p:cNvSpPr txBox="1"/>
          <p:nvPr>
            <p:ph type="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Default from all providers</a:t>
            </a:r>
          </a:p>
        </p:txBody>
      </p:sp>
      <p:sp>
        <p:nvSpPr>
          <p:cNvPr id="222" name="Line"/>
          <p:cNvSpPr/>
          <p:nvPr/>
        </p:nvSpPr>
        <p:spPr>
          <a:xfrm flipV="1">
            <a:off x="6314280" y="3930648"/>
            <a:ext cx="524671" cy="594521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23" name="Line"/>
          <p:cNvSpPr/>
          <p:nvPr/>
        </p:nvSpPr>
        <p:spPr>
          <a:xfrm flipH="1" flipV="1">
            <a:off x="2784474" y="4183062"/>
            <a:ext cx="374653" cy="424677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224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6912" y="2835275"/>
            <a:ext cx="2900365" cy="176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6775" y="2830510"/>
            <a:ext cx="2901950" cy="1765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95635" y="4592637"/>
            <a:ext cx="2901953" cy="1763715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AS 400"/>
          <p:cNvSpPr txBox="1"/>
          <p:nvPr/>
        </p:nvSpPr>
        <p:spPr>
          <a:xfrm>
            <a:off x="4215357" y="5318916"/>
            <a:ext cx="1024434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AS 400</a:t>
            </a:r>
          </a:p>
        </p:txBody>
      </p:sp>
      <p:sp>
        <p:nvSpPr>
          <p:cNvPr id="228" name="Provider…"/>
          <p:cNvSpPr txBox="1"/>
          <p:nvPr/>
        </p:nvSpPr>
        <p:spPr>
          <a:xfrm>
            <a:off x="1360486" y="3287712"/>
            <a:ext cx="1606554" cy="8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Provider</a:t>
            </a:r>
          </a:p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AS 200</a:t>
            </a:r>
          </a:p>
        </p:txBody>
      </p:sp>
      <p:sp>
        <p:nvSpPr>
          <p:cNvPr id="229" name="Line"/>
          <p:cNvSpPr/>
          <p:nvPr/>
        </p:nvSpPr>
        <p:spPr>
          <a:xfrm>
            <a:off x="4662487" y="5117305"/>
            <a:ext cx="600078" cy="795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0" name="Line"/>
          <p:cNvSpPr/>
          <p:nvPr/>
        </p:nvSpPr>
        <p:spPr>
          <a:xfrm>
            <a:off x="3975891" y="5625305"/>
            <a:ext cx="300834" cy="340522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1" name="Line"/>
          <p:cNvSpPr/>
          <p:nvPr/>
        </p:nvSpPr>
        <p:spPr>
          <a:xfrm flipH="1">
            <a:off x="5121273" y="5625305"/>
            <a:ext cx="300835" cy="340522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2" name="Provider…"/>
          <p:cNvSpPr txBox="1"/>
          <p:nvPr/>
        </p:nvSpPr>
        <p:spPr>
          <a:xfrm>
            <a:off x="6665911" y="3287712"/>
            <a:ext cx="1420814" cy="8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Provider</a:t>
            </a:r>
          </a:p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AS 300</a:t>
            </a:r>
          </a:p>
        </p:txBody>
      </p:sp>
      <p:pic>
        <p:nvPicPr>
          <p:cNvPr id="233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00310" y="4081462"/>
            <a:ext cx="696915" cy="4079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28987" y="4884737"/>
            <a:ext cx="696915" cy="4079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98962" y="5843587"/>
            <a:ext cx="698503" cy="4079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84787" y="4884737"/>
            <a:ext cx="698503" cy="4079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27775" y="4081462"/>
            <a:ext cx="698500" cy="407990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E"/>
          <p:cNvSpPr txBox="1"/>
          <p:nvPr/>
        </p:nvSpPr>
        <p:spPr>
          <a:xfrm>
            <a:off x="6604796" y="4281487"/>
            <a:ext cx="149219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239" name="B"/>
          <p:cNvSpPr txBox="1"/>
          <p:nvPr/>
        </p:nvSpPr>
        <p:spPr>
          <a:xfrm>
            <a:off x="5553681" y="5081587"/>
            <a:ext cx="160710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240" name="C"/>
          <p:cNvSpPr txBox="1"/>
          <p:nvPr/>
        </p:nvSpPr>
        <p:spPr>
          <a:xfrm>
            <a:off x="4664106" y="6027737"/>
            <a:ext cx="163451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241" name="A"/>
          <p:cNvSpPr txBox="1"/>
          <p:nvPr/>
        </p:nvSpPr>
        <p:spPr>
          <a:xfrm>
            <a:off x="3599681" y="5081587"/>
            <a:ext cx="160288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42" name="D"/>
          <p:cNvSpPr txBox="1"/>
          <p:nvPr/>
        </p:nvSpPr>
        <p:spPr>
          <a:xfrm>
            <a:off x="2768767" y="4281487"/>
            <a:ext cx="179053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243" name="Receive default from upstreams"/>
          <p:cNvSpPr txBox="1"/>
          <p:nvPr/>
        </p:nvSpPr>
        <p:spPr>
          <a:xfrm>
            <a:off x="6608760" y="4600573"/>
            <a:ext cx="2066928" cy="57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Receive default from upstreams</a:t>
            </a:r>
          </a:p>
        </p:txBody>
      </p:sp>
      <p:sp>
        <p:nvSpPr>
          <p:cNvPr id="244" name="Receive default from upstreams"/>
          <p:cNvSpPr txBox="1"/>
          <p:nvPr/>
        </p:nvSpPr>
        <p:spPr>
          <a:xfrm>
            <a:off x="155573" y="4543423"/>
            <a:ext cx="2112967" cy="57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Receive default from upstreams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er prefixes plus default from all providers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Customer prefixes plus default from all providers</a:t>
            </a:r>
          </a:p>
        </p:txBody>
      </p:sp>
      <p:sp>
        <p:nvSpPr>
          <p:cNvPr id="247" name="Medium memory and CPU solution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Medium memory and CPU solution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Granular routing for customer routes, default for the rest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Route directly to customers as those have specific policies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Inbound traffic decided by providers’ policies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Can influence using outbound policy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 chooses shortest AS path"/>
          <p:cNvSpPr txBox="1"/>
          <p:nvPr/>
        </p:nvSpPr>
        <p:spPr>
          <a:xfrm>
            <a:off x="493712" y="5511799"/>
            <a:ext cx="2362201" cy="631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358" tIns="36358" rIns="36358" bIns="36358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 chooses shortest AS path</a:t>
            </a:r>
          </a:p>
        </p:txBody>
      </p:sp>
      <p:sp>
        <p:nvSpPr>
          <p:cNvPr id="250" name="Customer routes from all providers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Customer routes from all providers </a:t>
            </a:r>
          </a:p>
        </p:txBody>
      </p:sp>
      <p:sp>
        <p:nvSpPr>
          <p:cNvPr id="251" name="Line"/>
          <p:cNvSpPr/>
          <p:nvPr/>
        </p:nvSpPr>
        <p:spPr>
          <a:xfrm flipH="1">
            <a:off x="3236910" y="3988591"/>
            <a:ext cx="1638303" cy="795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52" name="Line"/>
          <p:cNvSpPr/>
          <p:nvPr/>
        </p:nvSpPr>
        <p:spPr>
          <a:xfrm flipV="1">
            <a:off x="3336130" y="2809874"/>
            <a:ext cx="524671" cy="592935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53" name="Line"/>
          <p:cNvSpPr/>
          <p:nvPr/>
        </p:nvSpPr>
        <p:spPr>
          <a:xfrm flipV="1">
            <a:off x="6265066" y="4251323"/>
            <a:ext cx="524672" cy="592141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54" name="Line"/>
          <p:cNvSpPr/>
          <p:nvPr/>
        </p:nvSpPr>
        <p:spPr>
          <a:xfrm flipH="1" flipV="1">
            <a:off x="2733674" y="4502148"/>
            <a:ext cx="374653" cy="423071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255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700" y="3154360"/>
            <a:ext cx="2900365" cy="17573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6910" y="1711325"/>
            <a:ext cx="2901953" cy="1755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97562" y="3149600"/>
            <a:ext cx="2901953" cy="17573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6425" y="4911725"/>
            <a:ext cx="2901950" cy="1755775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AS 400"/>
          <p:cNvSpPr txBox="1"/>
          <p:nvPr/>
        </p:nvSpPr>
        <p:spPr>
          <a:xfrm>
            <a:off x="4166144" y="5638005"/>
            <a:ext cx="1024434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AS 400</a:t>
            </a:r>
          </a:p>
        </p:txBody>
      </p:sp>
      <p:sp>
        <p:nvSpPr>
          <p:cNvPr id="260" name="Provider…"/>
          <p:cNvSpPr txBox="1"/>
          <p:nvPr/>
        </p:nvSpPr>
        <p:spPr>
          <a:xfrm>
            <a:off x="1311275" y="3606800"/>
            <a:ext cx="1606550" cy="8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Provider</a:t>
            </a:r>
          </a:p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AS 200</a:t>
            </a:r>
          </a:p>
        </p:txBody>
      </p:sp>
      <p:sp>
        <p:nvSpPr>
          <p:cNvPr id="261" name="Line"/>
          <p:cNvSpPr/>
          <p:nvPr/>
        </p:nvSpPr>
        <p:spPr>
          <a:xfrm>
            <a:off x="4613273" y="5436391"/>
            <a:ext cx="600078" cy="795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2" name="Line"/>
          <p:cNvSpPr/>
          <p:nvPr/>
        </p:nvSpPr>
        <p:spPr>
          <a:xfrm>
            <a:off x="3926680" y="5942805"/>
            <a:ext cx="300834" cy="338934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3" name="Line"/>
          <p:cNvSpPr/>
          <p:nvPr/>
        </p:nvSpPr>
        <p:spPr>
          <a:xfrm flipH="1">
            <a:off x="5070473" y="5942805"/>
            <a:ext cx="300835" cy="338934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4" name="Customer…"/>
          <p:cNvSpPr txBox="1"/>
          <p:nvPr/>
        </p:nvSpPr>
        <p:spPr>
          <a:xfrm>
            <a:off x="3837413" y="1947067"/>
            <a:ext cx="1673958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Customer</a:t>
            </a:r>
          </a:p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AS 100</a:t>
            </a:r>
            <a:br/>
            <a:r>
              <a:rPr sz="1800"/>
              <a:t>160.10.0.0/16</a:t>
            </a:r>
          </a:p>
        </p:txBody>
      </p:sp>
      <p:sp>
        <p:nvSpPr>
          <p:cNvPr id="265" name="Provider…"/>
          <p:cNvSpPr txBox="1"/>
          <p:nvPr/>
        </p:nvSpPr>
        <p:spPr>
          <a:xfrm>
            <a:off x="6616700" y="3605212"/>
            <a:ext cx="1420813" cy="8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Provider</a:t>
            </a:r>
          </a:p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AS 300</a:t>
            </a:r>
          </a:p>
        </p:txBody>
      </p:sp>
      <p:pic>
        <p:nvPicPr>
          <p:cNvPr id="266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51100" y="4400550"/>
            <a:ext cx="696913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79775" y="5203825"/>
            <a:ext cx="696913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49750" y="6162675"/>
            <a:ext cx="6985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35575" y="5203825"/>
            <a:ext cx="6985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78562" y="4400550"/>
            <a:ext cx="698503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71" name="E"/>
          <p:cNvSpPr txBox="1"/>
          <p:nvPr/>
        </p:nvSpPr>
        <p:spPr>
          <a:xfrm>
            <a:off x="6557171" y="4600575"/>
            <a:ext cx="149219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272" name="B"/>
          <p:cNvSpPr txBox="1"/>
          <p:nvPr/>
        </p:nvSpPr>
        <p:spPr>
          <a:xfrm>
            <a:off x="5504469" y="5400675"/>
            <a:ext cx="160710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273" name="C"/>
          <p:cNvSpPr txBox="1"/>
          <p:nvPr/>
        </p:nvSpPr>
        <p:spPr>
          <a:xfrm>
            <a:off x="4614893" y="6346825"/>
            <a:ext cx="163451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274" name="A"/>
          <p:cNvSpPr txBox="1"/>
          <p:nvPr/>
        </p:nvSpPr>
        <p:spPr>
          <a:xfrm>
            <a:off x="3550468" y="5400675"/>
            <a:ext cx="160289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75" name="D"/>
          <p:cNvSpPr txBox="1"/>
          <p:nvPr/>
        </p:nvSpPr>
        <p:spPr>
          <a:xfrm>
            <a:off x="2719552" y="4600575"/>
            <a:ext cx="179054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276" name="Line"/>
          <p:cNvSpPr/>
          <p:nvPr/>
        </p:nvSpPr>
        <p:spPr>
          <a:xfrm>
            <a:off x="2848608" y="2920998"/>
            <a:ext cx="1683706" cy="33528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55" h="21600" fill="norm" stroke="1" extrusionOk="0">
                <a:moveTo>
                  <a:pt x="20455" y="21600"/>
                </a:moveTo>
                <a:cubicBezTo>
                  <a:pt x="10889" y="17509"/>
                  <a:pt x="1324" y="13418"/>
                  <a:pt x="89" y="9818"/>
                </a:cubicBezTo>
                <a:cubicBezTo>
                  <a:pt x="-1145" y="6218"/>
                  <a:pt x="10889" y="1636"/>
                  <a:pt x="13049" y="0"/>
                </a:cubicBezTo>
              </a:path>
            </a:pathLst>
          </a:custGeom>
          <a:ln w="57240" cap="sq">
            <a:solidFill>
              <a:srgbClr val="CC99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ull routes from all providers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Full routes from all providers</a:t>
            </a:r>
          </a:p>
        </p:txBody>
      </p:sp>
      <p:sp>
        <p:nvSpPr>
          <p:cNvPr id="279" name="More memory/CPU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lnSpc>
                <a:spcPct val="120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More memory/CPU</a:t>
            </a:r>
          </a:p>
          <a:p>
            <a:pPr marL="336550" indent="-336550">
              <a:lnSpc>
                <a:spcPct val="120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Fine grained routing control</a:t>
            </a:r>
          </a:p>
          <a:p>
            <a:pPr marL="336550" indent="-336550">
              <a:lnSpc>
                <a:spcPct val="120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Usually transit ASes take full routes </a:t>
            </a:r>
          </a:p>
          <a:p>
            <a:pPr marL="336550" indent="-336550">
              <a:lnSpc>
                <a:spcPct val="120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Usually pervasive BGP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 chooses shortest AS path"/>
          <p:cNvSpPr txBox="1"/>
          <p:nvPr/>
        </p:nvSpPr>
        <p:spPr>
          <a:xfrm>
            <a:off x="457200" y="5524499"/>
            <a:ext cx="2362200" cy="631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358" tIns="36358" rIns="36358" bIns="36358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 chooses shortest AS path</a:t>
            </a:r>
          </a:p>
        </p:txBody>
      </p:sp>
      <p:sp>
        <p:nvSpPr>
          <p:cNvPr id="282" name="Full routes from all providers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Full routes from all providers </a:t>
            </a:r>
          </a:p>
        </p:txBody>
      </p:sp>
      <p:sp>
        <p:nvSpPr>
          <p:cNvPr id="283" name="Line"/>
          <p:cNvSpPr/>
          <p:nvPr/>
        </p:nvSpPr>
        <p:spPr>
          <a:xfrm flipH="1" flipV="1">
            <a:off x="7159625" y="2705099"/>
            <a:ext cx="795" cy="571503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84" name="Line"/>
          <p:cNvSpPr/>
          <p:nvPr/>
        </p:nvSpPr>
        <p:spPr>
          <a:xfrm flipH="1">
            <a:off x="3200399" y="4002880"/>
            <a:ext cx="1638302" cy="795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85" name="Line"/>
          <p:cNvSpPr/>
          <p:nvPr/>
        </p:nvSpPr>
        <p:spPr>
          <a:xfrm flipH="1" flipV="1">
            <a:off x="2286000" y="2857499"/>
            <a:ext cx="795" cy="571503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86" name="Line"/>
          <p:cNvSpPr/>
          <p:nvPr/>
        </p:nvSpPr>
        <p:spPr>
          <a:xfrm flipV="1">
            <a:off x="6228555" y="4265612"/>
            <a:ext cx="524671" cy="592141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87" name="Line"/>
          <p:cNvSpPr/>
          <p:nvPr/>
        </p:nvSpPr>
        <p:spPr>
          <a:xfrm flipH="1" flipV="1">
            <a:off x="2698749" y="4518023"/>
            <a:ext cx="374653" cy="423071"/>
          </a:xfrm>
          <a:prstGeom prst="line">
            <a:avLst/>
          </a:prstGeom>
          <a:ln w="381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288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" y="3163885"/>
            <a:ext cx="2900365" cy="17573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2020885"/>
            <a:ext cx="1905000" cy="914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61050" y="3163885"/>
            <a:ext cx="2901950" cy="17573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09910" y="4926012"/>
            <a:ext cx="2901953" cy="1755778"/>
          </a:xfrm>
          <a:prstGeom prst="rect">
            <a:avLst/>
          </a:prstGeom>
          <a:ln w="12700">
            <a:miter lim="400000"/>
          </a:ln>
        </p:spPr>
      </p:pic>
      <p:sp>
        <p:nvSpPr>
          <p:cNvPr id="292" name="AS 400"/>
          <p:cNvSpPr txBox="1"/>
          <p:nvPr/>
        </p:nvSpPr>
        <p:spPr>
          <a:xfrm>
            <a:off x="4131219" y="5652291"/>
            <a:ext cx="1024434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AS 400</a:t>
            </a:r>
          </a:p>
        </p:txBody>
      </p:sp>
      <p:sp>
        <p:nvSpPr>
          <p:cNvPr id="293" name="AS 200"/>
          <p:cNvSpPr txBox="1"/>
          <p:nvPr/>
        </p:nvSpPr>
        <p:spPr>
          <a:xfrm>
            <a:off x="1274761" y="3872705"/>
            <a:ext cx="1606554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AS 200</a:t>
            </a:r>
          </a:p>
        </p:txBody>
      </p:sp>
      <p:sp>
        <p:nvSpPr>
          <p:cNvPr id="294" name="Line"/>
          <p:cNvSpPr/>
          <p:nvPr/>
        </p:nvSpPr>
        <p:spPr>
          <a:xfrm>
            <a:off x="4576762" y="5450680"/>
            <a:ext cx="600078" cy="795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5" name="Line"/>
          <p:cNvSpPr/>
          <p:nvPr/>
        </p:nvSpPr>
        <p:spPr>
          <a:xfrm>
            <a:off x="3890166" y="5957091"/>
            <a:ext cx="300834" cy="338934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6" name="Line"/>
          <p:cNvSpPr/>
          <p:nvPr/>
        </p:nvSpPr>
        <p:spPr>
          <a:xfrm flipH="1">
            <a:off x="5035548" y="5957091"/>
            <a:ext cx="300835" cy="338934"/>
          </a:xfrm>
          <a:prstGeom prst="line">
            <a:avLst/>
          </a:prstGeom>
          <a:ln w="25560" cap="sq">
            <a:solidFill>
              <a:srgbClr val="999900"/>
            </a:solidFill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7" name="AS 100"/>
          <p:cNvSpPr txBox="1"/>
          <p:nvPr/>
        </p:nvSpPr>
        <p:spPr>
          <a:xfrm>
            <a:off x="1708693" y="2289174"/>
            <a:ext cx="1024435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AS 100</a:t>
            </a:r>
            <a:br/>
          </a:p>
        </p:txBody>
      </p:sp>
      <p:sp>
        <p:nvSpPr>
          <p:cNvPr id="298" name="AS 300"/>
          <p:cNvSpPr txBox="1"/>
          <p:nvPr/>
        </p:nvSpPr>
        <p:spPr>
          <a:xfrm>
            <a:off x="6580185" y="3872705"/>
            <a:ext cx="1263653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AS 300</a:t>
            </a:r>
          </a:p>
        </p:txBody>
      </p:sp>
      <p:pic>
        <p:nvPicPr>
          <p:cNvPr id="299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14585" y="4416425"/>
            <a:ext cx="696915" cy="40481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43260" y="5219700"/>
            <a:ext cx="696915" cy="40481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3237" y="6176962"/>
            <a:ext cx="698503" cy="40481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2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99062" y="5219700"/>
            <a:ext cx="698503" cy="40481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3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42050" y="4416425"/>
            <a:ext cx="698500" cy="404815"/>
          </a:xfrm>
          <a:prstGeom prst="rect">
            <a:avLst/>
          </a:prstGeom>
          <a:ln w="12700">
            <a:miter lim="400000"/>
          </a:ln>
        </p:spPr>
      </p:pic>
      <p:sp>
        <p:nvSpPr>
          <p:cNvPr id="304" name="E"/>
          <p:cNvSpPr txBox="1"/>
          <p:nvPr/>
        </p:nvSpPr>
        <p:spPr>
          <a:xfrm>
            <a:off x="6520659" y="4614862"/>
            <a:ext cx="149220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305" name="B"/>
          <p:cNvSpPr txBox="1"/>
          <p:nvPr/>
        </p:nvSpPr>
        <p:spPr>
          <a:xfrm>
            <a:off x="5467956" y="5414962"/>
            <a:ext cx="160710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306" name="C"/>
          <p:cNvSpPr txBox="1"/>
          <p:nvPr/>
        </p:nvSpPr>
        <p:spPr>
          <a:xfrm>
            <a:off x="4578381" y="6361112"/>
            <a:ext cx="163451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307" name="A"/>
          <p:cNvSpPr txBox="1"/>
          <p:nvPr/>
        </p:nvSpPr>
        <p:spPr>
          <a:xfrm>
            <a:off x="3513956" y="5414962"/>
            <a:ext cx="160288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308" name="D"/>
          <p:cNvSpPr txBox="1"/>
          <p:nvPr/>
        </p:nvSpPr>
        <p:spPr>
          <a:xfrm>
            <a:off x="2683042" y="4614862"/>
            <a:ext cx="179053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D</a:t>
            </a:r>
          </a:p>
        </p:txBody>
      </p:sp>
      <p:pic>
        <p:nvPicPr>
          <p:cNvPr id="309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6000" y="2020885"/>
            <a:ext cx="1905000" cy="914403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AS 500"/>
          <p:cNvSpPr txBox="1"/>
          <p:nvPr/>
        </p:nvSpPr>
        <p:spPr>
          <a:xfrm>
            <a:off x="6585494" y="2289174"/>
            <a:ext cx="102443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latin typeface="Verdana"/>
                <a:ea typeface="Verdana"/>
                <a:cs typeface="Verdana"/>
                <a:sym typeface="Verdana"/>
              </a:defRPr>
            </a:pPr>
            <a:r>
              <a:t>AS 500</a:t>
            </a:r>
            <a:br/>
          </a:p>
        </p:txBody>
      </p:sp>
      <p:sp>
        <p:nvSpPr>
          <p:cNvPr id="311" name="Line"/>
          <p:cNvSpPr/>
          <p:nvPr/>
        </p:nvSpPr>
        <p:spPr>
          <a:xfrm>
            <a:off x="2362200" y="2782885"/>
            <a:ext cx="2057402" cy="35052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07" h="21600" fill="norm" stroke="1" extrusionOk="0">
                <a:moveTo>
                  <a:pt x="21207" y="21600"/>
                </a:moveTo>
                <a:cubicBezTo>
                  <a:pt x="13942" y="18470"/>
                  <a:pt x="6676" y="15339"/>
                  <a:pt x="3142" y="11739"/>
                </a:cubicBezTo>
                <a:cubicBezTo>
                  <a:pt x="-393" y="8139"/>
                  <a:pt x="523" y="1957"/>
                  <a:pt x="0" y="0"/>
                </a:cubicBezTo>
              </a:path>
            </a:pathLst>
          </a:custGeom>
          <a:ln w="57240" cap="sq">
            <a:solidFill>
              <a:srgbClr val="CC99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</a:p>
        </p:txBody>
      </p:sp>
      <p:sp>
        <p:nvSpPr>
          <p:cNvPr id="312" name="Line"/>
          <p:cNvSpPr/>
          <p:nvPr/>
        </p:nvSpPr>
        <p:spPr>
          <a:xfrm flipH="1">
            <a:off x="4875212" y="2782885"/>
            <a:ext cx="2111955" cy="35052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07" h="21600" fill="norm" stroke="1" extrusionOk="0">
                <a:moveTo>
                  <a:pt x="21207" y="21600"/>
                </a:moveTo>
                <a:cubicBezTo>
                  <a:pt x="13942" y="18470"/>
                  <a:pt x="6676" y="15339"/>
                  <a:pt x="3142" y="11739"/>
                </a:cubicBezTo>
                <a:cubicBezTo>
                  <a:pt x="-393" y="8139"/>
                  <a:pt x="523" y="1957"/>
                  <a:pt x="0" y="0"/>
                </a:cubicBezTo>
              </a:path>
            </a:pathLst>
          </a:custGeom>
          <a:ln w="57240" cap="sq">
            <a:solidFill>
              <a:srgbClr val="CC99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Best Practices IGP in Backbone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Best Practices</a:t>
            </a:r>
            <a:br/>
            <a:r>
              <a:t>IGP in Backbone</a:t>
            </a:r>
          </a:p>
        </p:txBody>
      </p:sp>
      <p:sp>
        <p:nvSpPr>
          <p:cNvPr id="315" name="IGP connects your backbone together, not your clients’ routes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IGP connects your backbone together, not your clients’ routes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Clients’ routes go into iBGP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Hosting and service LANs go into iBGP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Dial/Broadband/Wireless pools go into iBGP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IGP must converge quickly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The </a:t>
            </a:r>
            <a:r>
              <a:rPr>
                <a:solidFill>
                  <a:srgbClr val="FF0000"/>
                </a:solidFill>
              </a:rPr>
              <a:t>fewer</a:t>
            </a:r>
            <a:r>
              <a:t> prefixes in the IGP the </a:t>
            </a:r>
            <a:r>
              <a:rPr>
                <a:solidFill>
                  <a:srgbClr val="FF0000"/>
                </a:solidFill>
              </a:rPr>
              <a:t>better</a:t>
            </a:r>
            <a:endParaRPr>
              <a:solidFill>
                <a:srgbClr val="FF0000"/>
              </a:solidFill>
            </a:endParaRP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IGP should carry netmask information – OSPF, IS-IS, EIGRP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Border Gateway Protocol (BGP4)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Border Gateway Protocol (BGP4)</a:t>
            </a:r>
          </a:p>
        </p:txBody>
      </p:sp>
      <p:sp>
        <p:nvSpPr>
          <p:cNvPr id="78" name="Case Study 1, Exercise 1: Single upstream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Case Study 1, Exercise 1: Single upstream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6: BGP Protocol Basics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7: BGP Protocol - more detail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Case Study 2, Exercise 2: Local peer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8: Routing Policy and Filtering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Exercise 3: Filtering on AS-path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Exercise 4: Filtering on prefix-list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9: More detail than you want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Exercise 5: Interior BGP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Part 10: BGP and Network Design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Best Practices iBGP in Backbone"/>
          <p:cNvSpPr txBox="1"/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Best Practices</a:t>
            </a:r>
            <a:br/>
            <a:r>
              <a:t>iBGP in Backbone</a:t>
            </a:r>
          </a:p>
        </p:txBody>
      </p:sp>
      <p:sp>
        <p:nvSpPr>
          <p:cNvPr id="318" name="iBGP runs between all routers in backbone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iBGP runs between all routers in backbone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Configuration essentials: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Runs between loopbacks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Next-hop-self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Send-community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Passwords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All non-infrastructure prefixes go 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Best Practices... Connecting to a customer"/>
          <p:cNvSpPr txBox="1"/>
          <p:nvPr>
            <p:ph type="ctrTitle"/>
          </p:nvPr>
        </p:nvSpPr>
        <p:spPr>
          <a:xfrm>
            <a:off x="457200" y="171448"/>
            <a:ext cx="8229600" cy="1355729"/>
          </a:xfrm>
          <a:prstGeom prst="rect">
            <a:avLst/>
          </a:prstGeom>
        </p:spPr>
        <p:txBody>
          <a:bodyPr lIns="41040" tIns="41040" rIns="41040" bIns="41040" anchor="ctr"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Best Practices...</a:t>
            </a:r>
            <a:br/>
            <a:r>
              <a:t>Connecting to a customer</a:t>
            </a:r>
          </a:p>
        </p:txBody>
      </p:sp>
      <p:sp>
        <p:nvSpPr>
          <p:cNvPr id="321" name="Static routes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lIns="41040" tIns="41040" rIns="41040" bIns="41040"/>
          <a:lstStyle/>
          <a:p>
            <a:pPr marL="336550" indent="-336550">
              <a:lnSpc>
                <a:spcPct val="95000"/>
              </a:lnSpc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Static routes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You control directly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No route flaps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Shared routing protocol or leaking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Strongly discouraged 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You must filter your customers info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Route flaps</a:t>
            </a:r>
          </a:p>
          <a:p>
            <a: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BGP for multi-homed customers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Private AS for those who multihome on to your backbone</a:t>
            </a:r>
          </a:p>
          <a:p>
            <a:pPr lvl="1" marL="736600" indent="-279400">
              <a:spcBef>
                <a:spcPts val="5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000"/>
            </a:pPr>
            <a:r>
              <a:t>Public AS for the rest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Best Practices... Connecting to other ISPs"/>
          <p:cNvSpPr txBox="1"/>
          <p:nvPr>
            <p:ph type="ctrTitle"/>
          </p:nvPr>
        </p:nvSpPr>
        <p:spPr>
          <a:xfrm>
            <a:off x="457200" y="171448"/>
            <a:ext cx="8229600" cy="1355729"/>
          </a:xfrm>
          <a:prstGeom prst="rect">
            <a:avLst/>
          </a:prstGeom>
        </p:spPr>
        <p:txBody>
          <a:bodyPr lIns="41040" tIns="41040" rIns="41040" bIns="41040" anchor="ctr"/>
          <a:lstStyle/>
          <a:p>
            <a: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Best Practices...</a:t>
            </a:r>
            <a:br/>
            <a:r>
              <a:t>Connecting to other ISPs</a:t>
            </a:r>
          </a:p>
        </p:txBody>
      </p:sp>
      <p:sp>
        <p:nvSpPr>
          <p:cNvPr id="324" name="Advertise only what you serve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lIns="41040" tIns="41040" rIns="41040" bIns="41040"/>
          <a:lstStyle/>
          <a:p>
            <a:pPr marL="336550" indent="-336550">
              <a:lnSpc>
                <a:spcPct val="95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Advertise only what you serve</a:t>
            </a:r>
          </a:p>
          <a:p>
            <a:pPr marL="336550" indent="-336550">
              <a:lnSpc>
                <a:spcPct val="95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Take back as little as you can</a:t>
            </a:r>
          </a:p>
          <a:p>
            <a:pPr marL="336550" indent="-336550">
              <a:lnSpc>
                <a:spcPct val="95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Take the shortest exit</a:t>
            </a:r>
          </a:p>
          <a:p>
            <a:pPr marL="336550" indent="-336550">
              <a:lnSpc>
                <a:spcPct val="95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>
                <a:solidFill>
                  <a:srgbClr val="FF0000"/>
                </a:solidFill>
              </a:defRPr>
            </a:pPr>
            <a:r>
              <a:t>Aggregate your routes!!</a:t>
            </a:r>
          </a:p>
          <a:p>
            <a:pPr lvl="1" marL="736600" indent="-279400">
              <a:lnSpc>
                <a:spcPct val="95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>
                <a:solidFill>
                  <a:srgbClr val="FF0000"/>
                </a:solidFill>
              </a:defRPr>
            </a:pPr>
            <a:r>
              <a:t>Consult RIPE-399 document for recommendations:</a:t>
            </a:r>
          </a:p>
          <a:p>
            <a:pPr lvl="1" marL="736600" indent="-279400">
              <a:lnSpc>
                <a:spcPct val="95000"/>
              </a:lnSpc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http://www.ripe.net/docs/ripe-399.html</a:t>
            </a:r>
          </a:p>
          <a:p>
            <a:pPr marL="336550" indent="-336550">
              <a:lnSpc>
                <a:spcPct val="95000"/>
              </a:lnSpc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>
                <a:solidFill>
                  <a:srgbClr val="FF0000"/>
                </a:solidFill>
              </a:defRPr>
            </a:pPr>
            <a:r>
              <a:t>FILTER!  FILTER!  FILTER!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ummary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Summary</a:t>
            </a:r>
          </a:p>
        </p:txBody>
      </p:sp>
      <p:sp>
        <p:nvSpPr>
          <p:cNvPr id="327" name="We have learned about: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We have learned about: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BGP Protocol Basics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Routing Policy and Filtering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BGP Best Path Computation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Typical BGP topologies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Routing Policy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BGP Network Design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Redundancy/Load sharing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Some best practices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GP Part 10"/>
          <p:cNvSpPr txBox="1"/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lvl1pPr>
          </a:lstStyle>
          <a:p>
            <a:pPr/>
            <a:r>
              <a:t>BGP Part 10</a:t>
            </a:r>
          </a:p>
        </p:txBody>
      </p:sp>
      <p:sp>
        <p:nvSpPr>
          <p:cNvPr id="81" name="BGP and Network Design"/>
          <p:cNvSpPr txBox="1"/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>
            <a:lvl1pPr marL="338138" indent="-336551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pPr/>
            <a:r>
              <a:t>BGP and Network Design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tub A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Stub AS</a:t>
            </a:r>
          </a:p>
        </p:txBody>
      </p:sp>
      <p:sp>
        <p:nvSpPr>
          <p:cNvPr id="84" name="Enterprise network, or small ISP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Enterprise network, or small ISP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Typically no need for BGP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Point default towards the ISP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ISP advertises the stub network to Internet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Policy confined within ISP policy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tub AS"/>
          <p:cNvSpPr txBox="1"/>
          <p:nvPr>
            <p:ph type="title"/>
          </p:nvPr>
        </p:nvSpPr>
        <p:spPr>
          <a:xfrm>
            <a:off x="457200" y="279400"/>
            <a:ext cx="8229600" cy="1138238"/>
          </a:xfrm>
          <a:prstGeom prst="rect">
            <a:avLst/>
          </a:prstGeom>
        </p:spPr>
        <p:txBody>
          <a:bodyPr lIns="41040" tIns="41040" rIns="41040" bIns="41040"/>
          <a:lstStyle>
            <a:lvl1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Stub AS</a:t>
            </a:r>
          </a:p>
        </p:txBody>
      </p:sp>
      <p:pic>
        <p:nvPicPr>
          <p:cNvPr id="87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11800" y="2185985"/>
            <a:ext cx="2671765" cy="1608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9962" y="3386137"/>
            <a:ext cx="4765677" cy="2863853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Line"/>
          <p:cNvSpPr/>
          <p:nvPr/>
        </p:nvSpPr>
        <p:spPr>
          <a:xfrm flipV="1">
            <a:off x="3800473" y="2967035"/>
            <a:ext cx="1525591" cy="740572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0" name="Line"/>
          <p:cNvSpPr/>
          <p:nvPr/>
        </p:nvSpPr>
        <p:spPr>
          <a:xfrm>
            <a:off x="3987005" y="3925091"/>
            <a:ext cx="795" cy="154784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1" name="Line"/>
          <p:cNvSpPr/>
          <p:nvPr/>
        </p:nvSpPr>
        <p:spPr>
          <a:xfrm>
            <a:off x="4136230" y="4094955"/>
            <a:ext cx="472282" cy="795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2" name="Line"/>
          <p:cNvSpPr/>
          <p:nvPr/>
        </p:nvSpPr>
        <p:spPr>
          <a:xfrm>
            <a:off x="4302916" y="4306091"/>
            <a:ext cx="795" cy="196059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Rectangle"/>
          <p:cNvSpPr/>
          <p:nvPr/>
        </p:nvSpPr>
        <p:spPr>
          <a:xfrm>
            <a:off x="2085975" y="4530725"/>
            <a:ext cx="2222500" cy="1243013"/>
          </a:xfrm>
          <a:prstGeom prst="rect">
            <a:avLst/>
          </a:prstGeom>
          <a:ln w="25560" cap="sq">
            <a:solidFill>
              <a:srgbClr val="CCCC66"/>
            </a:solidFill>
            <a:miter/>
          </a:ln>
          <a:effectLst>
            <a:outerShdw sx="100000" sy="100000" kx="0" ky="0" algn="b" rotWithShape="0" blurRad="63500" dist="17819" dir="2700000">
              <a:srgbClr val="000000"/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Times New Roman"/>
              </a:defRPr>
            </a:pPr>
          </a:p>
        </p:txBody>
      </p:sp>
      <p:sp>
        <p:nvSpPr>
          <p:cNvPr id="94" name="AS 100"/>
          <p:cNvSpPr txBox="1"/>
          <p:nvPr/>
        </p:nvSpPr>
        <p:spPr>
          <a:xfrm>
            <a:off x="2492375" y="4868914"/>
            <a:ext cx="1527175" cy="382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AS 100</a:t>
            </a:r>
          </a:p>
        </p:txBody>
      </p:sp>
      <p:sp>
        <p:nvSpPr>
          <p:cNvPr id="95" name="AS 101"/>
          <p:cNvSpPr txBox="1"/>
          <p:nvPr/>
        </p:nvSpPr>
        <p:spPr>
          <a:xfrm>
            <a:off x="6213475" y="2749600"/>
            <a:ext cx="1527175" cy="382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2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AS 101</a:t>
            </a:r>
          </a:p>
        </p:txBody>
      </p:sp>
      <p:pic>
        <p:nvPicPr>
          <p:cNvPr id="96" name="image.pdf" descr="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02075" y="5548312"/>
            <a:ext cx="815975" cy="444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age.pdf" descr="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89100" y="4349750"/>
            <a:ext cx="815975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image.pdf" descr="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89100" y="5548312"/>
            <a:ext cx="815975" cy="444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image.pdf" descr="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02075" y="4349750"/>
            <a:ext cx="815975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image.pdf" descr="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86162" y="3492500"/>
            <a:ext cx="815978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image.pdf" descr="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41900" y="2806700"/>
            <a:ext cx="815975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B"/>
          <p:cNvSpPr txBox="1"/>
          <p:nvPr/>
        </p:nvSpPr>
        <p:spPr>
          <a:xfrm>
            <a:off x="5360022" y="3035655"/>
            <a:ext cx="168617" cy="246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03" name="A"/>
          <p:cNvSpPr txBox="1"/>
          <p:nvPr/>
        </p:nvSpPr>
        <p:spPr>
          <a:xfrm>
            <a:off x="3901109" y="3727806"/>
            <a:ext cx="168617" cy="246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 sz="17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4" name="Provider"/>
          <p:cNvSpPr txBox="1"/>
          <p:nvPr/>
        </p:nvSpPr>
        <p:spPr>
          <a:xfrm>
            <a:off x="6384923" y="3100385"/>
            <a:ext cx="1204423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Provider</a:t>
            </a:r>
          </a:p>
        </p:txBody>
      </p:sp>
      <p:sp>
        <p:nvSpPr>
          <p:cNvPr id="105" name="Customer"/>
          <p:cNvSpPr txBox="1"/>
          <p:nvPr/>
        </p:nvSpPr>
        <p:spPr>
          <a:xfrm>
            <a:off x="2574924" y="5081587"/>
            <a:ext cx="138688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Customer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Multihomed AS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Multihomed AS</a:t>
            </a:r>
          </a:p>
        </p:txBody>
      </p:sp>
      <p:sp>
        <p:nvSpPr>
          <p:cNvPr id="108" name="Enterprise network or small ISP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Enterprise network or small ISP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Only border routers speak BGP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And others on direct path between them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iBGP only between border routers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Rest of network either has: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exterior routes redistributed in a controlled fashion into IGP…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…or use defaults (much preferred!)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Multi-homed AS"/>
          <p:cNvSpPr txBox="1"/>
          <p:nvPr>
            <p:ph type="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 lIns="41040" tIns="41040" rIns="41040" bIns="41040"/>
          <a:lstStyle>
            <a:lvl1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Multi-homed AS</a:t>
            </a:r>
          </a:p>
        </p:txBody>
      </p:sp>
      <p:sp>
        <p:nvSpPr>
          <p:cNvPr id="111" name="More details on multihoming coming up..."/>
          <p:cNvSpPr txBox="1"/>
          <p:nvPr>
            <p:ph type="body" sz="quarter" idx="1"/>
          </p:nvPr>
        </p:nvSpPr>
        <p:spPr>
          <a:xfrm>
            <a:off x="1211262" y="5761037"/>
            <a:ext cx="7772401" cy="741365"/>
          </a:xfrm>
          <a:prstGeom prst="rect">
            <a:avLst/>
          </a:prstGeom>
        </p:spPr>
        <p:txBody>
          <a:bodyPr/>
          <a:lstStyle>
            <a:lvl1pPr marL="336550" indent="-336550">
              <a:spcBef>
                <a:spcPts val="600"/>
              </a:spcBef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lvl1pPr>
          </a:lstStyle>
          <a:p>
            <a:pPr/>
            <a:r>
              <a:t>More details on multihoming coming up...</a:t>
            </a:r>
          </a:p>
        </p:txBody>
      </p:sp>
      <p:grpSp>
        <p:nvGrpSpPr>
          <p:cNvPr id="137" name="Group"/>
          <p:cNvGrpSpPr/>
          <p:nvPr/>
        </p:nvGrpSpPr>
        <p:grpSpPr>
          <a:xfrm>
            <a:off x="414337" y="2128835"/>
            <a:ext cx="8358192" cy="3459166"/>
            <a:chOff x="0" y="0"/>
            <a:chExt cx="8358191" cy="3459165"/>
          </a:xfrm>
        </p:grpSpPr>
        <p:pic>
          <p:nvPicPr>
            <p:cNvPr id="112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257425" y="1028700"/>
              <a:ext cx="3616328" cy="217487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-1"/>
              <a:ext cx="2187577" cy="13176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4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170613" y="190499"/>
              <a:ext cx="2187579" cy="13176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5" name="Line"/>
            <p:cNvSpPr/>
            <p:nvPr/>
          </p:nvSpPr>
          <p:spPr>
            <a:xfrm>
              <a:off x="2433637" y="1240631"/>
              <a:ext cx="531816" cy="173834"/>
            </a:xfrm>
            <a:prstGeom prst="line">
              <a:avLst/>
            </a:prstGeom>
            <a:noFill/>
            <a:ln w="25560" cap="sq">
              <a:solidFill>
                <a:srgbClr val="FF808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16" name="Line"/>
            <p:cNvSpPr/>
            <p:nvPr/>
          </p:nvSpPr>
          <p:spPr>
            <a:xfrm flipV="1">
              <a:off x="5764213" y="1011237"/>
              <a:ext cx="633416" cy="238128"/>
            </a:xfrm>
            <a:prstGeom prst="line">
              <a:avLst/>
            </a:prstGeom>
            <a:noFill/>
            <a:ln w="25560" cap="sq">
              <a:solidFill>
                <a:srgbClr val="FF808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17" name="Line"/>
            <p:cNvSpPr/>
            <p:nvPr/>
          </p:nvSpPr>
          <p:spPr>
            <a:xfrm>
              <a:off x="2794000" y="1322387"/>
              <a:ext cx="2790634" cy="1922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14" y="1740"/>
                  </a:moveTo>
                  <a:lnTo>
                    <a:pt x="0" y="13520"/>
                  </a:lnTo>
                  <a:lnTo>
                    <a:pt x="10841" y="21600"/>
                  </a:lnTo>
                  <a:lnTo>
                    <a:pt x="21600" y="14220"/>
                  </a:lnTo>
                  <a:lnTo>
                    <a:pt x="15683" y="0"/>
                  </a:lnTo>
                  <a:lnTo>
                    <a:pt x="3752" y="0"/>
                  </a:lnTo>
                </a:path>
              </a:pathLst>
            </a:cu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Times New Roman"/>
                </a:defRPr>
              </a:pPr>
            </a:p>
          </p:txBody>
        </p:sp>
        <p:sp>
          <p:nvSpPr>
            <p:cNvPr id="118" name="Line"/>
            <p:cNvSpPr/>
            <p:nvPr/>
          </p:nvSpPr>
          <p:spPr>
            <a:xfrm flipV="1">
              <a:off x="5774532" y="854074"/>
              <a:ext cx="732634" cy="285754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19" name="Line"/>
            <p:cNvSpPr/>
            <p:nvPr/>
          </p:nvSpPr>
          <p:spPr>
            <a:xfrm flipH="1" flipV="1">
              <a:off x="1843087" y="941387"/>
              <a:ext cx="686607" cy="222253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0" name="Line"/>
            <p:cNvSpPr/>
            <p:nvPr/>
          </p:nvSpPr>
          <p:spPr>
            <a:xfrm>
              <a:off x="4121943" y="1479550"/>
              <a:ext cx="507210" cy="2"/>
            </a:xfrm>
            <a:prstGeom prst="line">
              <a:avLst/>
            </a:prstGeom>
            <a:noFill/>
            <a:ln w="25560" cap="sq">
              <a:solidFill>
                <a:srgbClr val="FF808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1" name="AS 100"/>
            <p:cNvSpPr txBox="1"/>
            <p:nvPr/>
          </p:nvSpPr>
          <p:spPr>
            <a:xfrm>
              <a:off x="504825" y="334770"/>
              <a:ext cx="1289052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3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100</a:t>
              </a:r>
            </a:p>
          </p:txBody>
        </p:sp>
        <p:sp>
          <p:nvSpPr>
            <p:cNvPr id="122" name="AS 200"/>
            <p:cNvSpPr txBox="1"/>
            <p:nvPr/>
          </p:nvSpPr>
          <p:spPr>
            <a:xfrm>
              <a:off x="3552825" y="2027045"/>
              <a:ext cx="1289052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3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200</a:t>
              </a:r>
            </a:p>
          </p:txBody>
        </p:sp>
        <p:sp>
          <p:nvSpPr>
            <p:cNvPr id="123" name="AS 300"/>
            <p:cNvSpPr txBox="1"/>
            <p:nvPr/>
          </p:nvSpPr>
          <p:spPr>
            <a:xfrm>
              <a:off x="6735763" y="334770"/>
              <a:ext cx="1289053" cy="32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3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300</a:t>
              </a:r>
            </a:p>
          </p:txBody>
        </p:sp>
        <p:pic>
          <p:nvPicPr>
            <p:cNvPr id="124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814762" y="3019425"/>
              <a:ext cx="811215" cy="4397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5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359025" y="2335212"/>
              <a:ext cx="811215" cy="4397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6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272088" y="2335212"/>
              <a:ext cx="811215" cy="4397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7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959100" y="1220787"/>
              <a:ext cx="811215" cy="4397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8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414837" y="1220787"/>
              <a:ext cx="811216" cy="4397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31" name="Group"/>
            <p:cNvGrpSpPr/>
            <p:nvPr/>
          </p:nvGrpSpPr>
          <p:grpSpPr>
            <a:xfrm>
              <a:off x="6043613" y="706437"/>
              <a:ext cx="811217" cy="495115"/>
              <a:chOff x="0" y="0"/>
              <a:chExt cx="811216" cy="495113"/>
            </a:xfrm>
          </p:grpSpPr>
          <p:pic>
            <p:nvPicPr>
              <p:cNvPr id="129" name="image.pdf" descr="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0" y="0"/>
                <a:ext cx="811217" cy="44132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30" name="D"/>
              <p:cNvSpPr txBox="1"/>
              <p:nvPr/>
            </p:nvSpPr>
            <p:spPr>
              <a:xfrm>
                <a:off x="306387" y="211323"/>
                <a:ext cx="180978" cy="2837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D</a:t>
                </a:r>
              </a:p>
            </p:txBody>
          </p:sp>
        </p:grpSp>
        <p:sp>
          <p:nvSpPr>
            <p:cNvPr id="132" name="C"/>
            <p:cNvSpPr txBox="1"/>
            <p:nvPr/>
          </p:nvSpPr>
          <p:spPr>
            <a:xfrm>
              <a:off x="4711701" y="1435286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</a:t>
              </a:r>
            </a:p>
          </p:txBody>
        </p:sp>
        <p:sp>
          <p:nvSpPr>
            <p:cNvPr id="133" name="B"/>
            <p:cNvSpPr txBox="1"/>
            <p:nvPr/>
          </p:nvSpPr>
          <p:spPr>
            <a:xfrm>
              <a:off x="3289300" y="1444811"/>
              <a:ext cx="18097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2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20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</a:t>
              </a:r>
            </a:p>
          </p:txBody>
        </p:sp>
        <p:grpSp>
          <p:nvGrpSpPr>
            <p:cNvPr id="136" name="Group"/>
            <p:cNvGrpSpPr/>
            <p:nvPr/>
          </p:nvGrpSpPr>
          <p:grpSpPr>
            <a:xfrm>
              <a:off x="1416050" y="706437"/>
              <a:ext cx="811217" cy="504640"/>
              <a:chOff x="0" y="0"/>
              <a:chExt cx="811216" cy="504638"/>
            </a:xfrm>
          </p:grpSpPr>
          <p:pic>
            <p:nvPicPr>
              <p:cNvPr id="134" name="image.pdf" descr="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0" y="-1"/>
                <a:ext cx="811217" cy="44132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35" name="A"/>
              <p:cNvSpPr txBox="1"/>
              <p:nvPr/>
            </p:nvSpPr>
            <p:spPr>
              <a:xfrm>
                <a:off x="306387" y="220848"/>
                <a:ext cx="180978" cy="2837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spcBef>
                    <a:spcPts val="1200"/>
                  </a:spcBef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b="1" sz="2000">
                    <a:solidFill>
                      <a:srgbClr val="FFFFFF"/>
                    </a:solidFill>
                    <a:effectLst>
                      <a:outerShdw sx="100000" sy="100000" kx="0" ky="0" algn="b" rotWithShape="0" blurRad="12700" dist="25400" dir="2700000">
                        <a:srgbClr val="DDDDDD"/>
                      </a:outerShdw>
                    </a:effectLst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A</a:t>
                </a:r>
              </a:p>
            </p:txBody>
          </p:sp>
        </p:grpSp>
      </p:grpSp>
      <p:sp>
        <p:nvSpPr>
          <p:cNvPr id="138" name="provider"/>
          <p:cNvSpPr txBox="1"/>
          <p:nvPr/>
        </p:nvSpPr>
        <p:spPr>
          <a:xfrm>
            <a:off x="638174" y="2790824"/>
            <a:ext cx="929687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provider</a:t>
            </a:r>
          </a:p>
        </p:txBody>
      </p:sp>
      <p:sp>
        <p:nvSpPr>
          <p:cNvPr id="139" name="provider"/>
          <p:cNvSpPr txBox="1"/>
          <p:nvPr/>
        </p:nvSpPr>
        <p:spPr>
          <a:xfrm>
            <a:off x="7419974" y="2946399"/>
            <a:ext cx="929687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provider</a:t>
            </a:r>
          </a:p>
        </p:txBody>
      </p:sp>
      <p:sp>
        <p:nvSpPr>
          <p:cNvPr id="140" name="customer"/>
          <p:cNvSpPr txBox="1"/>
          <p:nvPr/>
        </p:nvSpPr>
        <p:spPr>
          <a:xfrm>
            <a:off x="4067173" y="4470398"/>
            <a:ext cx="1034388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customer</a:t>
            </a:r>
          </a:p>
        </p:txBody>
      </p:sp>
      <p:grpSp>
        <p:nvGrpSpPr>
          <p:cNvPr id="143" name="Group"/>
          <p:cNvGrpSpPr/>
          <p:nvPr/>
        </p:nvGrpSpPr>
        <p:grpSpPr>
          <a:xfrm>
            <a:off x="7195342" y="4668836"/>
            <a:ext cx="1173107" cy="370837"/>
            <a:chOff x="0" y="-1"/>
            <a:chExt cx="1173106" cy="370835"/>
          </a:xfrm>
        </p:grpSpPr>
        <p:sp>
          <p:nvSpPr>
            <p:cNvPr id="141" name="Line"/>
            <p:cNvSpPr/>
            <p:nvPr/>
          </p:nvSpPr>
          <p:spPr>
            <a:xfrm>
              <a:off x="0" y="179387"/>
              <a:ext cx="507209" cy="3"/>
            </a:xfrm>
            <a:prstGeom prst="line">
              <a:avLst/>
            </a:prstGeom>
            <a:noFill/>
            <a:ln w="25560" cap="sq">
              <a:solidFill>
                <a:srgbClr val="FF808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2" name="eBGP"/>
            <p:cNvSpPr txBox="1"/>
            <p:nvPr/>
          </p:nvSpPr>
          <p:spPr>
            <a:xfrm>
              <a:off x="534193" y="-2"/>
              <a:ext cx="638914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eBGP</a:t>
              </a:r>
            </a:p>
          </p:txBody>
        </p:sp>
      </p:grpSp>
      <p:grpSp>
        <p:nvGrpSpPr>
          <p:cNvPr id="146" name="Group"/>
          <p:cNvGrpSpPr/>
          <p:nvPr/>
        </p:nvGrpSpPr>
        <p:grpSpPr>
          <a:xfrm>
            <a:off x="7196931" y="5165723"/>
            <a:ext cx="1103431" cy="370837"/>
            <a:chOff x="0" y="0"/>
            <a:chExt cx="1103430" cy="370835"/>
          </a:xfrm>
        </p:grpSpPr>
        <p:sp>
          <p:nvSpPr>
            <p:cNvPr id="144" name="Line"/>
            <p:cNvSpPr/>
            <p:nvPr/>
          </p:nvSpPr>
          <p:spPr>
            <a:xfrm>
              <a:off x="0" y="179387"/>
              <a:ext cx="507209" cy="3"/>
            </a:xfrm>
            <a:prstGeom prst="line">
              <a:avLst/>
            </a:prstGeom>
            <a:noFill/>
            <a:ln w="25560" cap="sq">
              <a:solidFill>
                <a:srgbClr val="FF808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5" name="iBGP"/>
            <p:cNvSpPr txBox="1"/>
            <p:nvPr/>
          </p:nvSpPr>
          <p:spPr>
            <a:xfrm>
              <a:off x="532606" y="-1"/>
              <a:ext cx="570825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iBGP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ervice Provider Network"/>
          <p:cNvSpPr txBox="1"/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Service Provider Network</a:t>
            </a:r>
          </a:p>
        </p:txBody>
      </p:sp>
      <p:sp>
        <p:nvSpPr>
          <p:cNvPr id="149" name="iBGP used to carry exterior routes…"/>
          <p:cNvSpPr txBox="1"/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iBGP used to carry exterior routes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No redistribution into IGP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IGP used to track topology inside your network</a:t>
            </a:r>
          </a:p>
          <a:p>
            <a:pPr marL="336550" indent="-336550">
              <a:buClr>
                <a:srgbClr val="666600"/>
              </a:buClr>
              <a:buSzPct val="75000"/>
              <a:buFont typeface="Verdana"/>
              <a:buChar char="p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Full iBGP mesh required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Every router in ISP backbone should talk iBGP to every other router</a:t>
            </a:r>
          </a:p>
          <a:p>
            <a:pPr lvl="1" marL="736600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t>This has scaling problems, and solutions (e.g. route reflectors)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ommon Service Provider Network"/>
          <p:cNvSpPr txBox="1"/>
          <p:nvPr>
            <p:ph type="title"/>
          </p:nvPr>
        </p:nvSpPr>
        <p:spPr>
          <a:xfrm>
            <a:off x="457200" y="204785"/>
            <a:ext cx="8229600" cy="1289054"/>
          </a:xfrm>
          <a:prstGeom prst="rect">
            <a:avLst/>
          </a:prstGeom>
        </p:spPr>
        <p:txBody>
          <a:bodyPr lIns="41040" tIns="41040" rIns="41040" bIns="41040" anchor="ctr"/>
          <a:lstStyle>
            <a:lvl1pPr>
              <a:lnSpc>
                <a:spcPct val="9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/>
            <a:r>
              <a:t>Common Service Provider Network</a:t>
            </a:r>
          </a:p>
        </p:txBody>
      </p:sp>
      <p:grpSp>
        <p:nvGrpSpPr>
          <p:cNvPr id="183" name="Group"/>
          <p:cNvGrpSpPr/>
          <p:nvPr/>
        </p:nvGrpSpPr>
        <p:grpSpPr>
          <a:xfrm>
            <a:off x="811210" y="2085973"/>
            <a:ext cx="7643819" cy="4564067"/>
            <a:chOff x="0" y="0"/>
            <a:chExt cx="7643818" cy="4564066"/>
          </a:xfrm>
        </p:grpSpPr>
        <p:pic>
          <p:nvPicPr>
            <p:cNvPr id="152" name="image.pdf" descr="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714500" y="684212"/>
              <a:ext cx="3994154" cy="24241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3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-1"/>
              <a:ext cx="1730378" cy="10509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4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13439" y="-1"/>
              <a:ext cx="1730379" cy="105092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5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978150" y="3511551"/>
              <a:ext cx="1730378" cy="10525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6" name="Line"/>
            <p:cNvSpPr/>
            <p:nvPr/>
          </p:nvSpPr>
          <p:spPr>
            <a:xfrm>
              <a:off x="2465387" y="982662"/>
              <a:ext cx="2692209" cy="1782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118" y="1510"/>
                  </a:moveTo>
                  <a:lnTo>
                    <a:pt x="0" y="14220"/>
                  </a:lnTo>
                  <a:lnTo>
                    <a:pt x="10342" y="21600"/>
                  </a:lnTo>
                  <a:lnTo>
                    <a:pt x="21600" y="14954"/>
                  </a:lnTo>
                  <a:lnTo>
                    <a:pt x="15921" y="0"/>
                  </a:lnTo>
                  <a:lnTo>
                    <a:pt x="3433" y="0"/>
                  </a:lnTo>
                </a:path>
              </a:pathLst>
            </a:cu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Times New Roman"/>
                </a:defRPr>
              </a:pPr>
            </a:p>
          </p:txBody>
        </p:sp>
        <p:sp>
          <p:nvSpPr>
            <p:cNvPr id="157" name="Shape"/>
            <p:cNvSpPr/>
            <p:nvPr/>
          </p:nvSpPr>
          <p:spPr>
            <a:xfrm>
              <a:off x="2536825" y="966787"/>
              <a:ext cx="2623946" cy="1857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08" y="0"/>
                  </a:moveTo>
                  <a:lnTo>
                    <a:pt x="0" y="14704"/>
                  </a:lnTo>
                  <a:lnTo>
                    <a:pt x="21600" y="14704"/>
                  </a:lnTo>
                  <a:lnTo>
                    <a:pt x="3698" y="0"/>
                  </a:lnTo>
                  <a:lnTo>
                    <a:pt x="10477" y="21600"/>
                  </a:lnTo>
                  <a:lnTo>
                    <a:pt x="15408" y="0"/>
                  </a:lnTo>
                </a:path>
              </a:pathLst>
            </a:custGeom>
            <a:noFill/>
            <a:ln w="25560" cap="sq">
              <a:solidFill>
                <a:srgbClr val="FF808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Times New Roman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 flipV="1">
              <a:off x="5388769" y="531812"/>
              <a:ext cx="732635" cy="285753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9" name="Line"/>
            <p:cNvSpPr/>
            <p:nvPr/>
          </p:nvSpPr>
          <p:spPr>
            <a:xfrm flipH="1" flipV="1">
              <a:off x="1474787" y="698500"/>
              <a:ext cx="685813" cy="223840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0" name="Line"/>
            <p:cNvSpPr/>
            <p:nvPr/>
          </p:nvSpPr>
          <p:spPr>
            <a:xfrm flipV="1">
              <a:off x="3838576" y="2732088"/>
              <a:ext cx="2" cy="477047"/>
            </a:xfrm>
            <a:prstGeom prst="line">
              <a:avLst/>
            </a:prstGeom>
            <a:noFill/>
            <a:ln w="25560" cap="sq">
              <a:solidFill>
                <a:srgbClr val="CCCC6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1" name="Shape"/>
            <p:cNvSpPr/>
            <p:nvPr/>
          </p:nvSpPr>
          <p:spPr>
            <a:xfrm>
              <a:off x="2662237" y="1163637"/>
              <a:ext cx="2347724" cy="1528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831" y="75"/>
                  </a:moveTo>
                  <a:lnTo>
                    <a:pt x="21600" y="14358"/>
                  </a:lnTo>
                  <a:lnTo>
                    <a:pt x="10472" y="21600"/>
                  </a:lnTo>
                  <a:lnTo>
                    <a:pt x="0" y="14358"/>
                  </a:lnTo>
                  <a:lnTo>
                    <a:pt x="3704" y="0"/>
                  </a:lnTo>
                  <a:lnTo>
                    <a:pt x="15831" y="75"/>
                  </a:lnTo>
                </a:path>
              </a:pathLst>
            </a:custGeom>
            <a:noFill/>
            <a:ln w="25560" cap="sq">
              <a:solidFill>
                <a:srgbClr val="FF808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Times New Roman"/>
                </a:defRPr>
              </a:pPr>
            </a:p>
          </p:txBody>
        </p:sp>
        <p:sp>
          <p:nvSpPr>
            <p:cNvPr id="162" name="AS 100"/>
            <p:cNvSpPr txBox="1"/>
            <p:nvPr/>
          </p:nvSpPr>
          <p:spPr>
            <a:xfrm>
              <a:off x="200024" y="441889"/>
              <a:ext cx="865190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100</a:t>
              </a:r>
            </a:p>
          </p:txBody>
        </p:sp>
        <p:sp>
          <p:nvSpPr>
            <p:cNvPr id="163" name="AS 200"/>
            <p:cNvSpPr txBox="1"/>
            <p:nvPr/>
          </p:nvSpPr>
          <p:spPr>
            <a:xfrm>
              <a:off x="6577014" y="441889"/>
              <a:ext cx="863604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200</a:t>
              </a:r>
            </a:p>
          </p:txBody>
        </p:sp>
        <p:sp>
          <p:nvSpPr>
            <p:cNvPr id="164" name="AS 400"/>
            <p:cNvSpPr txBox="1"/>
            <p:nvPr/>
          </p:nvSpPr>
          <p:spPr>
            <a:xfrm>
              <a:off x="3365501" y="4104252"/>
              <a:ext cx="865190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400</a:t>
              </a:r>
            </a:p>
          </p:txBody>
        </p:sp>
        <p:sp>
          <p:nvSpPr>
            <p:cNvPr id="165" name="AS 300"/>
            <p:cNvSpPr txBox="1"/>
            <p:nvPr/>
          </p:nvSpPr>
          <p:spPr>
            <a:xfrm>
              <a:off x="3365501" y="1664264"/>
              <a:ext cx="865190" cy="259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AS 300</a:t>
              </a:r>
            </a:p>
          </p:txBody>
        </p:sp>
        <p:pic>
          <p:nvPicPr>
            <p:cNvPr id="166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490913" y="3463926"/>
              <a:ext cx="708028" cy="4143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7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189162" y="2008187"/>
              <a:ext cx="708028" cy="4143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8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490913" y="2520951"/>
              <a:ext cx="708028" cy="4159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759326" y="2008187"/>
              <a:ext cx="708027" cy="4143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0" name="F"/>
            <p:cNvSpPr txBox="1"/>
            <p:nvPr/>
          </p:nvSpPr>
          <p:spPr>
            <a:xfrm>
              <a:off x="5037079" y="2237937"/>
              <a:ext cx="144581" cy="2469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0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7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F</a:t>
              </a:r>
            </a:p>
          </p:txBody>
        </p:sp>
        <p:sp>
          <p:nvSpPr>
            <p:cNvPr id="171" name="E"/>
            <p:cNvSpPr txBox="1"/>
            <p:nvPr/>
          </p:nvSpPr>
          <p:spPr>
            <a:xfrm>
              <a:off x="3761017" y="2722126"/>
              <a:ext cx="156704" cy="2469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0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7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E</a:t>
              </a:r>
            </a:p>
          </p:txBody>
        </p:sp>
        <p:sp>
          <p:nvSpPr>
            <p:cNvPr id="172" name="D"/>
            <p:cNvSpPr txBox="1"/>
            <p:nvPr/>
          </p:nvSpPr>
          <p:spPr>
            <a:xfrm>
              <a:off x="2449341" y="2196662"/>
              <a:ext cx="168617" cy="2469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0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7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</a:t>
              </a:r>
            </a:p>
          </p:txBody>
        </p:sp>
        <p:sp>
          <p:nvSpPr>
            <p:cNvPr id="173" name="G"/>
            <p:cNvSpPr txBox="1"/>
            <p:nvPr/>
          </p:nvSpPr>
          <p:spPr>
            <a:xfrm>
              <a:off x="3749052" y="3676213"/>
              <a:ext cx="180635" cy="2469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0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7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G</a:t>
              </a:r>
            </a:p>
          </p:txBody>
        </p:sp>
        <p:pic>
          <p:nvPicPr>
            <p:cNvPr id="174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60462" y="379412"/>
              <a:ext cx="708028" cy="4143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5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617787" y="893762"/>
              <a:ext cx="706441" cy="4143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6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075113" y="893762"/>
              <a:ext cx="706440" cy="4143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7" name="image.pdf" descr="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788027" y="379412"/>
              <a:ext cx="708027" cy="4143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8" name="H"/>
            <p:cNvSpPr txBox="1"/>
            <p:nvPr/>
          </p:nvSpPr>
          <p:spPr>
            <a:xfrm>
              <a:off x="6048206" y="561537"/>
              <a:ext cx="168617" cy="2469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0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7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H</a:t>
              </a:r>
            </a:p>
          </p:txBody>
        </p:sp>
        <p:sp>
          <p:nvSpPr>
            <p:cNvPr id="179" name="C"/>
            <p:cNvSpPr txBox="1"/>
            <p:nvPr/>
          </p:nvSpPr>
          <p:spPr>
            <a:xfrm>
              <a:off x="4333705" y="1104462"/>
              <a:ext cx="168617" cy="2469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0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7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</a:t>
              </a:r>
            </a:p>
          </p:txBody>
        </p:sp>
        <p:sp>
          <p:nvSpPr>
            <p:cNvPr id="180" name="B"/>
            <p:cNvSpPr txBox="1"/>
            <p:nvPr/>
          </p:nvSpPr>
          <p:spPr>
            <a:xfrm>
              <a:off x="2877966" y="1093350"/>
              <a:ext cx="168617" cy="2469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0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7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B</a:t>
              </a:r>
            </a:p>
          </p:txBody>
        </p:sp>
        <p:sp>
          <p:nvSpPr>
            <p:cNvPr id="181" name="A"/>
            <p:cNvSpPr txBox="1"/>
            <p:nvPr/>
          </p:nvSpPr>
          <p:spPr>
            <a:xfrm>
              <a:off x="1422229" y="561537"/>
              <a:ext cx="168617" cy="2469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10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 sz="1700">
                  <a:solidFill>
                    <a:srgbClr val="FFFFFF"/>
                  </a:solidFill>
                  <a:effectLst>
                    <a:outerShdw sx="100000" sy="100000" kx="0" ky="0" algn="b" rotWithShape="0" blurRad="12700" dist="25400" dir="270000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</a:t>
              </a:r>
            </a:p>
          </p:txBody>
        </p:sp>
        <p:sp>
          <p:nvSpPr>
            <p:cNvPr id="182" name="provider"/>
            <p:cNvSpPr txBox="1"/>
            <p:nvPr/>
          </p:nvSpPr>
          <p:spPr>
            <a:xfrm>
              <a:off x="3206750" y="1881187"/>
              <a:ext cx="1204870" cy="4597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provider</a:t>
              </a:r>
            </a:p>
          </p:txBody>
        </p:sp>
      </p:grpSp>
      <p:grpSp>
        <p:nvGrpSpPr>
          <p:cNvPr id="186" name="Group"/>
          <p:cNvGrpSpPr/>
          <p:nvPr/>
        </p:nvGrpSpPr>
        <p:grpSpPr>
          <a:xfrm>
            <a:off x="7196931" y="4668836"/>
            <a:ext cx="1103431" cy="370837"/>
            <a:chOff x="0" y="-1"/>
            <a:chExt cx="1103430" cy="370835"/>
          </a:xfrm>
        </p:grpSpPr>
        <p:sp>
          <p:nvSpPr>
            <p:cNvPr id="184" name="Line"/>
            <p:cNvSpPr/>
            <p:nvPr/>
          </p:nvSpPr>
          <p:spPr>
            <a:xfrm>
              <a:off x="0" y="179387"/>
              <a:ext cx="507209" cy="3"/>
            </a:xfrm>
            <a:prstGeom prst="line">
              <a:avLst/>
            </a:prstGeom>
            <a:noFill/>
            <a:ln w="25560" cap="sq">
              <a:solidFill>
                <a:srgbClr val="FF8086"/>
              </a:solidFill>
              <a:prstDash val="solid"/>
              <a:round/>
            </a:ln>
            <a:effectLst>
              <a:outerShdw sx="100000" sy="100000" kx="0" ky="0" algn="b" rotWithShape="0" blurRad="63500" dist="17819" dir="2700000">
                <a:srgbClr val="0000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5" name="iBGP"/>
            <p:cNvSpPr txBox="1"/>
            <p:nvPr/>
          </p:nvSpPr>
          <p:spPr>
            <a:xfrm>
              <a:off x="532606" y="-2"/>
              <a:ext cx="570825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/>
              <a:r>
                <a:t>iBGP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