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38.xml.rels" ContentType="application/vnd.openxmlformats-package.relationships+xml"/>
  <Override PartName="/ppt/notesSlides/_rels/notesSlide37.xml.rels" ContentType="application/vnd.openxmlformats-package.relationships+xml"/>
  <Override PartName="/ppt/notesSlides/_rels/notesSlide41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40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3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35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3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5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6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34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6.xml.rels" ContentType="application/vnd.openxmlformats-package.relationships+xml"/>
  <Override PartName="/ppt/notesSlides/notesSlide4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6.xml" ContentType="application/vnd.openxmlformats-officedocument.presentationml.notesSlide+xml"/>
  <Override PartName="/ppt/media/image71.png" ContentType="image/png"/>
  <Override PartName="/ppt/media/image70.png" ContentType="image/png"/>
  <Override PartName="/ppt/media/image64.png" ContentType="image/png"/>
  <Override PartName="/ppt/media/image63.png" ContentType="image/png"/>
  <Override PartName="/ppt/media/image62.png" ContentType="image/png"/>
  <Override PartName="/ppt/media/image61.png" ContentType="image/png"/>
  <Override PartName="/ppt/media/image60.png" ContentType="image/png"/>
  <Override PartName="/ppt/media/image54.png" ContentType="image/png"/>
  <Override PartName="/ppt/media/image53.png" ContentType="image/png"/>
  <Override PartName="/ppt/media/image52.png" ContentType="image/png"/>
  <Override PartName="/ppt/media/image51.png" ContentType="image/png"/>
  <Override PartName="/ppt/media/image50.png" ContentType="image/png"/>
  <Override PartName="/ppt/media/image39.png" ContentType="image/png"/>
  <Override PartName="/ppt/media/image38.png" ContentType="image/png"/>
  <Override PartName="/ppt/media/image37.png" ContentType="image/png"/>
  <Override PartName="/ppt/media/image69.png" ContentType="image/png"/>
  <Override PartName="/ppt/media/image44.png" ContentType="image/png"/>
  <Override PartName="/ppt/media/image14.wmf" ContentType="image/x-wmf"/>
  <Override PartName="/ppt/media/image68.png" ContentType="image/png"/>
  <Override PartName="/ppt/media/image43.png" ContentType="image/png"/>
  <Override PartName="/ppt/media/image13.wmf" ContentType="image/x-wmf"/>
  <Override PartName="/ppt/media/image67.png" ContentType="image/png"/>
  <Override PartName="/ppt/media/image42.png" ContentType="image/png"/>
  <Override PartName="/ppt/media/image12.wmf" ContentType="image/x-wmf"/>
  <Override PartName="/ppt/media/image66.png" ContentType="image/png"/>
  <Override PartName="/ppt/media/image41.png" ContentType="image/png"/>
  <Override PartName="/ppt/media/image11.wmf" ContentType="image/x-wmf"/>
  <Override PartName="/ppt/media/image65.png" ContentType="image/png"/>
  <Override PartName="/ppt/media/image40.png" ContentType="image/png"/>
  <Override PartName="/ppt/media/image10.wmf" ContentType="image/x-wmf"/>
  <Override PartName="/ppt/media/image9.wmf" ContentType="image/x-wmf"/>
  <Override PartName="/ppt/media/image8.wmf" ContentType="image/x-wmf"/>
  <Override PartName="/ppt/media/image7.wmf" ContentType="image/x-wmf"/>
  <Override PartName="/ppt/media/image2.wmf" ContentType="image/x-wmf"/>
  <Override PartName="/ppt/media/image1.wmf" ContentType="image/x-wmf"/>
  <Override PartName="/ppt/media/image3.wmf" ContentType="image/x-wmf"/>
  <Override PartName="/ppt/media/image4.wmf" ContentType="image/x-wmf"/>
  <Override PartName="/ppt/media/image5.wmf" ContentType="image/x-wmf"/>
  <Override PartName="/ppt/media/image6.wmf" ContentType="image/x-wmf"/>
  <Override PartName="/ppt/media/image17.png" ContentType="image/png"/>
  <Override PartName="/ppt/media/image18.png" ContentType="image/png"/>
  <Override PartName="/ppt/media/image19.png" ContentType="image/png"/>
  <Override PartName="/ppt/media/image45.png" ContentType="image/png"/>
  <Override PartName="/ppt/media/image15.wmf" ContentType="image/x-wmf"/>
  <Override PartName="/ppt/media/image20.png" ContentType="image/png"/>
  <Override PartName="/ppt/media/image46.png" ContentType="image/png"/>
  <Override PartName="/ppt/media/image16.wmf" ContentType="image/x-wmf"/>
  <Override PartName="/ppt/media/image21.png" ContentType="image/png"/>
  <Override PartName="/ppt/media/image47.png" ContentType="image/png"/>
  <Override PartName="/ppt/media/image22.png" ContentType="image/png"/>
  <Override PartName="/ppt/media/image48.png" ContentType="image/png"/>
  <Override PartName="/ppt/media/image23.png" ContentType="image/png"/>
  <Override PartName="/ppt/media/image49.png" ContentType="image/png"/>
  <Override PartName="/ppt/media/image24.png" ContentType="image/png"/>
  <Override PartName="/ppt/media/image25.png" ContentType="image/png"/>
  <Override PartName="/ppt/media/image26.png" ContentType="image/png"/>
  <Override PartName="/ppt/media/image27.png" ContentType="image/png"/>
  <Override PartName="/ppt/media/image28.png" ContentType="image/png"/>
  <Override PartName="/ppt/media/image29.png" ContentType="image/png"/>
  <Override PartName="/ppt/media/image55.png" ContentType="image/png"/>
  <Override PartName="/ppt/media/image30.png" ContentType="image/png"/>
  <Override PartName="/ppt/media/image56.png" ContentType="image/png"/>
  <Override PartName="/ppt/media/image31.png" ContentType="image/png"/>
  <Override PartName="/ppt/media/image57.png" ContentType="image/png"/>
  <Override PartName="/ppt/media/image32.png" ContentType="image/png"/>
  <Override PartName="/ppt/media/image58.png" ContentType="image/png"/>
  <Override PartName="/ppt/media/image33.png" ContentType="image/png"/>
  <Override PartName="/ppt/media/image59.png" ContentType="image/png"/>
  <Override PartName="/ppt/media/image34.png" ContentType="image/png"/>
  <Override PartName="/ppt/media/image35.png" ContentType="image/png"/>
  <Override PartName="/ppt/media/image36.png" ContentType="image/png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8.xml" ContentType="application/vnd.openxmlformats-officedocument.presentationml.slide+xml"/>
  <Override PartName="/ppt/slides/slide13.xml" ContentType="application/vnd.openxmlformats-officedocument.presentationml.slide+xml"/>
  <Override PartName="/ppt/slides/slide37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10.xml" ContentType="application/vnd.openxmlformats-officedocument.presentationml.slide+xml"/>
  <Override PartName="/ppt/slides/slide35.xml" ContentType="application/vnd.openxmlformats-officedocument.presentationml.slide+xml"/>
  <Override PartName="/ppt/slides/slide11.xml" ContentType="application/vnd.openxmlformats-officedocument.presentationml.slide+xml"/>
  <Override PartName="/ppt/slides/slide36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9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3.xml" ContentType="application/vnd.openxmlformats-officedocument.presentationml.slide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8.xml.rels" ContentType="application/vnd.openxmlformats-package.relationships+xml"/>
  <Override PartName="/ppt/slides/_rels/slide37.xml.rels" ContentType="application/vnd.openxmlformats-package.relationships+xml"/>
  <Override PartName="/ppt/slides/_rels/slide16.xml.rels" ContentType="application/vnd.openxmlformats-package.relationships+xml"/>
  <Override PartName="/ppt/slides/_rels/slide15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34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3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35.xml.rels" ContentType="application/vnd.openxmlformats-package.relationships+xml"/>
  <Override PartName="/ppt/slides/_rels/slide5.xml.rels" ContentType="application/vnd.openxmlformats-package.relationships+xml"/>
  <Override PartName="/ppt/slides/_rels/slide36.xml.rels" ContentType="application/vnd.openxmlformats-package.relationships+xml"/>
  <Override PartName="/ppt/slides/_rels/slide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30.xml.rels" ContentType="application/vnd.openxmlformats-package.relationships+xml"/>
  <Override PartName="/ppt/slides/_rels/slide25.xml.rels" ContentType="application/vnd.openxmlformats-package.relationships+xml"/>
  <Override PartName="/ppt/slides/_rels/slide31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32.xml.rels" ContentType="application/vnd.openxmlformats-package.relationships+xml"/>
  <Override PartName="/ppt/slides/_rels/slide28.xml.rels" ContentType="application/vnd.openxmlformats-package.relationships+xml"/>
  <Override PartName="/ppt/slides/_rels/slide10.xml.rels" ContentType="application/vnd.openxmlformats-package.relationships+xml"/>
  <Override PartName="/ppt/slides/_rels/slide29.xml.rels" ContentType="application/vnd.openxmlformats-package.relationships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ldImg"/>
          </p:nvPr>
        </p:nvSpPr>
        <p:spPr>
          <a:xfrm>
            <a:off x="1371600" y="764280"/>
            <a:ext cx="5028480" cy="37713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GB" sz="2400" spc="-1" strike="noStrike">
                <a:solidFill>
                  <a:srgbClr val="ffffff"/>
                </a:solidFill>
                <a:latin typeface="Times New Roman"/>
              </a:rPr>
              <a:t>Click to move the slide</a:t>
            </a:r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GB" sz="2000" spc="-1" strike="noStrike">
                <a:latin typeface="Arial"/>
              </a:rPr>
              <a:t>Click to edit the notes' format</a:t>
            </a:r>
            <a:endParaRPr b="0" lang="en-GB" sz="2000" spc="-1" strike="noStrike"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GB" sz="1400" spc="-1" strike="noStrike">
                <a:latin typeface="Times New Roman"/>
              </a:rPr>
              <a:t>&lt;header&gt;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38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GB" sz="1400" spc="-1" strike="noStrike">
                <a:latin typeface="Times New Roman"/>
              </a:rPr>
              <a:t>&lt;date/time&gt;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39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GB" sz="1400" spc="-1" strike="noStrike">
                <a:latin typeface="Times New Roman"/>
              </a:rPr>
              <a:t>&lt;footer&gt;</a:t>
            </a:r>
            <a:endParaRPr b="0" lang="en-GB" sz="1400" spc="-1" strike="noStrike">
              <a:latin typeface="Times New Roman"/>
            </a:endParaRPr>
          </a:p>
        </p:txBody>
      </p:sp>
      <p:sp>
        <p:nvSpPr>
          <p:cNvPr id="140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788AFE20-061F-4B6D-9653-0D6166736779}" type="slidenum">
              <a:rPr b="0" lang="en-GB" sz="1400" spc="-1" strike="noStrike">
                <a:latin typeface="Times New Roman"/>
              </a:rPr>
              <a:t>&lt;number&gt;</a:t>
            </a:fld>
            <a:endParaRPr b="0" lang="en-GB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34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_rels/notesSlide36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
</Relationships>
</file>

<file path=ppt/notesSlides/_rels/notesSlide37.xml.rels><?xml version="1.0" encoding="UTF-8"?>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
</Relationships>
</file>

<file path=ppt/notesSlides/_rels/notesSlide38.xml.rels><?xml version="1.0" encoding="UTF-8"?>
<Relationships xmlns="http://schemas.openxmlformats.org/package/2006/relationships"><Relationship Id="rId1" Type="http://schemas.openxmlformats.org/officeDocument/2006/relationships/slide" Target="../slides/slide38.xml"/><Relationship Id="rId2" Type="http://schemas.openxmlformats.org/officeDocument/2006/relationships/notesMaster" Target="../notesMasters/notesMaster1.xml"/>
</Relationships>
</file>

<file path=ppt/notesSlides/_rels/notesSlide39.xml.rels><?xml version="1.0" encoding="UTF-8"?>
<Relationships xmlns="http://schemas.openxmlformats.org/package/2006/relationships"><Relationship Id="rId1" Type="http://schemas.openxmlformats.org/officeDocument/2006/relationships/slide" Target="../slides/slide39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40.xml.rels><?xml version="1.0" encoding="UTF-8"?>
<Relationships xmlns="http://schemas.openxmlformats.org/package/2006/relationships"><Relationship Id="rId1" Type="http://schemas.openxmlformats.org/officeDocument/2006/relationships/slide" Target="../slides/slide40.xml"/><Relationship Id="rId2" Type="http://schemas.openxmlformats.org/officeDocument/2006/relationships/notesMaster" Target="../notesMasters/notesMaster1.xml"/>
</Relationships>
</file>

<file path=ppt/notesSlides/_rels/notesSlide41.xml.rels><?xml version="1.0" encoding="UTF-8"?>
<Relationships xmlns="http://schemas.openxmlformats.org/package/2006/relationships"><Relationship Id="rId1" Type="http://schemas.openxmlformats.org/officeDocument/2006/relationships/slide" Target="../slides/slide41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D90550AD-434B-4B43-90EB-8F59F5D489BF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39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0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EA0601F8-2FD2-46D5-90D0-C4C2647533F4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66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67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BEA9A6B5-2DB9-438F-9D7E-95E26DEA8971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69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70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61982FF2-712F-4DB0-B8D5-C3DCEA9E5B59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72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73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AB85EAA0-9B41-4273-8408-9A0171BB0F57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75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76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11C73AC8-EB75-47BA-BB66-032824CD210B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78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79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F7EB1A26-07A9-4CE4-9FE7-19036F930CC4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81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82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AA166913-1181-46B6-8C5A-AD57664DBEC4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84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85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6CD76757-D662-4BFB-AD43-4D1003CFD707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87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88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F71BB492-1AEA-4F9D-80AF-388D529A393F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90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91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7C19E865-C60F-4FBF-8D37-BC6A1AA2572B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93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94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AEB2B5D7-0B94-499D-A82A-5D852345C439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42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3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4D1C3A09-F10B-4B38-B2A4-FF9C0F2CBD4A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96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97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488C3FD7-2C41-4AF4-BA13-37ED68A263CB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99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00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2EB05705-CE6E-4C21-ABB6-C20197BCC477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02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03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7951F483-C17C-4CD7-BBC8-29EE177B1280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05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06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9E1654F5-84AA-4DF2-997B-E8E7B8D7FF0D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08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09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51A7B1A5-6DF1-4DDA-8725-366F2EC9D601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11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12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3278FB93-24B9-48B1-BC09-E33326FF014F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14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15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2380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D55193C5-2272-478F-BEC6-2E74528BE643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17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18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C3EC851B-65C6-4F38-9B7C-57AB1E2E8146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20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21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8CA512AB-D351-43AE-A179-48C261A27E80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23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24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1F762917-6CC9-4FCC-951A-35F6A4BCCEC5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45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6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0DCD6464-3E95-4116-A2BF-505F636CED0B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26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27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FFF268AC-EB66-4259-82C9-9971C2FBE52A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29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30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94857BE5-3CF3-449A-86CC-3283A02AD3F7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32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33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A91032CA-8EDD-4663-A016-5EA7FCBE12D0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35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36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0DDC4038-543E-444E-8656-AB5DE7D20432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38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39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68C778BA-40D4-4860-A080-8D5CC002F78F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41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2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B1DC777C-65F4-469E-98C6-4EB2E25A5D37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44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5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C8EFDD65-E271-4A06-AFE7-10F2C9C74899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47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8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3D335411-69E3-4E15-B19C-BA6D8DD00872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50" name="CustomShape 2"/>
          <p:cNvSpPr/>
          <p:nvPr/>
        </p:nvSpPr>
        <p:spPr>
          <a:xfrm>
            <a:off x="839880" y="241200"/>
            <a:ext cx="5233680" cy="3925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51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3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6BBA81DB-769C-4069-A7F3-CD519DA6D2D5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53" name="CustomShape 2"/>
          <p:cNvSpPr/>
          <p:nvPr/>
        </p:nvSpPr>
        <p:spPr>
          <a:xfrm>
            <a:off x="839880" y="241200"/>
            <a:ext cx="5233680" cy="39254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54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171B4BFF-C64A-4726-B44C-EA4F65646026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48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9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4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F4BC0973-A088-45F3-88F7-FAA475ADC499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56" name="CustomShape 2"/>
          <p:cNvSpPr/>
          <p:nvPr/>
        </p:nvSpPr>
        <p:spPr>
          <a:xfrm>
            <a:off x="1368360" y="457200"/>
            <a:ext cx="4063680" cy="3047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57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1776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4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4E9FCD82-01B5-4D55-97B3-F17545B0332C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659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60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722F428D-6323-40BA-A8B6-C3479170A157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51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2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A02D021C-DE4C-4D05-90FA-2939952D6BA9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54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5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1548AEE7-A025-424B-BA28-C1D2CEAD26D5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57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8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E0573179-25DD-45B6-9C36-6C8B8970120A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60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61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TextShape 1"/>
          <p:cNvSpPr txBox="1"/>
          <p:nvPr/>
        </p:nvSpPr>
        <p:spPr>
          <a:xfrm>
            <a:off x="3886200" y="8686800"/>
            <a:ext cx="2970000" cy="455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fld id="{962712A5-4543-4281-846F-C3E0D4C37531}" type="slidenum">
              <a:rPr b="0" lang="en-GB" sz="1200" spc="-1" strike="noStrike">
                <a:solidFill>
                  <a:srgbClr val="000000"/>
                </a:solidFill>
                <a:latin typeface="Tahoma"/>
                <a:ea typeface="ＭＳ Ｐゴシック"/>
              </a:rPr>
              <a:t>&lt;number&gt;</a:t>
            </a:fld>
            <a:endParaRPr b="0" lang="en-GB" sz="1200" spc="-1" strike="noStrike">
              <a:latin typeface="Times New Roman"/>
            </a:endParaRPr>
          </a:p>
        </p:txBody>
      </p:sp>
      <p:sp>
        <p:nvSpPr>
          <p:cNvPr id="563" name="CustomShape 2"/>
          <p:cNvSpPr/>
          <p:nvPr/>
        </p:nvSpPr>
        <p:spPr>
          <a:xfrm>
            <a:off x="1143000" y="685800"/>
            <a:ext cx="4571640" cy="34286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64" name="PlaceHolder 3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2080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en-GB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0600" cy="9853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0600" cy="9853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85800" y="685800"/>
            <a:ext cx="7770600" cy="9853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0" rIns="0" tIns="0" bIns="0" anchor="ctr"/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228600" y="2889360"/>
            <a:ext cx="8610480" cy="201240"/>
            <a:chOff x="228600" y="2889360"/>
            <a:chExt cx="8610480" cy="201240"/>
          </a:xfrm>
        </p:grpSpPr>
        <p:sp>
          <p:nvSpPr>
            <p:cNvPr id="1" name="CustomShape 2"/>
            <p:cNvSpPr/>
            <p:nvPr/>
          </p:nvSpPr>
          <p:spPr>
            <a:xfrm>
              <a:off x="228600" y="2889360"/>
              <a:ext cx="2869920" cy="201240"/>
            </a:xfrm>
            <a:prstGeom prst="rect">
              <a:avLst/>
            </a:prstGeom>
            <a:solidFill>
              <a:srgbClr val="666600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3098880" y="2889360"/>
              <a:ext cx="2869920" cy="201240"/>
            </a:xfrm>
            <a:prstGeom prst="rect">
              <a:avLst/>
            </a:prstGeom>
            <a:solidFill>
              <a:srgbClr val="99cc00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5969160" y="2889360"/>
              <a:ext cx="2869920" cy="201240"/>
            </a:xfrm>
            <a:prstGeom prst="rect">
              <a:avLst/>
            </a:prstGeom>
            <a:solidFill>
              <a:srgbClr val="999900"/>
            </a:solidFill>
            <a:ln w="9360"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600" cy="2125440"/>
          </a:xfrm>
          <a:prstGeom prst="rect">
            <a:avLst/>
          </a:prstGeom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Click to edit the title text formatClick to edit Master title style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457200" y="6248520"/>
            <a:ext cx="2131560" cy="455400"/>
          </a:xfrm>
          <a:prstGeom prst="rect">
            <a:avLst/>
          </a:prstGeom>
        </p:spPr>
        <p:txBody>
          <a:bodyPr lIns="90000" rIns="90000" tIns="46800" bIns="46800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3680" cy="455400"/>
          </a:xfrm>
          <a:prstGeom prst="rect">
            <a:avLst/>
          </a:prstGeom>
        </p:spPr>
        <p:txBody>
          <a:bodyPr lIns="90000" rIns="90000" tIns="46800" bIns="46800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1560" cy="455400"/>
          </a:xfrm>
          <a:prstGeom prst="rect">
            <a:avLst/>
          </a:prstGeom>
        </p:spPr>
        <p:txBody>
          <a:bodyPr lIns="90000" rIns="90000" tIns="46800" bIns="46800"/>
          <a:p>
            <a:pPr>
              <a:lnSpc>
                <a:spcPct val="100000"/>
              </a:lnSpc>
            </a:pPr>
            <a:fld id="{8837BCE7-6FEF-4C4E-BDBC-3F8EE1E0943B}" type="slidenum">
              <a:rPr b="0" lang="en-GB" sz="1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</a:rPr>
              <a:t>Click to edit the outline text format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</a:rPr>
              <a:t>Second Outline Level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</a:rPr>
              <a:t>Third Outline Level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</a:rPr>
              <a:t>Fourth Outline Level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0"/>
            <a:ext cx="228240" cy="2285640"/>
          </a:xfrm>
          <a:prstGeom prst="rect">
            <a:avLst/>
          </a:prstGeom>
          <a:solidFill>
            <a:srgbClr val="6666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Line 2"/>
          <p:cNvSpPr/>
          <p:nvPr/>
        </p:nvSpPr>
        <p:spPr>
          <a:xfrm>
            <a:off x="457200" y="1447560"/>
            <a:ext cx="8076960" cy="1800"/>
          </a:xfrm>
          <a:prstGeom prst="line">
            <a:avLst/>
          </a:prstGeom>
          <a:ln w="19080">
            <a:solidFill>
              <a:srgbClr val="9999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3"/>
          <p:cNvSpPr/>
          <p:nvPr/>
        </p:nvSpPr>
        <p:spPr>
          <a:xfrm>
            <a:off x="0" y="2286000"/>
            <a:ext cx="228240" cy="2285640"/>
          </a:xfrm>
          <a:prstGeom prst="rect">
            <a:avLst/>
          </a:prstGeom>
          <a:solidFill>
            <a:srgbClr val="cccc66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4"/>
          <p:cNvSpPr/>
          <p:nvPr/>
        </p:nvSpPr>
        <p:spPr>
          <a:xfrm>
            <a:off x="0" y="4572000"/>
            <a:ext cx="228240" cy="2285640"/>
          </a:xfrm>
          <a:prstGeom prst="rect">
            <a:avLst/>
          </a:prstGeom>
          <a:solidFill>
            <a:srgbClr val="9999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457200" y="-17640"/>
            <a:ext cx="8227800" cy="1433160"/>
          </a:xfrm>
          <a:prstGeom prst="rect">
            <a:avLst/>
          </a:prstGeom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Click to edit the title text formatClick to edit Master title style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7800" cy="4528800"/>
          </a:xfrm>
          <a:prstGeom prst="rect">
            <a:avLst/>
          </a:prstGeom>
        </p:spPr>
        <p:txBody>
          <a:bodyPr lIns="90000" rIns="90000" tIns="46800" bIns="46800"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Click to edit the outline text format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Second Outline Level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Third Outline Level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Fourth Outline Level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Fifth Outline Level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Sixth Outline Level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6" marL="343080" indent="-34272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Seventh Outline LevelClick to edit Master text styles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7" marL="743040" indent="-28548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Second level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8" marL="1143000" indent="-22824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Third level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9" marL="1600200" indent="-228240">
              <a:spcBef>
                <a:spcPts val="45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  <a:ea typeface="Arial"/>
              </a:rPr>
              <a:t>Fourth level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lvl="9" marL="2057400" indent="-228240">
              <a:spcBef>
                <a:spcPts val="45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  <a:ea typeface="Arial"/>
              </a:rPr>
              <a:t>Fifth level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dt"/>
          </p:nvPr>
        </p:nvSpPr>
        <p:spPr>
          <a:xfrm>
            <a:off x="457200" y="6248520"/>
            <a:ext cx="2131560" cy="455400"/>
          </a:xfrm>
          <a:prstGeom prst="rect">
            <a:avLst/>
          </a:prstGeom>
        </p:spPr>
        <p:txBody>
          <a:bodyPr lIns="90000" rIns="90000" tIns="46800" bIns="46800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3680" cy="455400"/>
          </a:xfrm>
          <a:prstGeom prst="rect">
            <a:avLst/>
          </a:prstGeom>
        </p:spPr>
        <p:txBody>
          <a:bodyPr lIns="90000" rIns="90000" tIns="46800" bIns="46800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1560" cy="455400"/>
          </a:xfrm>
          <a:prstGeom prst="rect">
            <a:avLst/>
          </a:prstGeom>
        </p:spPr>
        <p:txBody>
          <a:bodyPr lIns="90000" rIns="90000" tIns="46800" bIns="46800"/>
          <a:p>
            <a:pPr>
              <a:lnSpc>
                <a:spcPct val="100000"/>
              </a:lnSpc>
            </a:pPr>
            <a:fld id="{5D8EC37D-2DFB-444D-8B5E-EC2F6460B167}" type="slidenum">
              <a:rPr b="0" lang="en-GB" sz="1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0" y="0"/>
            <a:ext cx="228240" cy="2285640"/>
          </a:xfrm>
          <a:prstGeom prst="rect">
            <a:avLst/>
          </a:prstGeom>
          <a:solidFill>
            <a:srgbClr val="6666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Line 2"/>
          <p:cNvSpPr/>
          <p:nvPr/>
        </p:nvSpPr>
        <p:spPr>
          <a:xfrm>
            <a:off x="457200" y="1447560"/>
            <a:ext cx="8076960" cy="1800"/>
          </a:xfrm>
          <a:prstGeom prst="line">
            <a:avLst/>
          </a:prstGeom>
          <a:ln w="19080">
            <a:solidFill>
              <a:srgbClr val="9999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CustomShape 3"/>
          <p:cNvSpPr/>
          <p:nvPr/>
        </p:nvSpPr>
        <p:spPr>
          <a:xfrm>
            <a:off x="0" y="2286000"/>
            <a:ext cx="228240" cy="2285640"/>
          </a:xfrm>
          <a:prstGeom prst="rect">
            <a:avLst/>
          </a:prstGeom>
          <a:solidFill>
            <a:srgbClr val="cccc66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4"/>
          <p:cNvSpPr/>
          <p:nvPr/>
        </p:nvSpPr>
        <p:spPr>
          <a:xfrm>
            <a:off x="0" y="4572000"/>
            <a:ext cx="228240" cy="2285640"/>
          </a:xfrm>
          <a:prstGeom prst="rect">
            <a:avLst/>
          </a:prstGeom>
          <a:solidFill>
            <a:srgbClr val="999900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PlaceHolder 5"/>
          <p:cNvSpPr>
            <a:spLocks noGrp="1"/>
          </p:cNvSpPr>
          <p:nvPr>
            <p:ph type="title"/>
          </p:nvPr>
        </p:nvSpPr>
        <p:spPr>
          <a:xfrm>
            <a:off x="457200" y="-17640"/>
            <a:ext cx="8227800" cy="1433160"/>
          </a:xfrm>
          <a:prstGeom prst="rect">
            <a:avLst/>
          </a:prstGeom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Click to edit the title text formatClick to edit Master title style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dt"/>
          </p:nvPr>
        </p:nvSpPr>
        <p:spPr>
          <a:xfrm>
            <a:off x="457200" y="6248520"/>
            <a:ext cx="2131560" cy="455400"/>
          </a:xfrm>
          <a:prstGeom prst="rect">
            <a:avLst/>
          </a:prstGeom>
        </p:spPr>
        <p:txBody>
          <a:bodyPr lIns="90000" rIns="90000" tIns="46800" bIns="46800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96" name="PlaceHolder 7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3680" cy="455400"/>
          </a:xfrm>
          <a:prstGeom prst="rect">
            <a:avLst/>
          </a:prstGeom>
        </p:spPr>
        <p:txBody>
          <a:bodyPr lIns="90000" rIns="90000" tIns="46800" bIns="46800"/>
          <a:p>
            <a:endParaRPr b="0" lang="en-GB" sz="2400" spc="-1" strike="noStrike">
              <a:latin typeface="Times New Roman"/>
            </a:endParaRPr>
          </a:p>
        </p:txBody>
      </p:sp>
      <p:sp>
        <p:nvSpPr>
          <p:cNvPr id="97" name="PlaceHolder 8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1560" cy="455400"/>
          </a:xfrm>
          <a:prstGeom prst="rect">
            <a:avLst/>
          </a:prstGeom>
        </p:spPr>
        <p:txBody>
          <a:bodyPr lIns="90000" rIns="90000" tIns="46800" bIns="46800"/>
          <a:p>
            <a:pPr>
              <a:lnSpc>
                <a:spcPct val="100000"/>
              </a:lnSpc>
            </a:pPr>
            <a:fld id="{999DA3AE-A4D1-4146-A6F5-C97DE240AD4C}" type="slidenum">
              <a:rPr b="0" lang="en-GB" sz="1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&lt;number&gt;</a:t>
            </a:fld>
            <a:endParaRPr b="0" lang="en-GB" sz="1000" spc="-1" strike="noStrike">
              <a:latin typeface="Times New Roman"/>
            </a:endParaRPr>
          </a:p>
        </p:txBody>
      </p:sp>
      <p:sp>
        <p:nvSpPr>
          <p:cNvPr id="9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</a:rPr>
              <a:t>Click to edit the outline text format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</a:rPr>
              <a:t>Second Outline Level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</a:rPr>
              <a:t>Third Outline Level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</a:rPr>
              <a:t>Fourth Outline Level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7.png"/><Relationship Id="rId2" Type="http://schemas.openxmlformats.org/officeDocument/2006/relationships/image" Target="../media/image18.png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slideLayout" Target="../slideLayouts/slideLayout13.xml"/><Relationship Id="rId6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image" Target="../media/image21.png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slideLayout" Target="../slideLayouts/slideLayout13.xml"/><Relationship Id="rId6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25.png"/><Relationship Id="rId2" Type="http://schemas.openxmlformats.org/officeDocument/2006/relationships/image" Target="../media/image26.png"/><Relationship Id="rId3" Type="http://schemas.openxmlformats.org/officeDocument/2006/relationships/slideLayout" Target="../slideLayouts/slideLayout13.xml"/><Relationship Id="rId4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7.png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0" Type="http://schemas.openxmlformats.org/officeDocument/2006/relationships/image" Target="../media/image36.png"/><Relationship Id="rId11" Type="http://schemas.openxmlformats.org/officeDocument/2006/relationships/image" Target="../media/image37.png"/><Relationship Id="rId12" Type="http://schemas.openxmlformats.org/officeDocument/2006/relationships/image" Target="../media/image38.png"/><Relationship Id="rId13" Type="http://schemas.openxmlformats.org/officeDocument/2006/relationships/slideLayout" Target="../slideLayouts/slideLayout13.xml"/><Relationship Id="rId14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39.png"/><Relationship Id="rId2" Type="http://schemas.openxmlformats.org/officeDocument/2006/relationships/image" Target="../media/image40.png"/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7" Type="http://schemas.openxmlformats.org/officeDocument/2006/relationships/image" Target="../media/image45.png"/><Relationship Id="rId8" Type="http://schemas.openxmlformats.org/officeDocument/2006/relationships/image" Target="../media/image46.png"/><Relationship Id="rId9" Type="http://schemas.openxmlformats.org/officeDocument/2006/relationships/image" Target="../media/image47.png"/><Relationship Id="rId10" Type="http://schemas.openxmlformats.org/officeDocument/2006/relationships/slideLayout" Target="../slideLayouts/slideLayout13.xml"/><Relationship Id="rId11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image" Target="../media/image48.png"/><Relationship Id="rId2" Type="http://schemas.openxmlformats.org/officeDocument/2006/relationships/image" Target="../media/image49.png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Relationship Id="rId9" Type="http://schemas.openxmlformats.org/officeDocument/2006/relationships/image" Target="../media/image56.png"/><Relationship Id="rId10" Type="http://schemas.openxmlformats.org/officeDocument/2006/relationships/slideLayout" Target="../slideLayouts/slideLayout13.xml"/><Relationship Id="rId11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4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6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7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image" Target="../media/image57.png"/><Relationship Id="rId2" Type="http://schemas.openxmlformats.org/officeDocument/2006/relationships/image" Target="../media/image58.png"/><Relationship Id="rId3" Type="http://schemas.openxmlformats.org/officeDocument/2006/relationships/image" Target="../media/image59.png"/><Relationship Id="rId4" Type="http://schemas.openxmlformats.org/officeDocument/2006/relationships/image" Target="../media/image60.png"/><Relationship Id="rId5" Type="http://schemas.openxmlformats.org/officeDocument/2006/relationships/slideLayout" Target="../slideLayouts/slideLayout29.xml"/><Relationship Id="rId6" Type="http://schemas.openxmlformats.org/officeDocument/2006/relationships/notesSlide" Target="../notesSlides/notesSlide38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3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image" Target="../media/image61.png"/><Relationship Id="rId2" Type="http://schemas.openxmlformats.org/officeDocument/2006/relationships/image" Target="../media/image62.png"/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5" Type="http://schemas.openxmlformats.org/officeDocument/2006/relationships/image" Target="../media/image65.png"/><Relationship Id="rId6" Type="http://schemas.openxmlformats.org/officeDocument/2006/relationships/image" Target="../media/image66.png"/><Relationship Id="rId7" Type="http://schemas.openxmlformats.org/officeDocument/2006/relationships/image" Target="../media/image67.png"/><Relationship Id="rId8" Type="http://schemas.openxmlformats.org/officeDocument/2006/relationships/image" Target="../media/image68.png"/><Relationship Id="rId9" Type="http://schemas.openxmlformats.org/officeDocument/2006/relationships/image" Target="../media/image69.png"/><Relationship Id="rId10" Type="http://schemas.openxmlformats.org/officeDocument/2006/relationships/image" Target="../media/image70.png"/><Relationship Id="rId11" Type="http://schemas.openxmlformats.org/officeDocument/2006/relationships/image" Target="../media/image71.png"/><Relationship Id="rId12" Type="http://schemas.openxmlformats.org/officeDocument/2006/relationships/slideLayout" Target="../slideLayouts/slideLayout13.xml"/><Relationship Id="rId13" Type="http://schemas.openxmlformats.org/officeDocument/2006/relationships/notesSlide" Target="../notesSlides/notesSlide40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Relationship Id="rId3" Type="http://schemas.openxmlformats.org/officeDocument/2006/relationships/image" Target="../media/image3.wmf"/><Relationship Id="rId4" Type="http://schemas.openxmlformats.org/officeDocument/2006/relationships/image" Target="../media/image4.wmf"/><Relationship Id="rId5" Type="http://schemas.openxmlformats.org/officeDocument/2006/relationships/image" Target="../media/image5.wmf"/><Relationship Id="rId6" Type="http://schemas.openxmlformats.org/officeDocument/2006/relationships/image" Target="../media/image6.wmf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Relationship Id="rId3" Type="http://schemas.openxmlformats.org/officeDocument/2006/relationships/image" Target="../media/image9.wmf"/><Relationship Id="rId4" Type="http://schemas.openxmlformats.org/officeDocument/2006/relationships/image" Target="../media/image10.wmf"/><Relationship Id="rId5" Type="http://schemas.openxmlformats.org/officeDocument/2006/relationships/image" Target="../media/image11.wmf"/><Relationship Id="rId6" Type="http://schemas.openxmlformats.org/officeDocument/2006/relationships/image" Target="../media/image12.wmf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slideLayout" Target="../slideLayouts/slideLayout13.xml"/><Relationship Id="rId6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TextShape 1"/>
          <p:cNvSpPr txBox="1"/>
          <p:nvPr/>
        </p:nvSpPr>
        <p:spPr>
          <a:xfrm>
            <a:off x="685800" y="685800"/>
            <a:ext cx="7772040" cy="2126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 algn="ctr">
              <a:lnSpc>
                <a:spcPct val="100000"/>
              </a:lnSpc>
            </a:pPr>
            <a:r>
              <a:rPr b="0" lang="en-GB" sz="58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Introduction to OSPF</a:t>
            </a:r>
            <a:endParaRPr b="0" lang="en-GB" sz="58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2" name="TextShape 2"/>
          <p:cNvSpPr txBox="1"/>
          <p:nvPr/>
        </p:nvSpPr>
        <p:spPr>
          <a:xfrm>
            <a:off x="1371600" y="3270240"/>
            <a:ext cx="6400440" cy="2209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algn="ctr">
              <a:lnSpc>
                <a:spcPct val="100000"/>
              </a:lnSpc>
              <a:spcBef>
                <a:spcPts val="751"/>
              </a:spcBef>
            </a:pPr>
            <a:endParaRPr b="0" lang="en-GB" sz="32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51"/>
              </a:spcBef>
            </a:pPr>
            <a:r>
              <a:rPr b="0" lang="en-GB" sz="3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Dev Jeenia</a:t>
            </a:r>
            <a:endParaRPr b="0" lang="en-GB" sz="30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OSPF: How it works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26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Hello Protocol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Hello Packets sent periodically on all OSPF enabled interfaces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Adjacencies formed between </a:t>
            </a:r>
            <a:r>
              <a:rPr b="1" i="1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some</a:t>
            </a: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 neighbours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Hello Packet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Contains information like Router Priority, Hello Interval, a list of known neighbours, Router Dead Interval, and the network mask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OSPF: How it works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Trade Information using LSAs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LSAs are added to the OSPF database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LSAs are passed on to OSPF neighbours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Each router builds an identical link state database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SPF algorithm run on the database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Forwarding table built from the SPF tree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OSPF uses the Djikstra Algorithm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OSPF: How it works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0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When change occurs: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Announce the change to all OSPF neighbours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All routers run the SPF algorithm on the revised database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Install any change in the forwarding table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Broadcast Networks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2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Introduces Designated and Backup Designated routers (DR and BDR)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Only DR and BDR form full adjacencies with other routers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The remaining routers remain in a “2-way” state with each other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2" marL="1141560" indent="-226800">
              <a:lnSpc>
                <a:spcPct val="90000"/>
              </a:lnSpc>
              <a:spcBef>
                <a:spcPts val="499"/>
              </a:spcBef>
              <a:buClr>
                <a:srgbClr val="99cc00"/>
              </a:buClr>
              <a:buSzPct val="6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If they were adjacent, we’d have n-squared scaling problem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If DR or BDR “disappear”, re-election of missing router takes place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Designated Router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4" name="TextShape 2"/>
          <p:cNvSpPr txBox="1"/>
          <p:nvPr/>
        </p:nvSpPr>
        <p:spPr>
          <a:xfrm>
            <a:off x="457200" y="1600200"/>
            <a:ext cx="8106840" cy="1469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524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1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One per multi-access network</a:t>
            </a:r>
            <a:endParaRPr b="0" lang="en-GB" sz="21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Generates network link advertisements for the multi-access network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Speeds database synchronisation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</p:txBody>
      </p:sp>
      <p:grpSp>
        <p:nvGrpSpPr>
          <p:cNvPr id="235" name="Group 3"/>
          <p:cNvGrpSpPr/>
          <p:nvPr/>
        </p:nvGrpSpPr>
        <p:grpSpPr>
          <a:xfrm>
            <a:off x="1294200" y="3108960"/>
            <a:ext cx="6680880" cy="3399840"/>
            <a:chOff x="1294200" y="3108960"/>
            <a:chExt cx="6680880" cy="3399840"/>
          </a:xfrm>
        </p:grpSpPr>
        <p:grpSp>
          <p:nvGrpSpPr>
            <p:cNvPr id="236" name="Group 4"/>
            <p:cNvGrpSpPr/>
            <p:nvPr/>
          </p:nvGrpSpPr>
          <p:grpSpPr>
            <a:xfrm>
              <a:off x="1972440" y="4050360"/>
              <a:ext cx="4891320" cy="1785960"/>
              <a:chOff x="1972440" y="4050360"/>
              <a:chExt cx="4891320" cy="1785960"/>
            </a:xfrm>
          </p:grpSpPr>
          <p:sp>
            <p:nvSpPr>
              <p:cNvPr id="237" name="Line 5"/>
              <p:cNvSpPr/>
              <p:nvPr/>
            </p:nvSpPr>
            <p:spPr>
              <a:xfrm>
                <a:off x="1972440" y="4050360"/>
                <a:ext cx="1800" cy="178596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8" name="Line 6"/>
              <p:cNvSpPr/>
              <p:nvPr/>
            </p:nvSpPr>
            <p:spPr>
              <a:xfrm>
                <a:off x="3552120" y="4050360"/>
                <a:ext cx="1440" cy="178596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39" name="Line 7"/>
              <p:cNvSpPr/>
              <p:nvPr/>
            </p:nvSpPr>
            <p:spPr>
              <a:xfrm>
                <a:off x="5206320" y="4050360"/>
                <a:ext cx="1440" cy="178596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240" name="Line 8"/>
              <p:cNvSpPr/>
              <p:nvPr/>
            </p:nvSpPr>
            <p:spPr>
              <a:xfrm>
                <a:off x="6861960" y="4050360"/>
                <a:ext cx="1800" cy="178596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pic>
          <p:nvPicPr>
            <p:cNvPr id="241" name="Picture 9" descr=""/>
            <p:cNvPicPr/>
            <p:nvPr/>
          </p:nvPicPr>
          <p:blipFill>
            <a:blip r:embed="rId1"/>
            <a:stretch/>
          </p:blipFill>
          <p:spPr>
            <a:xfrm>
              <a:off x="1309320" y="4531320"/>
              <a:ext cx="1287000" cy="90468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242" name="Picture 10" descr=""/>
            <p:cNvPicPr/>
            <p:nvPr/>
          </p:nvPicPr>
          <p:blipFill>
            <a:blip r:embed="rId2"/>
            <a:stretch/>
          </p:blipFill>
          <p:spPr>
            <a:xfrm>
              <a:off x="2887200" y="4531320"/>
              <a:ext cx="1288800" cy="90468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243" name="Picture 11" descr=""/>
            <p:cNvPicPr/>
            <p:nvPr/>
          </p:nvPicPr>
          <p:blipFill>
            <a:blip r:embed="rId3"/>
            <a:stretch/>
          </p:blipFill>
          <p:spPr>
            <a:xfrm>
              <a:off x="4541400" y="4531320"/>
              <a:ext cx="1288800" cy="90468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244" name="Picture 12" descr=""/>
            <p:cNvPicPr/>
            <p:nvPr/>
          </p:nvPicPr>
          <p:blipFill>
            <a:blip r:embed="rId4"/>
            <a:stretch/>
          </p:blipFill>
          <p:spPr>
            <a:xfrm>
              <a:off x="6198840" y="4531320"/>
              <a:ext cx="1290240" cy="904680"/>
            </a:xfrm>
            <a:prstGeom prst="rect">
              <a:avLst/>
            </a:prstGeom>
            <a:ln w="12600">
              <a:noFill/>
            </a:ln>
          </p:spPr>
        </p:pic>
        <p:sp>
          <p:nvSpPr>
            <p:cNvPr id="245" name="Line 9"/>
            <p:cNvSpPr/>
            <p:nvPr/>
          </p:nvSpPr>
          <p:spPr>
            <a:xfrm>
              <a:off x="1445400" y="4050360"/>
              <a:ext cx="6018480" cy="144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6" name="Line 10"/>
            <p:cNvSpPr/>
            <p:nvPr/>
          </p:nvSpPr>
          <p:spPr>
            <a:xfrm>
              <a:off x="1445400" y="5836320"/>
              <a:ext cx="6018480" cy="144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47" name="CustomShape 11"/>
            <p:cNvSpPr/>
            <p:nvPr/>
          </p:nvSpPr>
          <p:spPr>
            <a:xfrm>
              <a:off x="1294200" y="5861880"/>
              <a:ext cx="1423080" cy="64692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63360" rIns="63360" tIns="63360" bIns="63360"/>
            <a:p>
              <a:pPr algn="ctr">
                <a:lnSpc>
                  <a:spcPct val="95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Designated </a:t>
              </a:r>
              <a:endParaRPr b="0" lang="en-GB" sz="1800" spc="-1" strike="noStrike">
                <a:latin typeface="Arial"/>
              </a:endParaRPr>
            </a:p>
            <a:p>
              <a:pPr algn="ctr">
                <a:lnSpc>
                  <a:spcPct val="95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Router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248" name="CustomShape 12"/>
            <p:cNvSpPr/>
            <p:nvPr/>
          </p:nvSpPr>
          <p:spPr>
            <a:xfrm>
              <a:off x="2843640" y="3398040"/>
              <a:ext cx="1423080" cy="64692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63360" rIns="63360" tIns="63360" bIns="63360"/>
            <a:p>
              <a:pPr algn="ctr">
                <a:lnSpc>
                  <a:spcPct val="95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Designated </a:t>
              </a:r>
              <a:endParaRPr b="0" lang="en-GB" sz="1800" spc="-1" strike="noStrike">
                <a:latin typeface="Arial"/>
              </a:endParaRPr>
            </a:p>
            <a:p>
              <a:pPr algn="ctr">
                <a:lnSpc>
                  <a:spcPct val="95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Router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249" name="CustomShape 13"/>
            <p:cNvSpPr/>
            <p:nvPr/>
          </p:nvSpPr>
          <p:spPr>
            <a:xfrm>
              <a:off x="5815800" y="5861880"/>
              <a:ext cx="2159280" cy="64692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63360" rIns="63360" tIns="63360" bIns="63360"/>
            <a:p>
              <a:pPr algn="ctr">
                <a:lnSpc>
                  <a:spcPct val="95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Backup</a:t>
              </a:r>
              <a:endParaRPr b="0" lang="en-GB" sz="1800" spc="-1" strike="noStrike">
                <a:latin typeface="Arial"/>
              </a:endParaRPr>
            </a:p>
            <a:p>
              <a:pPr algn="ctr">
                <a:lnSpc>
                  <a:spcPct val="95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Designated Router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250" name="CustomShape 14"/>
            <p:cNvSpPr/>
            <p:nvPr/>
          </p:nvSpPr>
          <p:spPr>
            <a:xfrm>
              <a:off x="4494600" y="3108960"/>
              <a:ext cx="1423080" cy="90720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63360" rIns="63360" tIns="63360" bIns="63360"/>
            <a:p>
              <a:pPr algn="ctr">
                <a:lnSpc>
                  <a:spcPct val="95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Backup</a:t>
              </a:r>
              <a:endParaRPr b="0" lang="en-GB" sz="1800" spc="-1" strike="noStrike">
                <a:latin typeface="Arial"/>
              </a:endParaRPr>
            </a:p>
            <a:p>
              <a:pPr algn="ctr">
                <a:lnSpc>
                  <a:spcPct val="95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Designated </a:t>
              </a:r>
              <a:endParaRPr b="0" lang="en-GB" sz="1800" spc="-1" strike="noStrike">
                <a:latin typeface="Arial"/>
              </a:endParaRPr>
            </a:p>
            <a:p>
              <a:pPr algn="ctr">
                <a:lnSpc>
                  <a:spcPct val="95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Router</a:t>
              </a:r>
              <a:endParaRPr b="0" lang="en-GB" sz="1800" spc="-1" strike="noStrike">
                <a:latin typeface="Arial"/>
              </a:endParaRPr>
            </a:p>
          </p:txBody>
        </p:sp>
      </p:grpSp>
      <p:sp>
        <p:nvSpPr>
          <p:cNvPr id="251" name="CustomShape 15"/>
          <p:cNvSpPr/>
          <p:nvPr/>
        </p:nvSpPr>
        <p:spPr>
          <a:xfrm rot="10800000">
            <a:off x="8778240" y="4878360"/>
            <a:ext cx="8229240" cy="12240"/>
          </a:xfrm>
          <a:prstGeom prst="rect">
            <a:avLst/>
          </a:prstGeom>
          <a:noFill/>
          <a:ln cap="rnd" w="36000">
            <a:solidFill>
              <a:srgbClr val="000080"/>
            </a:solidFill>
            <a:custDash>
              <a:ds d="100000" sp="1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52" name="CustomShape 16"/>
          <p:cNvSpPr/>
          <p:nvPr/>
        </p:nvSpPr>
        <p:spPr>
          <a:xfrm>
            <a:off x="828720" y="3971160"/>
            <a:ext cx="699840" cy="3492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95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Vlan1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53" name="CustomShape 17"/>
          <p:cNvSpPr/>
          <p:nvPr/>
        </p:nvSpPr>
        <p:spPr>
          <a:xfrm>
            <a:off x="8029800" y="5591880"/>
            <a:ext cx="699840" cy="3492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95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Vlan2</a:t>
            </a:r>
            <a:endParaRPr b="0" lang="en-GB" sz="1800" spc="-1" strike="noStrike">
              <a:latin typeface="Arial"/>
            </a:endParaRPr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Designated Router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55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All routers are adjacent to the DR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All routers are adjacent to the BDR also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All routers exchange routing information with DR 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All routers exchange routing information with the BDR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DR updates the database of all its neighbours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BDR updates the database of all its neighbours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This scales! </a:t>
            </a:r>
            <a:r>
              <a:rPr b="0" i="1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2n</a:t>
            </a: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 problem rather than having an </a:t>
            </a:r>
            <a:r>
              <a:rPr b="0" i="1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n-squared</a:t>
            </a: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 problem.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Designated Router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57" name="TextShape 2"/>
          <p:cNvSpPr txBox="1"/>
          <p:nvPr/>
        </p:nvSpPr>
        <p:spPr>
          <a:xfrm>
            <a:off x="457200" y="4495680"/>
            <a:ext cx="8229240" cy="16347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Adjacencies only formed with DR and BDR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LSAs propagate along the adjacencies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58" name="Line 3"/>
          <p:cNvSpPr/>
          <p:nvPr/>
        </p:nvSpPr>
        <p:spPr>
          <a:xfrm flipH="1">
            <a:off x="2544480" y="2968560"/>
            <a:ext cx="3714840" cy="144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259" name="Picture 4" descr=""/>
          <p:cNvPicPr/>
          <p:nvPr/>
        </p:nvPicPr>
        <p:blipFill>
          <a:blip r:embed="rId1"/>
          <a:stretch/>
        </p:blipFill>
        <p:spPr>
          <a:xfrm>
            <a:off x="5361120" y="1914480"/>
            <a:ext cx="858600" cy="582120"/>
          </a:xfrm>
          <a:prstGeom prst="rect">
            <a:avLst/>
          </a:prstGeom>
          <a:ln w="12600">
            <a:noFill/>
          </a:ln>
        </p:spPr>
      </p:pic>
      <p:pic>
        <p:nvPicPr>
          <p:cNvPr id="260" name="Picture 5" descr=""/>
          <p:cNvPicPr/>
          <p:nvPr/>
        </p:nvPicPr>
        <p:blipFill>
          <a:blip r:embed="rId2"/>
          <a:stretch/>
        </p:blipFill>
        <p:spPr>
          <a:xfrm>
            <a:off x="2584440" y="3408480"/>
            <a:ext cx="858600" cy="580680"/>
          </a:xfrm>
          <a:prstGeom prst="rect">
            <a:avLst/>
          </a:prstGeom>
          <a:ln w="12600">
            <a:noFill/>
          </a:ln>
        </p:spPr>
      </p:pic>
      <p:pic>
        <p:nvPicPr>
          <p:cNvPr id="261" name="Picture 6" descr=""/>
          <p:cNvPicPr/>
          <p:nvPr/>
        </p:nvPicPr>
        <p:blipFill>
          <a:blip r:embed="rId3"/>
          <a:stretch/>
        </p:blipFill>
        <p:spPr>
          <a:xfrm>
            <a:off x="5435640" y="3408480"/>
            <a:ext cx="858600" cy="580680"/>
          </a:xfrm>
          <a:prstGeom prst="rect">
            <a:avLst/>
          </a:prstGeom>
          <a:ln w="12600">
            <a:noFill/>
          </a:ln>
        </p:spPr>
      </p:pic>
      <p:pic>
        <p:nvPicPr>
          <p:cNvPr id="262" name="Picture 7" descr=""/>
          <p:cNvPicPr/>
          <p:nvPr/>
        </p:nvPicPr>
        <p:blipFill>
          <a:blip r:embed="rId4"/>
          <a:stretch/>
        </p:blipFill>
        <p:spPr>
          <a:xfrm>
            <a:off x="2584440" y="1914480"/>
            <a:ext cx="858600" cy="582120"/>
          </a:xfrm>
          <a:prstGeom prst="rect">
            <a:avLst/>
          </a:prstGeom>
          <a:ln w="12600">
            <a:noFill/>
          </a:ln>
        </p:spPr>
      </p:pic>
      <p:sp>
        <p:nvSpPr>
          <p:cNvPr id="263" name="CustomShape 4"/>
          <p:cNvSpPr/>
          <p:nvPr/>
        </p:nvSpPr>
        <p:spPr>
          <a:xfrm>
            <a:off x="2814120" y="3963960"/>
            <a:ext cx="419400" cy="3632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DR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64" name="CustomShape 5"/>
          <p:cNvSpPr/>
          <p:nvPr/>
        </p:nvSpPr>
        <p:spPr>
          <a:xfrm>
            <a:off x="5574960" y="3963960"/>
            <a:ext cx="584280" cy="3632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BDR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65" name="Line 6"/>
          <p:cNvSpPr/>
          <p:nvPr/>
        </p:nvSpPr>
        <p:spPr>
          <a:xfrm flipV="1">
            <a:off x="2993760" y="2457360"/>
            <a:ext cx="1800" cy="102060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6" name="Line 7"/>
          <p:cNvSpPr/>
          <p:nvPr/>
        </p:nvSpPr>
        <p:spPr>
          <a:xfrm flipV="1">
            <a:off x="5848200" y="2457360"/>
            <a:ext cx="1440" cy="102060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67" name="Line 8"/>
          <p:cNvSpPr/>
          <p:nvPr/>
        </p:nvSpPr>
        <p:spPr>
          <a:xfrm>
            <a:off x="3520800" y="3560760"/>
            <a:ext cx="1801800" cy="1440"/>
          </a:xfrm>
          <a:prstGeom prst="line">
            <a:avLst/>
          </a:prstGeom>
          <a:ln w="2556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68" name="Line 9"/>
          <p:cNvSpPr/>
          <p:nvPr/>
        </p:nvSpPr>
        <p:spPr>
          <a:xfrm flipV="1">
            <a:off x="3520800" y="2543040"/>
            <a:ext cx="1801800" cy="849240"/>
          </a:xfrm>
          <a:prstGeom prst="line">
            <a:avLst/>
          </a:prstGeom>
          <a:ln w="2556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69" name="Line 10"/>
          <p:cNvSpPr/>
          <p:nvPr/>
        </p:nvSpPr>
        <p:spPr>
          <a:xfrm flipH="1" flipV="1">
            <a:off x="3519360" y="2543040"/>
            <a:ext cx="1805040" cy="849240"/>
          </a:xfrm>
          <a:prstGeom prst="line">
            <a:avLst/>
          </a:prstGeom>
          <a:ln cap="rnd" w="25560">
            <a:solidFill>
              <a:srgbClr val="000000"/>
            </a:solidFill>
            <a:custDash>
              <a:ds d="800000" sp="300000"/>
            </a:custDash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70" name="Line 11"/>
          <p:cNvSpPr/>
          <p:nvPr/>
        </p:nvSpPr>
        <p:spPr>
          <a:xfrm>
            <a:off x="3294000" y="2458800"/>
            <a:ext cx="1440" cy="932040"/>
          </a:xfrm>
          <a:prstGeom prst="line">
            <a:avLst/>
          </a:prstGeom>
          <a:ln w="25560">
            <a:solidFill>
              <a:srgbClr val="000000"/>
            </a:solidFill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71" name="Line 12"/>
          <p:cNvSpPr/>
          <p:nvPr/>
        </p:nvSpPr>
        <p:spPr>
          <a:xfrm>
            <a:off x="5472000" y="2458800"/>
            <a:ext cx="1440" cy="932040"/>
          </a:xfrm>
          <a:prstGeom prst="line">
            <a:avLst/>
          </a:prstGeom>
          <a:ln cap="rnd" w="25560">
            <a:solidFill>
              <a:srgbClr val="000000"/>
            </a:solidFill>
            <a:custDash>
              <a:ds d="800000" sp="300000"/>
            </a:custDash>
            <a:miter/>
            <a:headEnd len="med" type="triangle" w="med"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Designated Router Priority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3" name="TextShape 2"/>
          <p:cNvSpPr txBox="1"/>
          <p:nvPr/>
        </p:nvSpPr>
        <p:spPr>
          <a:xfrm>
            <a:off x="457200" y="1600200"/>
            <a:ext cx="8229240" cy="2476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Determined by interface priority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Otherwise by highest router ID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(For Cisco IOS, this is address of loopback interface, otherwise highest IP address on router)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74" name="Line 3"/>
          <p:cNvSpPr/>
          <p:nvPr/>
        </p:nvSpPr>
        <p:spPr>
          <a:xfrm>
            <a:off x="7118280" y="4341600"/>
            <a:ext cx="3240" cy="65556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5" name="Line 4"/>
          <p:cNvSpPr/>
          <p:nvPr/>
        </p:nvSpPr>
        <p:spPr>
          <a:xfrm>
            <a:off x="1265040" y="4395600"/>
            <a:ext cx="1440" cy="177804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276" name="Picture 6" descr=""/>
          <p:cNvPicPr/>
          <p:nvPr/>
        </p:nvPicPr>
        <p:blipFill>
          <a:blip r:embed="rId1"/>
          <a:stretch/>
        </p:blipFill>
        <p:spPr>
          <a:xfrm>
            <a:off x="6485040" y="4843440"/>
            <a:ext cx="1287000" cy="899640"/>
          </a:xfrm>
          <a:prstGeom prst="rect">
            <a:avLst/>
          </a:prstGeom>
          <a:ln w="12600">
            <a:noFill/>
          </a:ln>
        </p:spPr>
      </p:pic>
      <p:sp>
        <p:nvSpPr>
          <p:cNvPr id="277" name="Line 5"/>
          <p:cNvSpPr/>
          <p:nvPr/>
        </p:nvSpPr>
        <p:spPr>
          <a:xfrm>
            <a:off x="1741320" y="4363920"/>
            <a:ext cx="6005520" cy="144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8" name="Line 6"/>
          <p:cNvSpPr/>
          <p:nvPr/>
        </p:nvSpPr>
        <p:spPr>
          <a:xfrm>
            <a:off x="1269720" y="5263920"/>
            <a:ext cx="954360" cy="324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79" name="CustomShape 7"/>
          <p:cNvSpPr/>
          <p:nvPr/>
        </p:nvSpPr>
        <p:spPr>
          <a:xfrm>
            <a:off x="651240" y="6249960"/>
            <a:ext cx="1294200" cy="3492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95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144.254.3.5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80" name="CustomShape 8"/>
          <p:cNvSpPr/>
          <p:nvPr/>
        </p:nvSpPr>
        <p:spPr>
          <a:xfrm>
            <a:off x="5789160" y="5654520"/>
            <a:ext cx="2940120" cy="3492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95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R2 Router ID = 131.108.3.3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81" name="Line 9"/>
          <p:cNvSpPr/>
          <p:nvPr/>
        </p:nvSpPr>
        <p:spPr>
          <a:xfrm>
            <a:off x="2195280" y="4360680"/>
            <a:ext cx="3240" cy="65736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282" name="Picture 12" descr=""/>
          <p:cNvPicPr/>
          <p:nvPr/>
        </p:nvPicPr>
        <p:blipFill>
          <a:blip r:embed="rId2"/>
          <a:stretch/>
        </p:blipFill>
        <p:spPr>
          <a:xfrm>
            <a:off x="1603440" y="4843440"/>
            <a:ext cx="1287000" cy="899640"/>
          </a:xfrm>
          <a:prstGeom prst="rect">
            <a:avLst/>
          </a:prstGeom>
          <a:ln w="12600">
            <a:noFill/>
          </a:ln>
        </p:spPr>
      </p:pic>
      <p:sp>
        <p:nvSpPr>
          <p:cNvPr id="283" name="CustomShape 10"/>
          <p:cNvSpPr/>
          <p:nvPr/>
        </p:nvSpPr>
        <p:spPr>
          <a:xfrm>
            <a:off x="2277000" y="4456080"/>
            <a:ext cx="1294200" cy="3492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95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131.108.3.2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84" name="CustomShape 11"/>
          <p:cNvSpPr/>
          <p:nvPr/>
        </p:nvSpPr>
        <p:spPr>
          <a:xfrm>
            <a:off x="5402880" y="4514760"/>
            <a:ext cx="1294200" cy="3492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95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131.108.3.3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85" name="CustomShape 12"/>
          <p:cNvSpPr/>
          <p:nvPr/>
        </p:nvSpPr>
        <p:spPr>
          <a:xfrm>
            <a:off x="1611720" y="5683320"/>
            <a:ext cx="2940120" cy="3632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R1 Router ID = 144.254.3.5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86" name="CustomShape 13"/>
          <p:cNvSpPr/>
          <p:nvPr/>
        </p:nvSpPr>
        <p:spPr>
          <a:xfrm>
            <a:off x="3714480" y="5168880"/>
            <a:ext cx="419400" cy="3632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DR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87" name="Line 14"/>
          <p:cNvSpPr/>
          <p:nvPr/>
        </p:nvSpPr>
        <p:spPr>
          <a:xfrm flipV="1">
            <a:off x="2949480" y="5300640"/>
            <a:ext cx="695160" cy="4680"/>
          </a:xfrm>
          <a:prstGeom prst="line">
            <a:avLst/>
          </a:prstGeom>
          <a:ln w="25560">
            <a:solidFill>
              <a:srgbClr val="999900"/>
            </a:solidFill>
            <a:miter/>
            <a:head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More Advanced OSPF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89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OSPF Areas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Router Classification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OSPF route types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Route authentication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Equal cost multipath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 Areas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91" name="TextShape 2"/>
          <p:cNvSpPr txBox="1"/>
          <p:nvPr/>
        </p:nvSpPr>
        <p:spPr>
          <a:xfrm>
            <a:off x="304920" y="2209680"/>
            <a:ext cx="3769920" cy="4114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Group of contiguous hosts and networks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Per area topological database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425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1700" spc="-1" strike="noStrike">
                <a:solidFill>
                  <a:srgbClr val="000000"/>
                </a:solidFill>
                <a:latin typeface="Verdana"/>
                <a:ea typeface="Arial"/>
              </a:rPr>
              <a:t>Invisible outside the area</a:t>
            </a:r>
            <a:endParaRPr b="0" lang="en-GB" sz="17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425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1700" spc="-1" strike="noStrike">
                <a:solidFill>
                  <a:srgbClr val="000000"/>
                </a:solidFill>
                <a:latin typeface="Verdana"/>
                <a:ea typeface="Arial"/>
              </a:rPr>
              <a:t>Reduction in routing traffic</a:t>
            </a:r>
            <a:endParaRPr b="0" lang="en-GB" sz="17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Backbone area contiguous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425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1700" spc="-1" strike="noStrike">
                <a:solidFill>
                  <a:srgbClr val="000000"/>
                </a:solidFill>
                <a:latin typeface="Verdana"/>
                <a:ea typeface="Arial"/>
              </a:rPr>
              <a:t>All other areas must be connected to the backbone</a:t>
            </a:r>
            <a:endParaRPr b="0" lang="en-GB" sz="17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Virtual Links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</p:txBody>
      </p:sp>
      <p:grpSp>
        <p:nvGrpSpPr>
          <p:cNvPr id="292" name="Group 3"/>
          <p:cNvGrpSpPr/>
          <p:nvPr/>
        </p:nvGrpSpPr>
        <p:grpSpPr>
          <a:xfrm>
            <a:off x="3885480" y="1905480"/>
            <a:ext cx="5090760" cy="4725720"/>
            <a:chOff x="3885480" y="1905480"/>
            <a:chExt cx="5090760" cy="4725720"/>
          </a:xfrm>
        </p:grpSpPr>
        <p:sp>
          <p:nvSpPr>
            <p:cNvPr id="293" name="CustomShape 4"/>
            <p:cNvSpPr/>
            <p:nvPr/>
          </p:nvSpPr>
          <p:spPr>
            <a:xfrm>
              <a:off x="5247720" y="3232440"/>
              <a:ext cx="2364840" cy="1514160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custDash>
                <a:ds d="400000" sp="300000"/>
              </a:custDash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4" name="CustomShape 5"/>
            <p:cNvSpPr/>
            <p:nvPr/>
          </p:nvSpPr>
          <p:spPr>
            <a:xfrm>
              <a:off x="6363720" y="4418280"/>
              <a:ext cx="1788840" cy="1869840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custDash>
                <a:ds d="400000" sp="300000"/>
              </a:custDash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5" name="Line 6"/>
            <p:cNvSpPr/>
            <p:nvPr/>
          </p:nvSpPr>
          <p:spPr>
            <a:xfrm>
              <a:off x="6738120" y="5602320"/>
              <a:ext cx="1162080" cy="180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6" name="Line 7"/>
            <p:cNvSpPr/>
            <p:nvPr/>
          </p:nvSpPr>
          <p:spPr>
            <a:xfrm flipV="1">
              <a:off x="6868080" y="5266080"/>
              <a:ext cx="1800" cy="33336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7" name="Line 8"/>
            <p:cNvSpPr/>
            <p:nvPr/>
          </p:nvSpPr>
          <p:spPr>
            <a:xfrm flipV="1">
              <a:off x="7341120" y="5607360"/>
              <a:ext cx="1800" cy="33336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98" name="Line 9"/>
            <p:cNvSpPr/>
            <p:nvPr/>
          </p:nvSpPr>
          <p:spPr>
            <a:xfrm flipV="1">
              <a:off x="7769880" y="5266080"/>
              <a:ext cx="1800" cy="33336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299" name="Picture 11" descr=""/>
            <p:cNvPicPr/>
            <p:nvPr/>
          </p:nvPicPr>
          <p:blipFill>
            <a:blip r:embed="rId1"/>
            <a:stretch/>
          </p:blipFill>
          <p:spPr>
            <a:xfrm>
              <a:off x="7476480" y="4996080"/>
              <a:ext cx="630000" cy="43920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300" name="Picture 12" descr=""/>
            <p:cNvPicPr/>
            <p:nvPr/>
          </p:nvPicPr>
          <p:blipFill>
            <a:blip r:embed="rId2"/>
            <a:stretch/>
          </p:blipFill>
          <p:spPr>
            <a:xfrm>
              <a:off x="6500160" y="4996080"/>
              <a:ext cx="630000" cy="43920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301" name="Picture 13" descr=""/>
            <p:cNvPicPr/>
            <p:nvPr/>
          </p:nvPicPr>
          <p:blipFill>
            <a:blip r:embed="rId3"/>
            <a:stretch/>
          </p:blipFill>
          <p:spPr>
            <a:xfrm>
              <a:off x="7025400" y="5720040"/>
              <a:ext cx="631440" cy="439200"/>
            </a:xfrm>
            <a:prstGeom prst="rect">
              <a:avLst/>
            </a:prstGeom>
            <a:ln w="12600">
              <a:noFill/>
            </a:ln>
          </p:spPr>
        </p:pic>
        <p:sp>
          <p:nvSpPr>
            <p:cNvPr id="302" name="CustomShape 10"/>
            <p:cNvSpPr/>
            <p:nvPr/>
          </p:nvSpPr>
          <p:spPr>
            <a:xfrm>
              <a:off x="6374520" y="5592960"/>
              <a:ext cx="786960" cy="40860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82800" rIns="82800" tIns="82800" bIns="82800"/>
            <a:p>
              <a:pPr algn="ctr">
                <a:lnSpc>
                  <a:spcPct val="100000"/>
                </a:lnSpc>
              </a:pPr>
              <a:r>
                <a:rPr b="1" lang="en-GB" sz="1600" spc="-1" strike="noStrike">
                  <a:solidFill>
                    <a:srgbClr val="000000"/>
                  </a:solidFill>
                  <a:latin typeface="Arial"/>
                  <a:ea typeface="Arial"/>
                </a:rPr>
                <a:t>Area 1</a:t>
              </a:r>
              <a:endParaRPr b="0" lang="en-GB" sz="1600" spc="-1" strike="noStrike">
                <a:latin typeface="Arial"/>
              </a:endParaRPr>
            </a:p>
          </p:txBody>
        </p:sp>
        <p:sp>
          <p:nvSpPr>
            <p:cNvPr id="303" name="CustomShape 11"/>
            <p:cNvSpPr/>
            <p:nvPr/>
          </p:nvSpPr>
          <p:spPr>
            <a:xfrm>
              <a:off x="4485600" y="4761360"/>
              <a:ext cx="1788840" cy="1869840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custDash>
                <a:ds d="400000" sp="300000"/>
              </a:custDash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04" name="Line 12"/>
            <p:cNvSpPr/>
            <p:nvPr/>
          </p:nvSpPr>
          <p:spPr>
            <a:xfrm>
              <a:off x="4847400" y="5857920"/>
              <a:ext cx="1176120" cy="180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305" name="Group 13"/>
            <p:cNvGrpSpPr/>
            <p:nvPr/>
          </p:nvGrpSpPr>
          <p:grpSpPr>
            <a:xfrm>
              <a:off x="5525280" y="5337360"/>
              <a:ext cx="630000" cy="515880"/>
              <a:chOff x="5525280" y="5337360"/>
              <a:chExt cx="630000" cy="515880"/>
            </a:xfrm>
          </p:grpSpPr>
          <p:sp>
            <p:nvSpPr>
              <p:cNvPr id="306" name="Line 14"/>
              <p:cNvSpPr/>
              <p:nvPr/>
            </p:nvSpPr>
            <p:spPr>
              <a:xfrm flipV="1">
                <a:off x="5839560" y="5519880"/>
                <a:ext cx="1440" cy="33336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307" name="Picture 19" descr=""/>
              <p:cNvPicPr/>
              <p:nvPr/>
            </p:nvPicPr>
            <p:blipFill>
              <a:blip r:embed="rId4"/>
              <a:stretch/>
            </p:blipFill>
            <p:spPr>
              <a:xfrm>
                <a:off x="5525280" y="5337360"/>
                <a:ext cx="630000" cy="439200"/>
              </a:xfrm>
              <a:prstGeom prst="rect">
                <a:avLst/>
              </a:prstGeom>
              <a:ln w="12600">
                <a:noFill/>
              </a:ln>
            </p:spPr>
          </p:pic>
        </p:grpSp>
        <p:grpSp>
          <p:nvGrpSpPr>
            <p:cNvPr id="308" name="Group 15"/>
            <p:cNvGrpSpPr/>
            <p:nvPr/>
          </p:nvGrpSpPr>
          <p:grpSpPr>
            <a:xfrm>
              <a:off x="4701600" y="5337360"/>
              <a:ext cx="630000" cy="515880"/>
              <a:chOff x="4701600" y="5337360"/>
              <a:chExt cx="630000" cy="515880"/>
            </a:xfrm>
          </p:grpSpPr>
          <p:sp>
            <p:nvSpPr>
              <p:cNvPr id="309" name="Line 16"/>
              <p:cNvSpPr/>
              <p:nvPr/>
            </p:nvSpPr>
            <p:spPr>
              <a:xfrm flipV="1">
                <a:off x="5014080" y="5519880"/>
                <a:ext cx="1440" cy="33336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310" name="Picture 22" descr=""/>
              <p:cNvPicPr/>
              <p:nvPr/>
            </p:nvPicPr>
            <p:blipFill>
              <a:blip r:embed="rId5"/>
              <a:stretch/>
            </p:blipFill>
            <p:spPr>
              <a:xfrm>
                <a:off x="4701600" y="5337360"/>
                <a:ext cx="630000" cy="439200"/>
              </a:xfrm>
              <a:prstGeom prst="rect">
                <a:avLst/>
              </a:prstGeom>
              <a:ln w="12600">
                <a:noFill/>
              </a:ln>
            </p:spPr>
          </p:pic>
        </p:grpSp>
        <p:grpSp>
          <p:nvGrpSpPr>
            <p:cNvPr id="311" name="Group 17"/>
            <p:cNvGrpSpPr/>
            <p:nvPr/>
          </p:nvGrpSpPr>
          <p:grpSpPr>
            <a:xfrm>
              <a:off x="5149080" y="5862960"/>
              <a:ext cx="628200" cy="551880"/>
              <a:chOff x="5149080" y="5862960"/>
              <a:chExt cx="628200" cy="551880"/>
            </a:xfrm>
          </p:grpSpPr>
          <p:sp>
            <p:nvSpPr>
              <p:cNvPr id="312" name="Line 18"/>
              <p:cNvSpPr/>
              <p:nvPr/>
            </p:nvSpPr>
            <p:spPr>
              <a:xfrm flipV="1">
                <a:off x="5463360" y="5862960"/>
                <a:ext cx="1440" cy="33336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313" name="Picture 25" descr=""/>
              <p:cNvPicPr/>
              <p:nvPr/>
            </p:nvPicPr>
            <p:blipFill>
              <a:blip r:embed="rId6"/>
              <a:stretch/>
            </p:blipFill>
            <p:spPr>
              <a:xfrm>
                <a:off x="5149080" y="5975640"/>
                <a:ext cx="628200" cy="439200"/>
              </a:xfrm>
              <a:prstGeom prst="rect">
                <a:avLst/>
              </a:prstGeom>
              <a:ln w="12600">
                <a:noFill/>
              </a:ln>
            </p:spPr>
          </p:pic>
        </p:grpSp>
        <p:sp>
          <p:nvSpPr>
            <p:cNvPr id="314" name="CustomShape 19"/>
            <p:cNvSpPr/>
            <p:nvPr/>
          </p:nvSpPr>
          <p:spPr>
            <a:xfrm>
              <a:off x="4500000" y="5847120"/>
              <a:ext cx="786960" cy="40860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82800" rIns="82800" tIns="82800" bIns="82800"/>
            <a:p>
              <a:pPr algn="ctr">
                <a:lnSpc>
                  <a:spcPct val="100000"/>
                </a:lnSpc>
              </a:pPr>
              <a:r>
                <a:rPr b="1" lang="en-GB" sz="1600" spc="-1" strike="noStrike">
                  <a:solidFill>
                    <a:srgbClr val="000000"/>
                  </a:solidFill>
                  <a:latin typeface="Arial"/>
                  <a:ea typeface="Arial"/>
                </a:rPr>
                <a:t>Area 4</a:t>
              </a:r>
              <a:endParaRPr b="0" lang="en-GB" sz="1600" spc="-1" strike="noStrike">
                <a:latin typeface="Arial"/>
              </a:endParaRPr>
            </a:p>
          </p:txBody>
        </p:sp>
        <p:sp>
          <p:nvSpPr>
            <p:cNvPr id="315" name="Line 20"/>
            <p:cNvSpPr/>
            <p:nvPr/>
          </p:nvSpPr>
          <p:spPr>
            <a:xfrm flipH="1">
              <a:off x="6571440" y="4502160"/>
              <a:ext cx="452520" cy="511200"/>
            </a:xfrm>
            <a:prstGeom prst="line">
              <a:avLst/>
            </a:prstGeom>
            <a:ln w="25560">
              <a:solidFill>
                <a:srgbClr val="000000"/>
              </a:solidFill>
              <a:miter/>
              <a:headEnd len="med" type="triangle" w="med"/>
              <a:tailEnd len="med" type="triangle" w="med"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16" name="Line 21"/>
            <p:cNvSpPr/>
            <p:nvPr/>
          </p:nvSpPr>
          <p:spPr>
            <a:xfrm flipV="1">
              <a:off x="5441040" y="3219480"/>
              <a:ext cx="1440" cy="33192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317" name="Picture 36" descr=""/>
            <p:cNvPicPr/>
            <p:nvPr/>
          </p:nvPicPr>
          <p:blipFill>
            <a:blip r:embed="rId7"/>
            <a:stretch/>
          </p:blipFill>
          <p:spPr>
            <a:xfrm>
              <a:off x="7025400" y="4229280"/>
              <a:ext cx="631440" cy="43920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318" name="Picture 37" descr=""/>
            <p:cNvPicPr/>
            <p:nvPr/>
          </p:nvPicPr>
          <p:blipFill>
            <a:blip r:embed="rId8"/>
            <a:stretch/>
          </p:blipFill>
          <p:spPr>
            <a:xfrm>
              <a:off x="7025400" y="3376800"/>
              <a:ext cx="631440" cy="43920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319" name="Picture 38" descr=""/>
            <p:cNvPicPr/>
            <p:nvPr/>
          </p:nvPicPr>
          <p:blipFill>
            <a:blip r:embed="rId9"/>
            <a:stretch/>
          </p:blipFill>
          <p:spPr>
            <a:xfrm>
              <a:off x="5149080" y="3376800"/>
              <a:ext cx="630000" cy="43920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320" name="Picture 39" descr=""/>
            <p:cNvPicPr/>
            <p:nvPr/>
          </p:nvPicPr>
          <p:blipFill>
            <a:blip r:embed="rId10"/>
            <a:stretch/>
          </p:blipFill>
          <p:spPr>
            <a:xfrm>
              <a:off x="5149080" y="4229280"/>
              <a:ext cx="630000" cy="439200"/>
            </a:xfrm>
            <a:prstGeom prst="rect">
              <a:avLst/>
            </a:prstGeom>
            <a:ln w="12600">
              <a:noFill/>
            </a:ln>
          </p:spPr>
        </p:pic>
        <p:sp>
          <p:nvSpPr>
            <p:cNvPr id="321" name="Line 22"/>
            <p:cNvSpPr/>
            <p:nvPr/>
          </p:nvSpPr>
          <p:spPr>
            <a:xfrm>
              <a:off x="4412520" y="3216600"/>
              <a:ext cx="1161720" cy="144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22" name="CustomShape 23"/>
            <p:cNvSpPr/>
            <p:nvPr/>
          </p:nvSpPr>
          <p:spPr>
            <a:xfrm>
              <a:off x="5614200" y="3823200"/>
              <a:ext cx="1634400" cy="65196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82800" rIns="82800" tIns="82800" bIns="82800"/>
            <a:p>
              <a:pPr algn="ctr">
                <a:lnSpc>
                  <a:spcPct val="100000"/>
                </a:lnSpc>
              </a:pPr>
              <a:r>
                <a:rPr b="1" lang="en-GB" sz="1600" spc="-1" strike="noStrike">
                  <a:solidFill>
                    <a:srgbClr val="000000"/>
                  </a:solidFill>
                  <a:latin typeface="Arial"/>
                  <a:ea typeface="Arial"/>
                </a:rPr>
                <a:t>Area 0</a:t>
              </a:r>
              <a:endParaRPr b="0" lang="en-GB" sz="16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1" lang="en-GB" sz="1600" spc="-1" strike="noStrike">
                  <a:solidFill>
                    <a:srgbClr val="000000"/>
                  </a:solidFill>
                  <a:latin typeface="Arial"/>
                  <a:ea typeface="Arial"/>
                </a:rPr>
                <a:t>Backbone Area</a:t>
              </a:r>
              <a:endParaRPr b="0" lang="en-GB" sz="1600" spc="-1" strike="noStrike">
                <a:latin typeface="Arial"/>
              </a:endParaRPr>
            </a:p>
          </p:txBody>
        </p:sp>
        <p:sp>
          <p:nvSpPr>
            <p:cNvPr id="323" name="CustomShape 24"/>
            <p:cNvSpPr/>
            <p:nvPr/>
          </p:nvSpPr>
          <p:spPr>
            <a:xfrm>
              <a:off x="3885480" y="1946520"/>
              <a:ext cx="1788840" cy="1871280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custDash>
                <a:ds d="400000" sp="300000"/>
              </a:custDash>
              <a:miter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324" name="Group 25"/>
            <p:cNvGrpSpPr/>
            <p:nvPr/>
          </p:nvGrpSpPr>
          <p:grpSpPr>
            <a:xfrm>
              <a:off x="4386960" y="2449800"/>
              <a:ext cx="758880" cy="761760"/>
              <a:chOff x="4386960" y="2449800"/>
              <a:chExt cx="758880" cy="761760"/>
            </a:xfrm>
          </p:grpSpPr>
          <p:sp>
            <p:nvSpPr>
              <p:cNvPr id="325" name="Line 26"/>
              <p:cNvSpPr/>
              <p:nvPr/>
            </p:nvSpPr>
            <p:spPr>
              <a:xfrm flipV="1">
                <a:off x="4766400" y="2454480"/>
                <a:ext cx="1440" cy="75708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326" name="Picture 45" descr=""/>
              <p:cNvPicPr/>
              <p:nvPr/>
            </p:nvPicPr>
            <p:blipFill>
              <a:blip r:embed="rId11"/>
              <a:stretch/>
            </p:blipFill>
            <p:spPr>
              <a:xfrm>
                <a:off x="4452120" y="2608560"/>
                <a:ext cx="630000" cy="439200"/>
              </a:xfrm>
              <a:prstGeom prst="rect">
                <a:avLst/>
              </a:prstGeom>
              <a:ln w="12600">
                <a:noFill/>
              </a:ln>
            </p:spPr>
          </p:pic>
          <p:sp>
            <p:nvSpPr>
              <p:cNvPr id="327" name="Line 27"/>
              <p:cNvSpPr/>
              <p:nvPr/>
            </p:nvSpPr>
            <p:spPr>
              <a:xfrm>
                <a:off x="4386960" y="2449800"/>
                <a:ext cx="758880" cy="144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328" name="CustomShape 28"/>
            <p:cNvSpPr/>
            <p:nvPr/>
          </p:nvSpPr>
          <p:spPr>
            <a:xfrm>
              <a:off x="4347360" y="3285000"/>
              <a:ext cx="786960" cy="40860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82800" rIns="82800" tIns="82800" bIns="82800"/>
            <a:p>
              <a:pPr algn="ctr">
                <a:lnSpc>
                  <a:spcPct val="100000"/>
                </a:lnSpc>
              </a:pPr>
              <a:r>
                <a:rPr b="1" lang="en-GB" sz="1600" spc="-1" strike="noStrike">
                  <a:solidFill>
                    <a:srgbClr val="000000"/>
                  </a:solidFill>
                  <a:latin typeface="Arial"/>
                  <a:ea typeface="Arial"/>
                </a:rPr>
                <a:t>Area 2</a:t>
              </a:r>
              <a:endParaRPr b="0" lang="en-GB" sz="1600" spc="-1" strike="noStrike">
                <a:latin typeface="Arial"/>
              </a:endParaRPr>
            </a:p>
          </p:txBody>
        </p:sp>
        <p:sp>
          <p:nvSpPr>
            <p:cNvPr id="329" name="CustomShape 29"/>
            <p:cNvSpPr/>
            <p:nvPr/>
          </p:nvSpPr>
          <p:spPr>
            <a:xfrm>
              <a:off x="7187400" y="1905480"/>
              <a:ext cx="1788840" cy="1869840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custDash>
                <a:ds d="400000" sp="300000"/>
              </a:custDash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30" name="CustomShape 30"/>
            <p:cNvSpPr/>
            <p:nvPr/>
          </p:nvSpPr>
          <p:spPr>
            <a:xfrm>
              <a:off x="7689240" y="3319920"/>
              <a:ext cx="786960" cy="40860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82800" rIns="82800" tIns="82800" bIns="82800"/>
            <a:p>
              <a:pPr algn="ctr">
                <a:lnSpc>
                  <a:spcPct val="100000"/>
                </a:lnSpc>
              </a:pPr>
              <a:r>
                <a:rPr b="1" lang="en-GB" sz="1600" spc="-1" strike="noStrike">
                  <a:solidFill>
                    <a:srgbClr val="000000"/>
                  </a:solidFill>
                  <a:latin typeface="Arial"/>
                  <a:ea typeface="Arial"/>
                </a:rPr>
                <a:t>Area 3</a:t>
              </a:r>
              <a:endParaRPr b="0" lang="en-GB" sz="1600" spc="-1" strike="noStrike">
                <a:latin typeface="Arial"/>
              </a:endParaRPr>
            </a:p>
          </p:txBody>
        </p:sp>
        <p:grpSp>
          <p:nvGrpSpPr>
            <p:cNvPr id="331" name="Group 31"/>
            <p:cNvGrpSpPr/>
            <p:nvPr/>
          </p:nvGrpSpPr>
          <p:grpSpPr>
            <a:xfrm>
              <a:off x="7709760" y="2444760"/>
              <a:ext cx="760320" cy="762120"/>
              <a:chOff x="7709760" y="2444760"/>
              <a:chExt cx="760320" cy="762120"/>
            </a:xfrm>
          </p:grpSpPr>
          <p:sp>
            <p:nvSpPr>
              <p:cNvPr id="332" name="Line 32"/>
              <p:cNvSpPr/>
              <p:nvPr/>
            </p:nvSpPr>
            <p:spPr>
              <a:xfrm flipV="1">
                <a:off x="8088840" y="2449800"/>
                <a:ext cx="1800" cy="75708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333" name="Picture 52" descr=""/>
              <p:cNvPicPr/>
              <p:nvPr/>
            </p:nvPicPr>
            <p:blipFill>
              <a:blip r:embed="rId12"/>
              <a:stretch/>
            </p:blipFill>
            <p:spPr>
              <a:xfrm>
                <a:off x="7773120" y="2603880"/>
                <a:ext cx="631440" cy="439200"/>
              </a:xfrm>
              <a:prstGeom prst="rect">
                <a:avLst/>
              </a:prstGeom>
              <a:ln w="12600">
                <a:noFill/>
              </a:ln>
            </p:spPr>
          </p:pic>
          <p:sp>
            <p:nvSpPr>
              <p:cNvPr id="334" name="Line 33"/>
              <p:cNvSpPr/>
              <p:nvPr/>
            </p:nvSpPr>
            <p:spPr>
              <a:xfrm>
                <a:off x="7709760" y="2444760"/>
                <a:ext cx="760320" cy="180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Routing and Forwarding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4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Routing is not the same as Forwarding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Routing is the building of maps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Each routing protocol usually has its own routing database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Routing protocols populate the forwarding table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Forwarding is passing the packet to the next hop device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Forwarding table contains the best path to the next hop for each prefix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There is only ONE forwarding table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 Areas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36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Reduces routing traffic in area 0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Consider subdividing network into areas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Once area 0 is more than 30+ routers (though areas with 200+ routers in an area are known to work fine)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Once area 0 topology starts getting complex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Less often today but when a group of routers is over an expensive small link e.g vsat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Area design often mimics typical ISP core network design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Virtual links are used for “awkward” connectivity topologies (…) </a:t>
            </a:r>
            <a:r>
              <a:rPr b="0" lang="en-GB" sz="2800" spc="-1" strike="noStrike">
                <a:solidFill>
                  <a:srgbClr val="ff0000"/>
                </a:solidFill>
                <a:latin typeface="Verdana"/>
                <a:ea typeface="ＭＳ Ｐゴシック"/>
              </a:rPr>
              <a:t>please do not use these.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Classification of Routers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38" name="TextShape 2"/>
          <p:cNvSpPr txBox="1"/>
          <p:nvPr/>
        </p:nvSpPr>
        <p:spPr>
          <a:xfrm>
            <a:off x="4772160" y="3909960"/>
            <a:ext cx="3914280" cy="22204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Internal Router (IR)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Area Border Router (ABR)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Backbone Router (BR)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Autonomous System Border Router (ASBR)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39" name="CustomShape 3"/>
          <p:cNvSpPr/>
          <p:nvPr/>
        </p:nvSpPr>
        <p:spPr>
          <a:xfrm>
            <a:off x="1661040" y="5648400"/>
            <a:ext cx="684720" cy="2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4640" bIns="44640"/>
          <a:p>
            <a:pPr algn="ctr">
              <a:lnSpc>
                <a:spcPct val="100000"/>
              </a:lnSpc>
            </a:pPr>
            <a:r>
              <a:rPr b="1" lang="en-GB" sz="13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Area 1</a:t>
            </a:r>
            <a:endParaRPr b="0" lang="en-GB" sz="1300" spc="-1" strike="noStrike">
              <a:latin typeface="Arial"/>
            </a:endParaRPr>
          </a:p>
        </p:txBody>
      </p:sp>
      <p:grpSp>
        <p:nvGrpSpPr>
          <p:cNvPr id="340" name="Group 4"/>
          <p:cNvGrpSpPr/>
          <p:nvPr/>
        </p:nvGrpSpPr>
        <p:grpSpPr>
          <a:xfrm>
            <a:off x="302400" y="1991880"/>
            <a:ext cx="5796360" cy="4357440"/>
            <a:chOff x="302400" y="1991880"/>
            <a:chExt cx="5796360" cy="4357440"/>
          </a:xfrm>
        </p:grpSpPr>
        <p:sp>
          <p:nvSpPr>
            <p:cNvPr id="341" name="CustomShape 5"/>
            <p:cNvSpPr/>
            <p:nvPr/>
          </p:nvSpPr>
          <p:spPr>
            <a:xfrm>
              <a:off x="1606320" y="4489200"/>
              <a:ext cx="1788840" cy="1860120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custDash>
                <a:ds d="400000" sp="300000"/>
              </a:custDash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42" name="Line 6"/>
            <p:cNvSpPr/>
            <p:nvPr/>
          </p:nvSpPr>
          <p:spPr>
            <a:xfrm>
              <a:off x="1980720" y="5665320"/>
              <a:ext cx="1162080" cy="144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43" name="Line 7"/>
            <p:cNvSpPr/>
            <p:nvPr/>
          </p:nvSpPr>
          <p:spPr>
            <a:xfrm flipV="1">
              <a:off x="2111040" y="5328720"/>
              <a:ext cx="1440" cy="33192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44" name="Line 8"/>
            <p:cNvSpPr/>
            <p:nvPr/>
          </p:nvSpPr>
          <p:spPr>
            <a:xfrm flipV="1">
              <a:off x="2582280" y="5668560"/>
              <a:ext cx="1800" cy="33156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45" name="Line 9"/>
            <p:cNvSpPr/>
            <p:nvPr/>
          </p:nvSpPr>
          <p:spPr>
            <a:xfrm flipV="1">
              <a:off x="3012840" y="5328720"/>
              <a:ext cx="1440" cy="33192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346" name="Picture 10" descr=""/>
            <p:cNvPicPr/>
            <p:nvPr/>
          </p:nvPicPr>
          <p:blipFill>
            <a:blip r:embed="rId1"/>
            <a:stretch/>
          </p:blipFill>
          <p:spPr>
            <a:xfrm>
              <a:off x="2720880" y="5062320"/>
              <a:ext cx="630000" cy="43632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347" name="Picture 11" descr=""/>
            <p:cNvPicPr/>
            <p:nvPr/>
          </p:nvPicPr>
          <p:blipFill>
            <a:blip r:embed="rId2"/>
            <a:stretch/>
          </p:blipFill>
          <p:spPr>
            <a:xfrm>
              <a:off x="1744560" y="5062320"/>
              <a:ext cx="630000" cy="43632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348" name="Picture 12" descr=""/>
            <p:cNvPicPr/>
            <p:nvPr/>
          </p:nvPicPr>
          <p:blipFill>
            <a:blip r:embed="rId3"/>
            <a:stretch/>
          </p:blipFill>
          <p:spPr>
            <a:xfrm>
              <a:off x="2268360" y="5781240"/>
              <a:ext cx="631440" cy="439200"/>
            </a:xfrm>
            <a:prstGeom prst="rect">
              <a:avLst/>
            </a:prstGeom>
            <a:ln w="12600">
              <a:noFill/>
            </a:ln>
          </p:spPr>
        </p:pic>
        <p:sp>
          <p:nvSpPr>
            <p:cNvPr id="349" name="Line 10"/>
            <p:cNvSpPr/>
            <p:nvPr/>
          </p:nvSpPr>
          <p:spPr>
            <a:xfrm flipV="1">
              <a:off x="2563560" y="3298320"/>
              <a:ext cx="1440" cy="33192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350" name="Group 11"/>
            <p:cNvGrpSpPr/>
            <p:nvPr/>
          </p:nvGrpSpPr>
          <p:grpSpPr>
            <a:xfrm>
              <a:off x="2369880" y="3311280"/>
              <a:ext cx="2409480" cy="1506240"/>
              <a:chOff x="2369880" y="3311280"/>
              <a:chExt cx="2409480" cy="1506240"/>
            </a:xfrm>
          </p:grpSpPr>
          <p:sp>
            <p:nvSpPr>
              <p:cNvPr id="351" name="CustomShape 12"/>
              <p:cNvSpPr/>
              <p:nvPr/>
            </p:nvSpPr>
            <p:spPr>
              <a:xfrm>
                <a:off x="2369880" y="3311280"/>
                <a:ext cx="2364840" cy="1506240"/>
              </a:xfrm>
              <a:prstGeom prst="ellipse">
                <a:avLst/>
              </a:prstGeom>
              <a:noFill/>
              <a:ln w="25560">
                <a:solidFill>
                  <a:srgbClr val="666600"/>
                </a:solidFill>
                <a:custDash>
                  <a:ds d="400000" sp="300000"/>
                </a:custDash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352" name="Picture 22" descr=""/>
              <p:cNvPicPr/>
              <p:nvPr/>
            </p:nvPicPr>
            <p:blipFill>
              <a:blip r:embed="rId4"/>
              <a:stretch/>
            </p:blipFill>
            <p:spPr>
              <a:xfrm>
                <a:off x="4147920" y="4300200"/>
                <a:ext cx="631440" cy="437760"/>
              </a:xfrm>
              <a:prstGeom prst="rect">
                <a:avLst/>
              </a:prstGeom>
              <a:ln w="12600">
                <a:noFill/>
              </a:ln>
            </p:spPr>
          </p:pic>
          <p:pic>
            <p:nvPicPr>
              <p:cNvPr id="353" name="Picture 23" descr=""/>
              <p:cNvPicPr/>
              <p:nvPr/>
            </p:nvPicPr>
            <p:blipFill>
              <a:blip r:embed="rId5"/>
              <a:stretch/>
            </p:blipFill>
            <p:spPr>
              <a:xfrm>
                <a:off x="4147920" y="3454200"/>
                <a:ext cx="631440" cy="436320"/>
              </a:xfrm>
              <a:prstGeom prst="rect">
                <a:avLst/>
              </a:prstGeom>
              <a:ln w="12600">
                <a:noFill/>
              </a:ln>
            </p:spPr>
          </p:pic>
        </p:grpSp>
        <p:pic>
          <p:nvPicPr>
            <p:cNvPr id="354" name="Picture 24" descr=""/>
            <p:cNvPicPr/>
            <p:nvPr/>
          </p:nvPicPr>
          <p:blipFill>
            <a:blip r:embed="rId6"/>
            <a:stretch/>
          </p:blipFill>
          <p:spPr>
            <a:xfrm>
              <a:off x="2271600" y="3454200"/>
              <a:ext cx="630000" cy="43632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355" name="Picture 25" descr=""/>
            <p:cNvPicPr/>
            <p:nvPr/>
          </p:nvPicPr>
          <p:blipFill>
            <a:blip r:embed="rId7"/>
            <a:stretch/>
          </p:blipFill>
          <p:spPr>
            <a:xfrm>
              <a:off x="2271600" y="4300200"/>
              <a:ext cx="630000" cy="437760"/>
            </a:xfrm>
            <a:prstGeom prst="rect">
              <a:avLst/>
            </a:prstGeom>
            <a:ln w="12600">
              <a:noFill/>
            </a:ln>
          </p:spPr>
        </p:pic>
        <p:sp>
          <p:nvSpPr>
            <p:cNvPr id="356" name="Line 13"/>
            <p:cNvSpPr/>
            <p:nvPr/>
          </p:nvSpPr>
          <p:spPr>
            <a:xfrm>
              <a:off x="1533240" y="3295080"/>
              <a:ext cx="1162080" cy="144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7" name="CustomShape 14"/>
            <p:cNvSpPr/>
            <p:nvPr/>
          </p:nvSpPr>
          <p:spPr>
            <a:xfrm>
              <a:off x="3583080" y="4071600"/>
              <a:ext cx="684720" cy="37836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90360" bIns="90360"/>
            <a:p>
              <a:pPr algn="r">
                <a:lnSpc>
                  <a:spcPct val="100000"/>
                </a:lnSpc>
              </a:pPr>
              <a:r>
                <a:rPr b="1" lang="en-GB" sz="1300" spc="-1" strike="noStrike">
                  <a:solidFill>
                    <a:srgbClr val="000000"/>
                  </a:solidFill>
                  <a:latin typeface="Arial"/>
                  <a:ea typeface="Arial"/>
                </a:rPr>
                <a:t>Area 0</a:t>
              </a:r>
              <a:endParaRPr b="0" lang="en-GB" sz="1300" spc="-1" strike="noStrike">
                <a:latin typeface="Arial"/>
              </a:endParaRPr>
            </a:p>
          </p:txBody>
        </p:sp>
        <p:sp>
          <p:nvSpPr>
            <p:cNvPr id="358" name="CustomShape 15"/>
            <p:cNvSpPr/>
            <p:nvPr/>
          </p:nvSpPr>
          <p:spPr>
            <a:xfrm>
              <a:off x="1006200" y="2034720"/>
              <a:ext cx="1788840" cy="1858680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custDash>
                <a:ds d="400000" sp="300000"/>
              </a:custDash>
              <a:miter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359" name="Group 16"/>
            <p:cNvGrpSpPr/>
            <p:nvPr/>
          </p:nvGrpSpPr>
          <p:grpSpPr>
            <a:xfrm>
              <a:off x="1509480" y="2532960"/>
              <a:ext cx="760320" cy="757440"/>
              <a:chOff x="1509480" y="2532960"/>
              <a:chExt cx="760320" cy="757440"/>
            </a:xfrm>
          </p:grpSpPr>
          <p:sp>
            <p:nvSpPr>
              <p:cNvPr id="360" name="Line 17"/>
              <p:cNvSpPr/>
              <p:nvPr/>
            </p:nvSpPr>
            <p:spPr>
              <a:xfrm flipV="1">
                <a:off x="1888560" y="2538000"/>
                <a:ext cx="1800" cy="75240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361" name="Picture 31" descr=""/>
              <p:cNvPicPr/>
              <p:nvPr/>
            </p:nvPicPr>
            <p:blipFill>
              <a:blip r:embed="rId8"/>
              <a:stretch/>
            </p:blipFill>
            <p:spPr>
              <a:xfrm>
                <a:off x="1574640" y="2692080"/>
                <a:ext cx="630000" cy="436320"/>
              </a:xfrm>
              <a:prstGeom prst="rect">
                <a:avLst/>
              </a:prstGeom>
              <a:ln w="12600">
                <a:noFill/>
              </a:ln>
            </p:spPr>
          </p:pic>
          <p:sp>
            <p:nvSpPr>
              <p:cNvPr id="362" name="Line 18"/>
              <p:cNvSpPr/>
              <p:nvPr/>
            </p:nvSpPr>
            <p:spPr>
              <a:xfrm>
                <a:off x="1509480" y="2532960"/>
                <a:ext cx="760320" cy="180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363" name="CustomShape 19"/>
            <p:cNvSpPr/>
            <p:nvPr/>
          </p:nvSpPr>
          <p:spPr>
            <a:xfrm>
              <a:off x="1521720" y="3371400"/>
              <a:ext cx="684720" cy="37836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90360" bIns="90360"/>
            <a:p>
              <a:pPr algn="ctr">
                <a:lnSpc>
                  <a:spcPct val="100000"/>
                </a:lnSpc>
              </a:pPr>
              <a:r>
                <a:rPr b="1" lang="en-GB" sz="1300" spc="-1" strike="noStrike">
                  <a:solidFill>
                    <a:srgbClr val="000000"/>
                  </a:solidFill>
                  <a:latin typeface="Arial"/>
                  <a:ea typeface="Arial"/>
                </a:rPr>
                <a:t>Area 2</a:t>
              </a:r>
              <a:endParaRPr b="0" lang="en-GB" sz="1300" spc="-1" strike="noStrike">
                <a:latin typeface="Arial"/>
              </a:endParaRPr>
            </a:p>
          </p:txBody>
        </p:sp>
        <p:sp>
          <p:nvSpPr>
            <p:cNvPr id="364" name="CustomShape 20"/>
            <p:cNvSpPr/>
            <p:nvPr/>
          </p:nvSpPr>
          <p:spPr>
            <a:xfrm>
              <a:off x="4309920" y="1991880"/>
              <a:ext cx="1788840" cy="1858680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custDash>
                <a:ds d="400000" sp="300000"/>
              </a:custDash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5" name="CustomShape 21"/>
            <p:cNvSpPr/>
            <p:nvPr/>
          </p:nvSpPr>
          <p:spPr>
            <a:xfrm>
              <a:off x="4861800" y="3403080"/>
              <a:ext cx="684720" cy="37836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90360" bIns="90360"/>
            <a:p>
              <a:pPr algn="ctr">
                <a:lnSpc>
                  <a:spcPct val="100000"/>
                </a:lnSpc>
              </a:pPr>
              <a:r>
                <a:rPr b="1" lang="en-GB" sz="1300" spc="-1" strike="noStrike">
                  <a:solidFill>
                    <a:srgbClr val="000000"/>
                  </a:solidFill>
                  <a:latin typeface="Arial"/>
                  <a:ea typeface="Arial"/>
                </a:rPr>
                <a:t>Area 3</a:t>
              </a:r>
              <a:endParaRPr b="0" lang="en-GB" sz="1300" spc="-1" strike="noStrike">
                <a:latin typeface="Arial"/>
              </a:endParaRPr>
            </a:p>
          </p:txBody>
        </p:sp>
        <p:sp>
          <p:nvSpPr>
            <p:cNvPr id="366" name="CustomShape 22"/>
            <p:cNvSpPr/>
            <p:nvPr/>
          </p:nvSpPr>
          <p:spPr>
            <a:xfrm>
              <a:off x="2144520" y="2692080"/>
              <a:ext cx="410400" cy="4546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90360" bIns="90360"/>
            <a:p>
              <a:pPr algn="ctr">
                <a:lnSpc>
                  <a:spcPct val="100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IR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367" name="CustomShape 23"/>
            <p:cNvSpPr/>
            <p:nvPr/>
          </p:nvSpPr>
          <p:spPr>
            <a:xfrm>
              <a:off x="2639160" y="3785760"/>
              <a:ext cx="1068840" cy="4546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90360" bIns="90360"/>
            <a:p>
              <a:pPr algn="ctr">
                <a:lnSpc>
                  <a:spcPct val="100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ABR/BR</a:t>
              </a:r>
              <a:endParaRPr b="0" lang="en-GB" sz="1800" spc="-1" strike="noStrike">
                <a:latin typeface="Arial"/>
              </a:endParaRPr>
            </a:p>
          </p:txBody>
        </p:sp>
        <p:sp>
          <p:nvSpPr>
            <p:cNvPr id="368" name="CustomShape 24"/>
            <p:cNvSpPr/>
            <p:nvPr/>
          </p:nvSpPr>
          <p:spPr>
            <a:xfrm>
              <a:off x="302400" y="5281200"/>
              <a:ext cx="1096200" cy="37836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90360" bIns="90360"/>
            <a:p>
              <a:pPr algn="ctr">
                <a:lnSpc>
                  <a:spcPct val="100000"/>
                </a:lnSpc>
              </a:pPr>
              <a:r>
                <a:rPr b="1" lang="en-GB" sz="1300" spc="-1" strike="noStrike">
                  <a:solidFill>
                    <a:srgbClr val="000000"/>
                  </a:solidFill>
                  <a:latin typeface="Arial"/>
                  <a:ea typeface="Arial"/>
                </a:rPr>
                <a:t>To other AS</a:t>
              </a:r>
              <a:endParaRPr b="0" lang="en-GB" sz="1300" spc="-1" strike="noStrike">
                <a:latin typeface="Arial"/>
              </a:endParaRPr>
            </a:p>
          </p:txBody>
        </p:sp>
        <p:sp>
          <p:nvSpPr>
            <p:cNvPr id="369" name="CustomShape 25"/>
            <p:cNvSpPr/>
            <p:nvPr/>
          </p:nvSpPr>
          <p:spPr>
            <a:xfrm>
              <a:off x="1260360" y="4722480"/>
              <a:ext cx="828000" cy="4546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90360" bIns="90360"/>
            <a:p>
              <a:pPr algn="ctr">
                <a:lnSpc>
                  <a:spcPct val="100000"/>
                </a:lnSpc>
              </a:pPr>
              <a:r>
                <a:rPr b="1" lang="en-GB" sz="1800" spc="-1" strike="noStrike">
                  <a:solidFill>
                    <a:srgbClr val="000000"/>
                  </a:solidFill>
                  <a:latin typeface="Arial"/>
                  <a:ea typeface="Arial"/>
                </a:rPr>
                <a:t>ASBR</a:t>
              </a:r>
              <a:endParaRPr b="0" lang="en-GB" sz="1800" spc="-1" strike="noStrike">
                <a:latin typeface="Arial"/>
              </a:endParaRPr>
            </a:p>
          </p:txBody>
        </p:sp>
        <p:grpSp>
          <p:nvGrpSpPr>
            <p:cNvPr id="370" name="Group 26"/>
            <p:cNvGrpSpPr/>
            <p:nvPr/>
          </p:nvGrpSpPr>
          <p:grpSpPr>
            <a:xfrm>
              <a:off x="4830480" y="2530080"/>
              <a:ext cx="761760" cy="757080"/>
              <a:chOff x="4830480" y="2530080"/>
              <a:chExt cx="761760" cy="757080"/>
            </a:xfrm>
          </p:grpSpPr>
          <p:sp>
            <p:nvSpPr>
              <p:cNvPr id="371" name="Line 27"/>
              <p:cNvSpPr/>
              <p:nvPr/>
            </p:nvSpPr>
            <p:spPr>
              <a:xfrm flipV="1">
                <a:off x="5212800" y="2534760"/>
                <a:ext cx="1800" cy="75240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pic>
            <p:nvPicPr>
              <p:cNvPr id="372" name="Picture 42" descr=""/>
              <p:cNvPicPr/>
              <p:nvPr/>
            </p:nvPicPr>
            <p:blipFill>
              <a:blip r:embed="rId9"/>
              <a:stretch/>
            </p:blipFill>
            <p:spPr>
              <a:xfrm>
                <a:off x="4897080" y="2687400"/>
                <a:ext cx="631440" cy="437760"/>
              </a:xfrm>
              <a:prstGeom prst="rect">
                <a:avLst/>
              </a:prstGeom>
              <a:ln w="12600">
                <a:noFill/>
              </a:ln>
            </p:spPr>
          </p:pic>
          <p:sp>
            <p:nvSpPr>
              <p:cNvPr id="373" name="Line 28"/>
              <p:cNvSpPr/>
              <p:nvPr/>
            </p:nvSpPr>
            <p:spPr>
              <a:xfrm>
                <a:off x="4830480" y="2530080"/>
                <a:ext cx="761760" cy="1440"/>
              </a:xfrm>
              <a:prstGeom prst="line">
                <a:avLst/>
              </a:prstGeom>
              <a:ln w="25560">
                <a:solidFill>
                  <a:srgbClr val="ff2a35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</p:grpSp>
      </p:grpSp>
    </p:spTree>
  </p:cSld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 Route Types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75" name="TextShape 2"/>
          <p:cNvSpPr txBox="1"/>
          <p:nvPr/>
        </p:nvSpPr>
        <p:spPr>
          <a:xfrm>
            <a:off x="4389120" y="3749040"/>
            <a:ext cx="4560480" cy="2808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45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Intra-Area route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45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  <a:ea typeface="Arial"/>
              </a:rPr>
              <a:t>All routes inside an area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45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Inter-Area route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45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  <a:ea typeface="Arial"/>
              </a:rPr>
              <a:t>Routes advertised from one area to another area by an ABR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45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External route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45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1800" spc="-1" strike="noStrike">
                <a:solidFill>
                  <a:srgbClr val="000000"/>
                </a:solidFill>
                <a:latin typeface="Verdana"/>
                <a:ea typeface="Arial"/>
              </a:rPr>
              <a:t>Routes imported into OSPF from another routing protocol by an ASBR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376" name="CustomShape 3"/>
          <p:cNvSpPr/>
          <p:nvPr/>
        </p:nvSpPr>
        <p:spPr>
          <a:xfrm>
            <a:off x="171000" y="5120640"/>
            <a:ext cx="1096200" cy="28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4640" bIns="44640"/>
          <a:p>
            <a:pPr algn="ctr">
              <a:lnSpc>
                <a:spcPct val="100000"/>
              </a:lnSpc>
            </a:pPr>
            <a:r>
              <a:rPr b="1" lang="en-GB" sz="13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To other AS</a:t>
            </a:r>
            <a:endParaRPr b="0" lang="en-GB" sz="1300" spc="-1" strike="noStrike">
              <a:latin typeface="Arial"/>
            </a:endParaRPr>
          </a:p>
        </p:txBody>
      </p:sp>
      <p:grpSp>
        <p:nvGrpSpPr>
          <p:cNvPr id="377" name="Group 4"/>
          <p:cNvGrpSpPr/>
          <p:nvPr/>
        </p:nvGrpSpPr>
        <p:grpSpPr>
          <a:xfrm>
            <a:off x="4260960" y="2476440"/>
            <a:ext cx="708120" cy="701640"/>
            <a:chOff x="4260960" y="2476440"/>
            <a:chExt cx="708120" cy="701640"/>
          </a:xfrm>
        </p:grpSpPr>
        <p:sp>
          <p:nvSpPr>
            <p:cNvPr id="378" name="Line 5"/>
            <p:cNvSpPr/>
            <p:nvPr/>
          </p:nvSpPr>
          <p:spPr>
            <a:xfrm flipV="1">
              <a:off x="4615200" y="2482560"/>
              <a:ext cx="1440" cy="69552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379" name="Picture 3" descr=""/>
            <p:cNvPicPr/>
            <p:nvPr/>
          </p:nvPicPr>
          <p:blipFill>
            <a:blip r:embed="rId1"/>
            <a:stretch/>
          </p:blipFill>
          <p:spPr>
            <a:xfrm>
              <a:off x="4321440" y="2622600"/>
              <a:ext cx="585360" cy="404280"/>
            </a:xfrm>
            <a:prstGeom prst="rect">
              <a:avLst/>
            </a:prstGeom>
            <a:ln w="12600">
              <a:noFill/>
            </a:ln>
          </p:spPr>
        </p:pic>
        <p:sp>
          <p:nvSpPr>
            <p:cNvPr id="380" name="Line 6"/>
            <p:cNvSpPr/>
            <p:nvPr/>
          </p:nvSpPr>
          <p:spPr>
            <a:xfrm>
              <a:off x="4260960" y="2476440"/>
              <a:ext cx="708120" cy="144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381" name="CustomShape 7"/>
          <p:cNvSpPr/>
          <p:nvPr/>
        </p:nvSpPr>
        <p:spPr>
          <a:xfrm>
            <a:off x="1265760" y="4290840"/>
            <a:ext cx="1660320" cy="1719000"/>
          </a:xfrm>
          <a:prstGeom prst="ellipse">
            <a:avLst/>
          </a:prstGeom>
          <a:noFill/>
          <a:ln cap="rnd" w="25560">
            <a:solidFill>
              <a:srgbClr val="6666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82" name="Line 8"/>
          <p:cNvSpPr/>
          <p:nvPr/>
        </p:nvSpPr>
        <p:spPr>
          <a:xfrm>
            <a:off x="1611360" y="5378400"/>
            <a:ext cx="1079640" cy="144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83" name="Line 9"/>
          <p:cNvSpPr/>
          <p:nvPr/>
        </p:nvSpPr>
        <p:spPr>
          <a:xfrm flipV="1">
            <a:off x="1732320" y="5067000"/>
            <a:ext cx="1440" cy="30816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84" name="Line 10"/>
          <p:cNvSpPr/>
          <p:nvPr/>
        </p:nvSpPr>
        <p:spPr>
          <a:xfrm flipV="1">
            <a:off x="2171880" y="5381280"/>
            <a:ext cx="1440" cy="30672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85" name="Line 11"/>
          <p:cNvSpPr/>
          <p:nvPr/>
        </p:nvSpPr>
        <p:spPr>
          <a:xfrm flipV="1">
            <a:off x="2571840" y="5067000"/>
            <a:ext cx="1800" cy="30816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386" name="Picture 13" descr=""/>
          <p:cNvPicPr/>
          <p:nvPr/>
        </p:nvPicPr>
        <p:blipFill>
          <a:blip r:embed="rId2"/>
          <a:stretch/>
        </p:blipFill>
        <p:spPr>
          <a:xfrm>
            <a:off x="2298960" y="4821120"/>
            <a:ext cx="585360" cy="402840"/>
          </a:xfrm>
          <a:prstGeom prst="rect">
            <a:avLst/>
          </a:prstGeom>
          <a:ln w="12600">
            <a:noFill/>
          </a:ln>
        </p:spPr>
      </p:pic>
      <p:pic>
        <p:nvPicPr>
          <p:cNvPr id="387" name="Picture 14" descr=""/>
          <p:cNvPicPr/>
          <p:nvPr/>
        </p:nvPicPr>
        <p:blipFill>
          <a:blip r:embed="rId3"/>
          <a:stretch/>
        </p:blipFill>
        <p:spPr>
          <a:xfrm>
            <a:off x="1391040" y="4821120"/>
            <a:ext cx="585360" cy="402840"/>
          </a:xfrm>
          <a:prstGeom prst="rect">
            <a:avLst/>
          </a:prstGeom>
          <a:ln w="12600">
            <a:noFill/>
          </a:ln>
        </p:spPr>
      </p:pic>
      <p:pic>
        <p:nvPicPr>
          <p:cNvPr id="388" name="Picture 15" descr=""/>
          <p:cNvPicPr/>
          <p:nvPr/>
        </p:nvPicPr>
        <p:blipFill>
          <a:blip r:embed="rId4"/>
          <a:stretch/>
        </p:blipFill>
        <p:spPr>
          <a:xfrm>
            <a:off x="1878480" y="5484960"/>
            <a:ext cx="588600" cy="406080"/>
          </a:xfrm>
          <a:prstGeom prst="rect">
            <a:avLst/>
          </a:prstGeom>
          <a:ln w="12600">
            <a:noFill/>
          </a:ln>
        </p:spPr>
      </p:pic>
      <p:sp>
        <p:nvSpPr>
          <p:cNvPr id="389" name="Line 12"/>
          <p:cNvSpPr/>
          <p:nvPr/>
        </p:nvSpPr>
        <p:spPr>
          <a:xfrm flipV="1">
            <a:off x="2152800" y="3189240"/>
            <a:ext cx="1440" cy="30636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90" name="Group 13"/>
          <p:cNvGrpSpPr/>
          <p:nvPr/>
        </p:nvGrpSpPr>
        <p:grpSpPr>
          <a:xfrm>
            <a:off x="1973520" y="3201840"/>
            <a:ext cx="2239920" cy="1390320"/>
            <a:chOff x="1973520" y="3201840"/>
            <a:chExt cx="2239920" cy="1390320"/>
          </a:xfrm>
        </p:grpSpPr>
        <p:sp>
          <p:nvSpPr>
            <p:cNvPr id="391" name="CustomShape 14"/>
            <p:cNvSpPr/>
            <p:nvPr/>
          </p:nvSpPr>
          <p:spPr>
            <a:xfrm>
              <a:off x="1973520" y="3201840"/>
              <a:ext cx="2196720" cy="1390320"/>
            </a:xfrm>
            <a:prstGeom prst="ellipse">
              <a:avLst/>
            </a:prstGeom>
            <a:noFill/>
            <a:ln w="25560">
              <a:solidFill>
                <a:srgbClr val="666600"/>
              </a:solidFill>
              <a:custDash>
                <a:ds d="400000" sp="300000"/>
              </a:custDash>
              <a:miter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392" name="Picture 25" descr=""/>
            <p:cNvPicPr/>
            <p:nvPr/>
          </p:nvPicPr>
          <p:blipFill>
            <a:blip r:embed="rId5"/>
            <a:stretch/>
          </p:blipFill>
          <p:spPr>
            <a:xfrm>
              <a:off x="3626280" y="4114800"/>
              <a:ext cx="587160" cy="402840"/>
            </a:xfrm>
            <a:prstGeom prst="rect">
              <a:avLst/>
            </a:prstGeom>
            <a:ln w="12600">
              <a:noFill/>
            </a:ln>
          </p:spPr>
        </p:pic>
        <p:pic>
          <p:nvPicPr>
            <p:cNvPr id="393" name="Picture 26" descr=""/>
            <p:cNvPicPr/>
            <p:nvPr/>
          </p:nvPicPr>
          <p:blipFill>
            <a:blip r:embed="rId6"/>
            <a:stretch/>
          </p:blipFill>
          <p:spPr>
            <a:xfrm>
              <a:off x="3626280" y="3332160"/>
              <a:ext cx="587160" cy="404280"/>
            </a:xfrm>
            <a:prstGeom prst="rect">
              <a:avLst/>
            </a:prstGeom>
            <a:ln w="12600">
              <a:noFill/>
            </a:ln>
          </p:spPr>
        </p:pic>
      </p:grpSp>
      <p:pic>
        <p:nvPicPr>
          <p:cNvPr id="394" name="Picture 27" descr=""/>
          <p:cNvPicPr/>
          <p:nvPr/>
        </p:nvPicPr>
        <p:blipFill>
          <a:blip r:embed="rId7"/>
          <a:stretch/>
        </p:blipFill>
        <p:spPr>
          <a:xfrm>
            <a:off x="1881720" y="3332160"/>
            <a:ext cx="585360" cy="404280"/>
          </a:xfrm>
          <a:prstGeom prst="rect">
            <a:avLst/>
          </a:prstGeom>
          <a:ln w="12600">
            <a:noFill/>
          </a:ln>
        </p:spPr>
      </p:pic>
      <p:pic>
        <p:nvPicPr>
          <p:cNvPr id="395" name="Picture 28" descr=""/>
          <p:cNvPicPr/>
          <p:nvPr/>
        </p:nvPicPr>
        <p:blipFill>
          <a:blip r:embed="rId8"/>
          <a:stretch/>
        </p:blipFill>
        <p:spPr>
          <a:xfrm>
            <a:off x="1881720" y="4116240"/>
            <a:ext cx="585360" cy="402840"/>
          </a:xfrm>
          <a:prstGeom prst="rect">
            <a:avLst/>
          </a:prstGeom>
          <a:ln w="12600">
            <a:noFill/>
          </a:ln>
        </p:spPr>
      </p:pic>
      <p:sp>
        <p:nvSpPr>
          <p:cNvPr id="396" name="Line 15"/>
          <p:cNvSpPr/>
          <p:nvPr/>
        </p:nvSpPr>
        <p:spPr>
          <a:xfrm>
            <a:off x="1195560" y="3186000"/>
            <a:ext cx="1079640" cy="144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97" name="CustomShape 16"/>
          <p:cNvSpPr/>
          <p:nvPr/>
        </p:nvSpPr>
        <p:spPr>
          <a:xfrm>
            <a:off x="2800440" y="3218040"/>
            <a:ext cx="593280" cy="2869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r">
              <a:lnSpc>
                <a:spcPct val="100000"/>
              </a:lnSpc>
            </a:pPr>
            <a:r>
              <a:rPr b="1" lang="en-GB" sz="1300" spc="-1" strike="noStrike">
                <a:solidFill>
                  <a:srgbClr val="000000"/>
                </a:solidFill>
                <a:latin typeface="Arial"/>
                <a:ea typeface="Arial"/>
              </a:rPr>
              <a:t>Area 0</a:t>
            </a:r>
            <a:endParaRPr b="0" lang="en-GB" sz="1300" spc="-1" strike="noStrike">
              <a:latin typeface="Arial"/>
            </a:endParaRPr>
          </a:p>
        </p:txBody>
      </p:sp>
      <p:sp>
        <p:nvSpPr>
          <p:cNvPr id="398" name="CustomShape 17"/>
          <p:cNvSpPr/>
          <p:nvPr/>
        </p:nvSpPr>
        <p:spPr>
          <a:xfrm>
            <a:off x="708480" y="2021040"/>
            <a:ext cx="1660320" cy="1715760"/>
          </a:xfrm>
          <a:prstGeom prst="ellipse">
            <a:avLst/>
          </a:prstGeom>
          <a:noFill/>
          <a:ln cap="rnd" w="25560">
            <a:solidFill>
              <a:srgbClr val="6666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99" name="Group 18"/>
          <p:cNvGrpSpPr/>
          <p:nvPr/>
        </p:nvGrpSpPr>
        <p:grpSpPr>
          <a:xfrm>
            <a:off x="1171800" y="2481120"/>
            <a:ext cx="706320" cy="700200"/>
            <a:chOff x="1171800" y="2481120"/>
            <a:chExt cx="706320" cy="700200"/>
          </a:xfrm>
        </p:grpSpPr>
        <p:sp>
          <p:nvSpPr>
            <p:cNvPr id="400" name="Line 19"/>
            <p:cNvSpPr/>
            <p:nvPr/>
          </p:nvSpPr>
          <p:spPr>
            <a:xfrm flipV="1">
              <a:off x="1525680" y="2484360"/>
              <a:ext cx="1800" cy="69696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pic>
          <p:nvPicPr>
            <p:cNvPr id="401" name="Picture 34" descr=""/>
            <p:cNvPicPr/>
            <p:nvPr/>
          </p:nvPicPr>
          <p:blipFill>
            <a:blip r:embed="rId9"/>
            <a:stretch/>
          </p:blipFill>
          <p:spPr>
            <a:xfrm>
              <a:off x="1233720" y="2627280"/>
              <a:ext cx="583920" cy="404280"/>
            </a:xfrm>
            <a:prstGeom prst="rect">
              <a:avLst/>
            </a:prstGeom>
            <a:ln w="12600">
              <a:noFill/>
            </a:ln>
          </p:spPr>
        </p:pic>
        <p:sp>
          <p:nvSpPr>
            <p:cNvPr id="402" name="Line 20"/>
            <p:cNvSpPr/>
            <p:nvPr/>
          </p:nvSpPr>
          <p:spPr>
            <a:xfrm>
              <a:off x="1171800" y="2481120"/>
              <a:ext cx="706320" cy="1440"/>
            </a:xfrm>
            <a:prstGeom prst="line">
              <a:avLst/>
            </a:prstGeom>
            <a:ln w="25560">
              <a:solidFill>
                <a:srgbClr val="ff2a35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403" name="CustomShape 21"/>
          <p:cNvSpPr/>
          <p:nvPr/>
        </p:nvSpPr>
        <p:spPr>
          <a:xfrm>
            <a:off x="1205280" y="3257640"/>
            <a:ext cx="593280" cy="2869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100000"/>
              </a:lnSpc>
            </a:pPr>
            <a:r>
              <a:rPr b="1" lang="en-GB" sz="1300" spc="-1" strike="noStrike">
                <a:solidFill>
                  <a:srgbClr val="000000"/>
                </a:solidFill>
                <a:latin typeface="Arial"/>
                <a:ea typeface="Arial"/>
              </a:rPr>
              <a:t>Area 2</a:t>
            </a:r>
            <a:endParaRPr b="0" lang="en-GB" sz="1300" spc="-1" strike="noStrike">
              <a:latin typeface="Arial"/>
            </a:endParaRPr>
          </a:p>
        </p:txBody>
      </p:sp>
      <p:sp>
        <p:nvSpPr>
          <p:cNvPr id="404" name="CustomShape 22"/>
          <p:cNvSpPr/>
          <p:nvPr/>
        </p:nvSpPr>
        <p:spPr>
          <a:xfrm>
            <a:off x="3777120" y="1981080"/>
            <a:ext cx="1660320" cy="1717200"/>
          </a:xfrm>
          <a:prstGeom prst="ellipse">
            <a:avLst/>
          </a:prstGeom>
          <a:noFill/>
          <a:ln cap="rnd" w="25560">
            <a:solidFill>
              <a:srgbClr val="666600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05" name="CustomShape 23"/>
          <p:cNvSpPr/>
          <p:nvPr/>
        </p:nvSpPr>
        <p:spPr>
          <a:xfrm>
            <a:off x="4402440" y="2061000"/>
            <a:ext cx="593280" cy="2869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100000"/>
              </a:lnSpc>
            </a:pPr>
            <a:r>
              <a:rPr b="1" lang="en-GB" sz="1300" spc="-1" strike="noStrike">
                <a:solidFill>
                  <a:srgbClr val="000000"/>
                </a:solidFill>
                <a:latin typeface="Arial"/>
                <a:ea typeface="Arial"/>
              </a:rPr>
              <a:t>Area 3</a:t>
            </a:r>
            <a:endParaRPr b="0" lang="en-GB" sz="1300" spc="-1" strike="noStrike">
              <a:latin typeface="Arial"/>
            </a:endParaRPr>
          </a:p>
        </p:txBody>
      </p:sp>
      <p:sp>
        <p:nvSpPr>
          <p:cNvPr id="406" name="CustomShape 24"/>
          <p:cNvSpPr/>
          <p:nvPr/>
        </p:nvSpPr>
        <p:spPr>
          <a:xfrm>
            <a:off x="2541960" y="3809880"/>
            <a:ext cx="529200" cy="332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Arial"/>
                <a:ea typeface="Arial"/>
              </a:rPr>
              <a:t>ABR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407" name="CustomShape 25"/>
          <p:cNvSpPr/>
          <p:nvPr/>
        </p:nvSpPr>
        <p:spPr>
          <a:xfrm>
            <a:off x="959040" y="4506840"/>
            <a:ext cx="736560" cy="36324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100000"/>
              </a:lnSpc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ASBR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408" name="Line 26"/>
          <p:cNvSpPr/>
          <p:nvPr/>
        </p:nvSpPr>
        <p:spPr>
          <a:xfrm>
            <a:off x="2281320" y="3709800"/>
            <a:ext cx="257400" cy="171360"/>
          </a:xfrm>
          <a:prstGeom prst="line">
            <a:avLst/>
          </a:prstGeom>
          <a:ln w="12600">
            <a:solidFill>
              <a:srgbClr val="000000"/>
            </a:solidFill>
            <a:miter/>
            <a:head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09" name="Line 27"/>
          <p:cNvSpPr/>
          <p:nvPr/>
        </p:nvSpPr>
        <p:spPr>
          <a:xfrm flipV="1">
            <a:off x="2281320" y="3965400"/>
            <a:ext cx="257400" cy="174600"/>
          </a:xfrm>
          <a:prstGeom prst="line">
            <a:avLst/>
          </a:prstGeom>
          <a:ln w="12600">
            <a:solidFill>
              <a:srgbClr val="000000"/>
            </a:solidFill>
            <a:miter/>
            <a:head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10" name="CustomShape 28"/>
          <p:cNvSpPr/>
          <p:nvPr/>
        </p:nvSpPr>
        <p:spPr>
          <a:xfrm>
            <a:off x="1189440" y="5486400"/>
            <a:ext cx="593280" cy="2869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4640" rIns="44640" tIns="44640" bIns="44640"/>
          <a:p>
            <a:pPr algn="ctr">
              <a:lnSpc>
                <a:spcPct val="100000"/>
              </a:lnSpc>
            </a:pPr>
            <a:r>
              <a:rPr b="1" lang="en-GB" sz="1300" spc="-1" strike="noStrike">
                <a:solidFill>
                  <a:srgbClr val="000000"/>
                </a:solidFill>
                <a:latin typeface="Arial"/>
                <a:ea typeface="Arial"/>
              </a:rPr>
              <a:t>Area 1</a:t>
            </a:r>
            <a:endParaRPr b="0" lang="en-GB" sz="1300" spc="-1" strike="noStrike">
              <a:latin typeface="Arial"/>
            </a:endParaRPr>
          </a:p>
        </p:txBody>
      </p:sp>
    </p:spTree>
  </p:cSld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Route Authentication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12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Now recommended to use route authentication for OSPF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… </a:t>
            </a: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and all other routing protocols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Susceptible to denial of service attacks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OSPF runs on TCP/IP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Automatic neighbour discovery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Route authentication – Cisco example: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router ospf &lt;pid&gt;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network 192.0.2.0 0.0.0.255 area 0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area 0 authentication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interface ethernet 0/0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 ospf authentication-key &lt;password&gt;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Equal Cost Multipath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14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If </a:t>
            </a:r>
            <a:r>
              <a:rPr b="0" i="1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n</a:t>
            </a: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 paths to same destination have equal cost, OSPF will install </a:t>
            </a:r>
            <a:r>
              <a:rPr b="0" i="1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n</a:t>
            </a: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 entries in the forwarding table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Loadsharing over the </a:t>
            </a:r>
            <a:r>
              <a:rPr b="0" i="1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n</a:t>
            </a: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 paths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Useful for expanding links across an ISP backbone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2" marL="1141560" indent="-226800">
              <a:lnSpc>
                <a:spcPct val="100000"/>
              </a:lnSpc>
              <a:spcBef>
                <a:spcPts val="499"/>
              </a:spcBef>
              <a:buClr>
                <a:srgbClr val="99cc00"/>
              </a:buClr>
              <a:buSzPct val="6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Don’t need to use hardware multiplexors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2" marL="1141560" indent="-226800">
              <a:lnSpc>
                <a:spcPct val="100000"/>
              </a:lnSpc>
              <a:spcBef>
                <a:spcPts val="499"/>
              </a:spcBef>
              <a:buClr>
                <a:srgbClr val="99cc00"/>
              </a:buClr>
              <a:buSzPct val="6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Don’t need to use static routing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Summary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16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Link State Protocol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Shortest Path First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OSPF operation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Broadcast networks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Designated and Backup Designated Router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Advanced Topics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Areas, router classification, external networks, authentication, multipath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TextShape 1"/>
          <p:cNvSpPr txBox="1"/>
          <p:nvPr/>
        </p:nvSpPr>
        <p:spPr>
          <a:xfrm>
            <a:off x="685800" y="685800"/>
            <a:ext cx="7772040" cy="2126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 algn="ctr">
              <a:lnSpc>
                <a:spcPct val="100000"/>
              </a:lnSpc>
            </a:pPr>
            <a:r>
              <a:rPr b="0" lang="en-GB" sz="58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OSPFv3</a:t>
            </a:r>
            <a:endParaRPr b="0" lang="en-GB" sz="58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18" name="TextShape 2"/>
          <p:cNvSpPr txBox="1"/>
          <p:nvPr/>
        </p:nvSpPr>
        <p:spPr>
          <a:xfrm>
            <a:off x="1371600" y="3314880"/>
            <a:ext cx="6400440" cy="2209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en-GB" sz="3200" spc="-1" strike="noStrike">
              <a:latin typeface="Arial"/>
            </a:endParaRPr>
          </a:p>
        </p:txBody>
      </p:sp>
    </p:spTree>
  </p:cSld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OSPFv3 overview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0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OSPF for IPv6 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Based on OSPFv2, with enhancements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Distributes IPv6 prefixes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Runs directly over IPv6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“</a:t>
            </a: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Ships in the night” with OSPFv2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Can distribute IPv4 prefixes (if supported)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TextShape 1"/>
          <p:cNvSpPr txBox="1"/>
          <p:nvPr/>
        </p:nvSpPr>
        <p:spPr>
          <a:xfrm>
            <a:off x="457200" y="-17640"/>
            <a:ext cx="8229240" cy="1434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OSPFv3 / OSPFv2 Similarities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2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Basic packet types 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Hello, DBD, LSR, LSU, LSA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Mechanisms for neighbor discovery and adjacency formation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Interface types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P2P, P2MP, Broadcast, NBMA, Virtual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LSA flooding and ageing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Nearly identical LSA types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v2, v3 Differences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4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Verdana"/>
                <a:ea typeface="ＭＳ Ｐゴシック"/>
              </a:rPr>
              <a:t>OSPFv3 runs on a Link instead of per IP Subnet 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 link by definition is a medium over which two nodes can communicate at link layer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 IPv6 multiple IP subnets can be assigned to a link and two nodes in different subnets can communicate over this link. Therefore, OSPFv3 runs per link instead of per IP subnet.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 Background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6" name="TextShape 2"/>
          <p:cNvSpPr txBox="1"/>
          <p:nvPr/>
        </p:nvSpPr>
        <p:spPr>
          <a:xfrm>
            <a:off x="493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Developed by IETF – RFC1247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Designed for Internet TCP/IP environment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OSPF v2 described in RFC2328/STD54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For IPv4 only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OSPF v3 described in RFC2740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Mainly for IPv6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Supports the IPv4 address family also 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Link state/Shortest Path First Technology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Dynamic Routing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Fast Convergence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Route authentication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v2, v3 Differences (Cont.)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6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Verdana"/>
                <a:ea typeface="ＭＳ Ｐゴシック"/>
              </a:rPr>
              <a:t>Separation of prefix &amp; topology information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OSPFv2 carries IP address information in Type 1 &amp; Type 2 LSA’s.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Makes routers announce both their IP addresses and topology information in the same LSA’s.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 change in an IP address means a Type 1 LSA is originated. But because Type 1 LSA’s also carry topology information, a full SPF is run in the local OSPF area – unnecessary; only IP address is affected.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So only Type 3, 4, 5 and 7 LSA’s trigger PRC in OSPFv2, as their only purpose is to signal prefix information (external areas).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v2, v3 Differences (Cont.)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28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Verdana"/>
                <a:ea typeface="ＭＳ Ｐゴシック"/>
              </a:rPr>
              <a:t>Generalization of Flooding Scope 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 OSPFv3 there are three flooding scope for LSAs (link-local scope, area scope, AS scope) and they are coded in LS type explicitly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 OSPFv2 initially only area and AS wide flooding was defined; later opaque LSAs introduced link local scope as well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v2, v3 Differences (Cont.)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30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601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Verdana"/>
                <a:ea typeface="ＭＳ Ｐゴシック"/>
              </a:rPr>
              <a:t>Explicit Handling of Unknown LSA 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The handling of unknown LSA is coded via U-bit in LS type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When U bit is set, the LSA is flooded with the corresponding flooding scope, as if it was understood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When U bit is clear, the LSA is flooded with link local scope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 v2 unknown LSA were discarded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v2, v3 Differences (Cont.)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32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601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Verdana"/>
                <a:ea typeface="ＭＳ Ｐゴシック"/>
              </a:rPr>
              <a:t>Authentication is Removed from OSPF 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Authentication in OSPFv3 has been removed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OSPFv3 relies on IPv6 authentication header since OSPFv3 runs over IPv6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AuthType and Authentication field in the OSPF packet header have been suppressed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AH (Authentication Header) provides authentication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ESP (Encapsulating Security Payload) provides encryption &amp; integrity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ESP, if used alone, provides both authentication and encryption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AH supported from 12.3T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ESP supported from 12.4T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v2, v3 Differences (Cont.)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34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r>
              <a:rPr b="0" lang="en-GB" sz="2400" spc="-1" strike="noStrike">
                <a:solidFill>
                  <a:srgbClr val="ff0000"/>
                </a:solidFill>
                <a:latin typeface="Verdana"/>
                <a:ea typeface="ＭＳ Ｐゴシック"/>
              </a:rPr>
              <a:t>OSPF Packet format has been changed 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The mask field has been removed from Hello packet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IPv6 prefix is only present in payload of Link State update packet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</a:pP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TextShape 1"/>
          <p:cNvSpPr txBox="1"/>
          <p:nvPr/>
        </p:nvSpPr>
        <p:spPr>
          <a:xfrm>
            <a:off x="457200" y="-17640"/>
            <a:ext cx="8229240" cy="1434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Configuring OSPFv3 in Cisco IOS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36" name="TextShape 2"/>
          <p:cNvSpPr txBox="1"/>
          <p:nvPr/>
        </p:nvSpPr>
        <p:spPr>
          <a:xfrm>
            <a:off x="457200" y="1600200"/>
            <a:ext cx="8457840" cy="52574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Similar to OSPFv2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Prefixing existing Interface and Exec mode commands with “</a:t>
            </a:r>
            <a:r>
              <a:rPr b="1" lang="en-GB" sz="2400" spc="-1" strike="noStrike">
                <a:solidFill>
                  <a:srgbClr val="000000"/>
                </a:solidFill>
                <a:latin typeface="Courier New"/>
                <a:ea typeface="Arial"/>
              </a:rPr>
              <a:t>ipv6</a:t>
            </a: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”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Interfaces configured directly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Replaces  </a:t>
            </a:r>
            <a:r>
              <a:rPr b="1" lang="en-GB" sz="2400" spc="-1" strike="noStrike">
                <a:solidFill>
                  <a:srgbClr val="000000"/>
                </a:solidFill>
                <a:latin typeface="Courier New"/>
                <a:ea typeface="Arial"/>
              </a:rPr>
              <a:t>network</a:t>
            </a: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  command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(Also available in OSPFv2 from IOS 12.4 and most recent 12.0S and 12.2SB, 12.2SR releases).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(Called the “Area Command in Interface Mode for OSPFv2” feature).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“</a:t>
            </a: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Native” IPv6 router mode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Not a sub-mode of  </a:t>
            </a:r>
            <a:r>
              <a:rPr b="1" lang="en-GB" sz="2400" spc="-1" strike="noStrike">
                <a:solidFill>
                  <a:srgbClr val="000000"/>
                </a:solidFill>
                <a:latin typeface="Courier New"/>
                <a:ea typeface="Arial"/>
              </a:rPr>
              <a:t>router ospf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TextShape 1"/>
          <p:cNvSpPr txBox="1"/>
          <p:nvPr/>
        </p:nvSpPr>
        <p:spPr>
          <a:xfrm>
            <a:off x="457200" y="-17640"/>
            <a:ext cx="8229240" cy="1434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Configuration modes in OSPFv3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38" name="TextShape 2"/>
          <p:cNvSpPr txBox="1"/>
          <p:nvPr/>
        </p:nvSpPr>
        <p:spPr>
          <a:xfrm>
            <a:off x="457200" y="1600200"/>
            <a:ext cx="8229240" cy="3485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Entering router mode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[no] ipv6 router ospf &lt;process ID&gt;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Entering interface mode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[no] ipv6 ospf &lt;process ID&gt; area &lt;area ID&gt;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Exec mode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show ipv6 ospf [&lt;process ID&gt;]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clear ipv6 ospf [&lt;process ID&gt;]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TextShape 1"/>
          <p:cNvSpPr txBox="1"/>
          <p:nvPr/>
        </p:nvSpPr>
        <p:spPr>
          <a:xfrm>
            <a:off x="457200" y="-17640"/>
            <a:ext cx="8229240" cy="1434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OSPFv3 Specific Attributes – IOS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40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Configuring area range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[no] area &lt;area ID&gt; range &lt;prefix&gt;/&lt;prefix length&gt; 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Showing new LSA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show ipv6 ospf [&lt;process ID&gt;] database link 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show ipv6 ospf [&lt;process ID&gt;] database prefix 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Configuring authentication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Under ipv6 router ospf: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area 0 authentication ipsec spi 256 md5 &lt;passwd&gt; 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Under interface: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451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ospf authentication ipsec spi 256 md5 &lt;passwd&gt;</a:t>
            </a:r>
            <a:endParaRPr b="0" lang="en-GB" sz="18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CustomShape 1"/>
          <p:cNvSpPr/>
          <p:nvPr/>
        </p:nvSpPr>
        <p:spPr>
          <a:xfrm>
            <a:off x="533520" y="1905120"/>
            <a:ext cx="4495320" cy="4647960"/>
          </a:xfrm>
          <a:prstGeom prst="rect">
            <a:avLst/>
          </a:prstGeom>
          <a:solidFill>
            <a:srgbClr val="cccc66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Router1#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interface POS1/1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address 2001:db8:FFFF:1::1/64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ospf 100 area 0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!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interface POS2/0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address 2001:db8:1:1::2/64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ospf 100 area 1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!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router ospf 100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Router2#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interface POS3/0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address 2001:db8:1:1::1/64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ospf 100 area 1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!  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6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router ospf 100</a:t>
            </a:r>
            <a:endParaRPr b="0" lang="en-GB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600" spc="-1" strike="noStrike">
              <a:latin typeface="Arial"/>
            </a:endParaRPr>
          </a:p>
        </p:txBody>
      </p:sp>
      <p:sp>
        <p:nvSpPr>
          <p:cNvPr id="442" name="TextShape 2"/>
          <p:cNvSpPr txBox="1"/>
          <p:nvPr/>
        </p:nvSpPr>
        <p:spPr>
          <a:xfrm>
            <a:off x="457200" y="-17640"/>
            <a:ext cx="8229240" cy="1434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OSPFv3 Configuration Example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43" name="Picture 2" descr=""/>
          <p:cNvPicPr/>
          <p:nvPr/>
        </p:nvPicPr>
        <p:blipFill>
          <a:blip r:embed="rId1"/>
          <a:stretch/>
        </p:blipFill>
        <p:spPr>
          <a:xfrm>
            <a:off x="4650120" y="4572360"/>
            <a:ext cx="4017600" cy="2106360"/>
          </a:xfrm>
          <a:prstGeom prst="rect">
            <a:avLst/>
          </a:prstGeom>
          <a:ln w="12600">
            <a:noFill/>
          </a:ln>
        </p:spPr>
      </p:pic>
      <p:pic>
        <p:nvPicPr>
          <p:cNvPr id="444" name="Picture 3" descr=""/>
          <p:cNvPicPr/>
          <p:nvPr/>
        </p:nvPicPr>
        <p:blipFill>
          <a:blip r:embed="rId2"/>
          <a:stretch/>
        </p:blipFill>
        <p:spPr>
          <a:xfrm>
            <a:off x="4953240" y="2210040"/>
            <a:ext cx="3790440" cy="2106360"/>
          </a:xfrm>
          <a:prstGeom prst="rect">
            <a:avLst/>
          </a:prstGeom>
          <a:ln w="12600">
            <a:noFill/>
          </a:ln>
        </p:spPr>
      </p:pic>
      <p:sp>
        <p:nvSpPr>
          <p:cNvPr id="445" name="CustomShape 3"/>
          <p:cNvSpPr/>
          <p:nvPr/>
        </p:nvSpPr>
        <p:spPr>
          <a:xfrm>
            <a:off x="5639040" y="5105880"/>
            <a:ext cx="2742840" cy="333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/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1" lang="en-GB" sz="1600" spc="-1" strike="noStrike">
                <a:solidFill>
                  <a:srgbClr val="000000"/>
                </a:solidFill>
                <a:latin typeface="Arial"/>
                <a:ea typeface="Arial"/>
              </a:rPr>
              <a:t>2001:db8:ffff:1::1/64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446" name="CustomShape 4"/>
          <p:cNvSpPr/>
          <p:nvPr/>
        </p:nvSpPr>
        <p:spPr>
          <a:xfrm>
            <a:off x="4800960" y="3277080"/>
            <a:ext cx="3123720" cy="333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/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1" lang="en-GB" sz="1600" spc="-1" strike="noStrike">
                <a:solidFill>
                  <a:srgbClr val="000000"/>
                </a:solidFill>
                <a:latin typeface="Arial"/>
                <a:ea typeface="Arial"/>
              </a:rPr>
              <a:t>2001:db8:1:1::1/64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447" name="CustomShape 5"/>
          <p:cNvSpPr/>
          <p:nvPr/>
        </p:nvSpPr>
        <p:spPr>
          <a:xfrm>
            <a:off x="6858360" y="3970800"/>
            <a:ext cx="1372680" cy="333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/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1" lang="en-GB" sz="1600" spc="-1" strike="noStrike">
                <a:solidFill>
                  <a:srgbClr val="000000"/>
                </a:solidFill>
                <a:latin typeface="Arial"/>
                <a:ea typeface="Arial"/>
              </a:rPr>
              <a:t>POS2/0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448" name="CustomShape 6"/>
          <p:cNvSpPr/>
          <p:nvPr/>
        </p:nvSpPr>
        <p:spPr>
          <a:xfrm>
            <a:off x="6932880" y="4678560"/>
            <a:ext cx="1374480" cy="333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/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1" lang="en-GB" sz="1600" spc="-1" strike="noStrike">
                <a:solidFill>
                  <a:srgbClr val="000000"/>
                </a:solidFill>
                <a:latin typeface="Arial"/>
                <a:ea typeface="Arial"/>
              </a:rPr>
              <a:t>POS1/1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449" name="Line 7"/>
          <p:cNvSpPr/>
          <p:nvPr/>
        </p:nvSpPr>
        <p:spPr>
          <a:xfrm>
            <a:off x="6858360" y="3284640"/>
            <a:ext cx="1440" cy="1032120"/>
          </a:xfrm>
          <a:prstGeom prst="line">
            <a:avLst/>
          </a:prstGeom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50" name="CustomShape 8"/>
          <p:cNvSpPr/>
          <p:nvPr/>
        </p:nvSpPr>
        <p:spPr>
          <a:xfrm>
            <a:off x="5334480" y="4275360"/>
            <a:ext cx="1294920" cy="3639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/>
          <a:p>
            <a:pPr>
              <a:lnSpc>
                <a:spcPct val="100000"/>
              </a:lnSpc>
              <a:spcBef>
                <a:spcPts val="1100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Router1</a:t>
            </a:r>
            <a:endParaRPr b="0" lang="en-GB" sz="1800" spc="-1" strike="noStrike">
              <a:latin typeface="Arial"/>
            </a:endParaRPr>
          </a:p>
        </p:txBody>
      </p:sp>
      <p:pic>
        <p:nvPicPr>
          <p:cNvPr id="451" name="Picture 11" descr=""/>
          <p:cNvPicPr/>
          <p:nvPr/>
        </p:nvPicPr>
        <p:blipFill>
          <a:blip r:embed="rId3"/>
          <a:stretch/>
        </p:blipFill>
        <p:spPr>
          <a:xfrm>
            <a:off x="6402600" y="2821320"/>
            <a:ext cx="902880" cy="531360"/>
          </a:xfrm>
          <a:prstGeom prst="rect">
            <a:avLst/>
          </a:prstGeom>
          <a:ln w="12600">
            <a:noFill/>
          </a:ln>
        </p:spPr>
      </p:pic>
      <p:sp>
        <p:nvSpPr>
          <p:cNvPr id="452" name="CustomShape 9"/>
          <p:cNvSpPr/>
          <p:nvPr/>
        </p:nvSpPr>
        <p:spPr>
          <a:xfrm>
            <a:off x="6600960" y="2362680"/>
            <a:ext cx="1025280" cy="458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6440" rIns="46440" tIns="46440" bIns="46440"/>
          <a:p>
            <a:pPr algn="ctr"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Arial"/>
                <a:ea typeface="Arial"/>
              </a:rPr>
              <a:t>Area 1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453" name="CustomShape 10"/>
          <p:cNvSpPr/>
          <p:nvPr/>
        </p:nvSpPr>
        <p:spPr>
          <a:xfrm>
            <a:off x="6524640" y="5715360"/>
            <a:ext cx="1025280" cy="4582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46440" rIns="46440" tIns="46440" bIns="46440"/>
          <a:p>
            <a:pPr algn="ctr">
              <a:lnSpc>
                <a:spcPct val="100000"/>
              </a:lnSpc>
            </a:pPr>
            <a:r>
              <a:rPr b="1" lang="en-GB" sz="2400" spc="-1" strike="noStrike">
                <a:solidFill>
                  <a:srgbClr val="000000"/>
                </a:solidFill>
                <a:latin typeface="Arial"/>
                <a:ea typeface="Arial"/>
              </a:rPr>
              <a:t>Area 0</a:t>
            </a:r>
            <a:endParaRPr b="0" lang="en-GB" sz="2400" spc="-1" strike="noStrike">
              <a:latin typeface="Arial"/>
            </a:endParaRPr>
          </a:p>
        </p:txBody>
      </p:sp>
      <p:sp>
        <p:nvSpPr>
          <p:cNvPr id="454" name="CustomShape 11"/>
          <p:cNvSpPr/>
          <p:nvPr/>
        </p:nvSpPr>
        <p:spPr>
          <a:xfrm>
            <a:off x="5410440" y="2591280"/>
            <a:ext cx="1294920" cy="36396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/>
          <a:p>
            <a:pPr>
              <a:lnSpc>
                <a:spcPct val="100000"/>
              </a:lnSpc>
              <a:spcBef>
                <a:spcPts val="1100"/>
              </a:spcBef>
            </a:pPr>
            <a:r>
              <a:rPr b="1" lang="en-GB" sz="1800" spc="-1" strike="noStrike">
                <a:solidFill>
                  <a:srgbClr val="000000"/>
                </a:solidFill>
                <a:latin typeface="Arial"/>
                <a:ea typeface="Arial"/>
              </a:rPr>
              <a:t>Router2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455" name="CustomShape 12"/>
          <p:cNvSpPr/>
          <p:nvPr/>
        </p:nvSpPr>
        <p:spPr>
          <a:xfrm>
            <a:off x="6858360" y="3277080"/>
            <a:ext cx="1372680" cy="333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/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1" lang="en-GB" sz="1600" spc="-1" strike="noStrike">
                <a:solidFill>
                  <a:srgbClr val="000000"/>
                </a:solidFill>
                <a:latin typeface="Arial"/>
                <a:ea typeface="Arial"/>
              </a:rPr>
              <a:t>POS3/0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456" name="CustomShape 13"/>
          <p:cNvSpPr/>
          <p:nvPr/>
        </p:nvSpPr>
        <p:spPr>
          <a:xfrm>
            <a:off x="4877280" y="3886560"/>
            <a:ext cx="3123720" cy="3330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tIns="45000" bIns="45000"/>
          <a:p>
            <a:pPr>
              <a:lnSpc>
                <a:spcPct val="100000"/>
              </a:lnSpc>
              <a:spcBef>
                <a:spcPts val="1001"/>
              </a:spcBef>
            </a:pPr>
            <a:r>
              <a:rPr b="1" lang="en-GB" sz="1600" spc="-1" strike="noStrike">
                <a:solidFill>
                  <a:srgbClr val="000000"/>
                </a:solidFill>
                <a:latin typeface="Arial"/>
                <a:ea typeface="Arial"/>
              </a:rPr>
              <a:t>2001:db8:1:1::2/64</a:t>
            </a:r>
            <a:endParaRPr b="0" lang="en-GB" sz="1600" spc="-1" strike="noStrike">
              <a:latin typeface="Arial"/>
            </a:endParaRPr>
          </a:p>
        </p:txBody>
      </p:sp>
      <p:pic>
        <p:nvPicPr>
          <p:cNvPr id="457" name="Picture 17" descr=""/>
          <p:cNvPicPr/>
          <p:nvPr/>
        </p:nvPicPr>
        <p:blipFill>
          <a:blip r:embed="rId4"/>
          <a:stretch/>
        </p:blipFill>
        <p:spPr>
          <a:xfrm>
            <a:off x="6409080" y="4199400"/>
            <a:ext cx="906120" cy="533160"/>
          </a:xfrm>
          <a:prstGeom prst="rect">
            <a:avLst/>
          </a:prstGeom>
          <a:ln w="12600">
            <a:noFill/>
          </a:ln>
        </p:spPr>
      </p:pic>
    </p:spTree>
  </p:cSld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TextShape 1"/>
          <p:cNvSpPr txBox="1"/>
          <p:nvPr/>
        </p:nvSpPr>
        <p:spPr>
          <a:xfrm>
            <a:off x="457200" y="-17640"/>
            <a:ext cx="8229240" cy="1434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OSPFv3 entries in Routing Table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59" name="CustomShape 2"/>
          <p:cNvSpPr/>
          <p:nvPr/>
        </p:nvSpPr>
        <p:spPr>
          <a:xfrm>
            <a:off x="228600" y="1828800"/>
            <a:ext cx="8572320" cy="3879720"/>
          </a:xfrm>
          <a:prstGeom prst="rect">
            <a:avLst/>
          </a:prstGeom>
          <a:solidFill>
            <a:srgbClr val="cccc66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Router2#sh ipv6 route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Routing Table - 5 entries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Codes: C - Connected, L - Local, S - Static, R - RIP, B - BGP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     </a:t>
            </a: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U - Per-user Static route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     </a:t>
            </a: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I1 - ISIS L1, I2 - ISIS L2, IA - ISIS interarea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     </a:t>
            </a: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O - OSPF intra, OI - OSPF inter, OE1 - OSPF ext 1, OE2 - OSPF ext 2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ff0000"/>
                </a:solidFill>
                <a:latin typeface="Courier New"/>
                <a:ea typeface="ＭＳ Ｐゴシック"/>
              </a:rPr>
              <a:t>OI  2001:db8:FFFF:1::/64 [110/2]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ff0000"/>
                </a:solidFill>
                <a:latin typeface="Courier New"/>
                <a:ea typeface="ＭＳ Ｐゴシック"/>
              </a:rPr>
              <a:t>     </a:t>
            </a:r>
            <a:r>
              <a:rPr b="1" lang="en-GB" sz="1500" spc="-1" strike="noStrike">
                <a:solidFill>
                  <a:srgbClr val="ff0000"/>
                </a:solidFill>
                <a:latin typeface="Courier New"/>
                <a:ea typeface="ＭＳ Ｐゴシック"/>
              </a:rPr>
              <a:t>via FE80::2D0:FFFF:FE60:DFFF, POS3/0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C   2001:db8:1:1::/64 [0/0]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   </a:t>
            </a: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via ::, POS3/0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L   2001:db8:1:1::1/128 [0/0]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   </a:t>
            </a: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via ::, POS3/0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L   FE80::/10 [0/0]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   </a:t>
            </a: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via ::, Null0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L   FF00::/8 [0/0]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   </a:t>
            </a:r>
            <a:r>
              <a:rPr b="1" lang="en-GB" sz="15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via ::, Null0</a:t>
            </a:r>
            <a:endParaRPr b="0" lang="en-GB" sz="15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500" spc="-1" strike="noStrike"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Link State Algorithm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Each router contains a database containing a map of the whole topology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Links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Their state (including cost)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All routers have the same information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All routers calculate the best path to every destination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Any link state changes are flooded across the network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“</a:t>
            </a: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Global spread of local knowledge”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CustomShape 1"/>
          <p:cNvSpPr/>
          <p:nvPr/>
        </p:nvSpPr>
        <p:spPr>
          <a:xfrm>
            <a:off x="365760" y="1882440"/>
            <a:ext cx="3529080" cy="2323800"/>
          </a:xfrm>
          <a:prstGeom prst="rect">
            <a:avLst/>
          </a:prstGeom>
          <a:solidFill>
            <a:srgbClr val="cccc66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3080" rIns="73080" tIns="36360" bIns="36360"/>
          <a:p>
            <a:pPr>
              <a:lnSpc>
                <a:spcPct val="100000"/>
              </a:lnSpc>
            </a:pP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4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On Router1:</a:t>
            </a:r>
            <a:endParaRPr b="0" lang="en-GB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interface Tunnel0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no ip address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address 2001:db8:1::1/64       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router ospf 1 area 0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tunnel source 10.42.1.1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tunnel destination 10.42.2.1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tunnel mode ipv6ip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!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router ospf 1 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200" spc="-1" strike="noStrike">
              <a:latin typeface="Arial"/>
            </a:endParaRPr>
          </a:p>
        </p:txBody>
      </p:sp>
      <p:sp>
        <p:nvSpPr>
          <p:cNvPr id="461" name="CustomShape 2"/>
          <p:cNvSpPr/>
          <p:nvPr/>
        </p:nvSpPr>
        <p:spPr>
          <a:xfrm>
            <a:off x="331560" y="4351320"/>
            <a:ext cx="3711960" cy="2323800"/>
          </a:xfrm>
          <a:prstGeom prst="rect">
            <a:avLst/>
          </a:prstGeom>
          <a:solidFill>
            <a:srgbClr val="cccc66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73080" rIns="73080" tIns="36360" bIns="36360"/>
          <a:p>
            <a:pPr>
              <a:lnSpc>
                <a:spcPct val="100000"/>
              </a:lnSpc>
            </a:pPr>
            <a:endParaRPr b="0" lang="en-GB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4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4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On Router2:</a:t>
            </a:r>
            <a:endParaRPr b="0" lang="en-GB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interface Tunnel0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no ip address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address 2001:db8:1::2/64        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router ospf 1 area 0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tunnel source 10.42.2.1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tunnel destination 10.42.1.1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tunnel mode ipv6ip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!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 </a:t>
            </a:r>
            <a:r>
              <a:rPr b="1" lang="en-GB" sz="1200" spc="-1" strike="noStrike">
                <a:solidFill>
                  <a:srgbClr val="000000"/>
                </a:solidFill>
                <a:latin typeface="Courier New"/>
                <a:ea typeface="ＭＳ Ｐゴシック"/>
              </a:rPr>
              <a:t>ipv6 router ospf 1</a:t>
            </a:r>
            <a:endParaRPr b="0" lang="en-GB" sz="1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GB" sz="1200" spc="-1" strike="noStrike">
              <a:latin typeface="Arial"/>
            </a:endParaRPr>
          </a:p>
        </p:txBody>
      </p:sp>
      <p:sp>
        <p:nvSpPr>
          <p:cNvPr id="462" name="CustomShape 3"/>
          <p:cNvSpPr/>
          <p:nvPr/>
        </p:nvSpPr>
        <p:spPr>
          <a:xfrm>
            <a:off x="7964640" y="4776840"/>
            <a:ext cx="1179000" cy="433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1080" rIns="91080" tIns="46440" bIns="46440"/>
          <a:p>
            <a:pPr algn="ctr">
              <a:lnSpc>
                <a:spcPct val="80000"/>
              </a:lnSpc>
            </a:pPr>
            <a:r>
              <a:rPr b="1" lang="en-GB" sz="1400" spc="-1" strike="noStrike">
                <a:solidFill>
                  <a:srgbClr val="000000"/>
                </a:solidFill>
                <a:latin typeface="Arial"/>
                <a:ea typeface="ＭＳ Ｐゴシック"/>
              </a:rPr>
              <a:t>IPv6 Network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463" name="TextShape 4"/>
          <p:cNvSpPr txBox="1"/>
          <p:nvPr/>
        </p:nvSpPr>
        <p:spPr>
          <a:xfrm>
            <a:off x="457200" y="-17640"/>
            <a:ext cx="8229240" cy="1434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OSPFv3 on IPv6 Tunnels over IPv4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pic>
        <p:nvPicPr>
          <p:cNvPr id="464" name="Picture 3" descr=""/>
          <p:cNvPicPr/>
          <p:nvPr/>
        </p:nvPicPr>
        <p:blipFill>
          <a:blip r:embed="rId1"/>
          <a:stretch/>
        </p:blipFill>
        <p:spPr>
          <a:xfrm>
            <a:off x="5040360" y="2964960"/>
            <a:ext cx="2622240" cy="1587240"/>
          </a:xfrm>
          <a:prstGeom prst="rect">
            <a:avLst/>
          </a:prstGeom>
          <a:ln w="12600">
            <a:noFill/>
          </a:ln>
        </p:spPr>
      </p:pic>
      <p:pic>
        <p:nvPicPr>
          <p:cNvPr id="465" name="Picture 4" descr=""/>
          <p:cNvPicPr/>
          <p:nvPr/>
        </p:nvPicPr>
        <p:blipFill>
          <a:blip r:embed="rId2"/>
          <a:stretch/>
        </p:blipFill>
        <p:spPr>
          <a:xfrm>
            <a:off x="6825960" y="4268160"/>
            <a:ext cx="1406160" cy="848880"/>
          </a:xfrm>
          <a:prstGeom prst="rect">
            <a:avLst/>
          </a:prstGeom>
          <a:ln w="12600">
            <a:noFill/>
          </a:ln>
        </p:spPr>
      </p:pic>
      <p:pic>
        <p:nvPicPr>
          <p:cNvPr id="466" name="Picture 5" descr=""/>
          <p:cNvPicPr/>
          <p:nvPr/>
        </p:nvPicPr>
        <p:blipFill>
          <a:blip r:embed="rId3"/>
          <a:stretch/>
        </p:blipFill>
        <p:spPr>
          <a:xfrm>
            <a:off x="6619680" y="2685600"/>
            <a:ext cx="1406160" cy="850680"/>
          </a:xfrm>
          <a:prstGeom prst="rect">
            <a:avLst/>
          </a:prstGeom>
          <a:ln w="12600">
            <a:noFill/>
          </a:ln>
        </p:spPr>
      </p:pic>
      <p:pic>
        <p:nvPicPr>
          <p:cNvPr id="467" name="Picture 7" descr=""/>
          <p:cNvPicPr/>
          <p:nvPr/>
        </p:nvPicPr>
        <p:blipFill>
          <a:blip r:embed="rId4"/>
          <a:stretch/>
        </p:blipFill>
        <p:spPr>
          <a:xfrm>
            <a:off x="7405560" y="2360160"/>
            <a:ext cx="464760" cy="713880"/>
          </a:xfrm>
          <a:prstGeom prst="rect">
            <a:avLst/>
          </a:prstGeom>
          <a:ln w="12600">
            <a:noFill/>
          </a:ln>
        </p:spPr>
      </p:pic>
      <p:pic>
        <p:nvPicPr>
          <p:cNvPr id="468" name="Picture 8" descr=""/>
          <p:cNvPicPr/>
          <p:nvPr/>
        </p:nvPicPr>
        <p:blipFill>
          <a:blip r:embed="rId5"/>
          <a:stretch/>
        </p:blipFill>
        <p:spPr>
          <a:xfrm>
            <a:off x="6995880" y="3074400"/>
            <a:ext cx="624960" cy="361440"/>
          </a:xfrm>
          <a:prstGeom prst="rect">
            <a:avLst/>
          </a:prstGeom>
          <a:ln w="12600">
            <a:noFill/>
          </a:ln>
        </p:spPr>
      </p:pic>
      <p:grpSp>
        <p:nvGrpSpPr>
          <p:cNvPr id="469" name="Group 5"/>
          <p:cNvGrpSpPr/>
          <p:nvPr/>
        </p:nvGrpSpPr>
        <p:grpSpPr>
          <a:xfrm>
            <a:off x="5374440" y="3148200"/>
            <a:ext cx="1706760" cy="858240"/>
            <a:chOff x="5374440" y="3148200"/>
            <a:chExt cx="1706760" cy="858240"/>
          </a:xfrm>
        </p:grpSpPr>
        <p:sp>
          <p:nvSpPr>
            <p:cNvPr id="470" name="CustomShape 6"/>
            <p:cNvSpPr/>
            <p:nvPr/>
          </p:nvSpPr>
          <p:spPr>
            <a:xfrm>
              <a:off x="5405400" y="3169800"/>
              <a:ext cx="1644480" cy="814320"/>
            </a:xfrm>
            <a:custGeom>
              <a:avLst/>
              <a:gdLst/>
              <a:ahLst/>
              <a:rect l="l" t="t" r="r" b="b"/>
              <a:pathLst>
                <a:path w="21325" h="21029">
                  <a:moveTo>
                    <a:pt x="1615" y="20964"/>
                  </a:moveTo>
                  <a:cubicBezTo>
                    <a:pt x="1156" y="21315"/>
                    <a:pt x="518" y="20220"/>
                    <a:pt x="190" y="18519"/>
                  </a:cubicBezTo>
                  <a:cubicBezTo>
                    <a:pt x="-138" y="16818"/>
                    <a:pt x="-32" y="15155"/>
                    <a:pt x="427" y="14804"/>
                  </a:cubicBezTo>
                  <a:lnTo>
                    <a:pt x="19709" y="66"/>
                  </a:lnTo>
                  <a:cubicBezTo>
                    <a:pt x="20168" y="-285"/>
                    <a:pt x="20806" y="810"/>
                    <a:pt x="21134" y="2511"/>
                  </a:cubicBezTo>
                  <a:cubicBezTo>
                    <a:pt x="21462" y="4212"/>
                    <a:pt x="21356" y="5875"/>
                    <a:pt x="20897" y="6226"/>
                  </a:cubicBezTo>
                  <a:close/>
                </a:path>
              </a:pathLst>
            </a:custGeom>
            <a:gradFill rotWithShape="0">
              <a:gsLst>
                <a:gs pos="0">
                  <a:srgbClr val="003b53"/>
                </a:gs>
                <a:gs pos="50000">
                  <a:srgbClr val="0082b6"/>
                </a:gs>
                <a:gs pos="100000">
                  <a:srgbClr val="003b53"/>
                </a:gs>
              </a:gsLst>
              <a:lin ang="2700000"/>
            </a:gradFill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1" name="CustomShape 7"/>
            <p:cNvSpPr/>
            <p:nvPr/>
          </p:nvSpPr>
          <p:spPr>
            <a:xfrm rot="14940000">
              <a:off x="5356080" y="3794040"/>
              <a:ext cx="255240" cy="136800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2" name="CustomShape 8"/>
            <p:cNvSpPr/>
            <p:nvPr/>
          </p:nvSpPr>
          <p:spPr>
            <a:xfrm rot="14940000">
              <a:off x="6099840" y="2711880"/>
              <a:ext cx="255240" cy="173016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21600" y="857"/>
                  </a:moveTo>
                  <a:cubicBezTo>
                    <a:pt x="21600" y="1330"/>
                    <a:pt x="16765" y="1714"/>
                    <a:pt x="10800" y="1714"/>
                  </a:cubicBezTo>
                  <a:cubicBezTo>
                    <a:pt x="4835" y="1714"/>
                    <a:pt x="0" y="1330"/>
                    <a:pt x="0" y="857"/>
                  </a:cubicBezTo>
                  <a:cubicBezTo>
                    <a:pt x="0" y="384"/>
                    <a:pt x="4835" y="0"/>
                    <a:pt x="10800" y="0"/>
                  </a:cubicBezTo>
                  <a:cubicBezTo>
                    <a:pt x="16765" y="0"/>
                    <a:pt x="21600" y="384"/>
                    <a:pt x="21600" y="857"/>
                  </a:cubicBezTo>
                  <a:lnTo>
                    <a:pt x="21600" y="20743"/>
                  </a:lnTo>
                  <a:cubicBezTo>
                    <a:pt x="21600" y="21216"/>
                    <a:pt x="16765" y="21600"/>
                    <a:pt x="10800" y="21600"/>
                  </a:cubicBezTo>
                  <a:cubicBezTo>
                    <a:pt x="4835" y="21600"/>
                    <a:pt x="0" y="21216"/>
                    <a:pt x="0" y="20743"/>
                  </a:cubicBezTo>
                  <a:lnTo>
                    <a:pt x="0" y="857"/>
                  </a:lnTo>
                </a:path>
              </a:pathLst>
            </a:custGeom>
            <a:noFill/>
            <a:ln w="9360">
              <a:solidFill>
                <a:srgbClr val="00b5fe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grpSp>
        <p:nvGrpSpPr>
          <p:cNvPr id="473" name="Group 9"/>
          <p:cNvGrpSpPr/>
          <p:nvPr/>
        </p:nvGrpSpPr>
        <p:grpSpPr>
          <a:xfrm>
            <a:off x="6997320" y="3304080"/>
            <a:ext cx="434160" cy="920880"/>
            <a:chOff x="6997320" y="3304080"/>
            <a:chExt cx="434160" cy="920880"/>
          </a:xfrm>
        </p:grpSpPr>
        <p:sp>
          <p:nvSpPr>
            <p:cNvPr id="474" name="CustomShape 10"/>
            <p:cNvSpPr/>
            <p:nvPr/>
          </p:nvSpPr>
          <p:spPr>
            <a:xfrm>
              <a:off x="7013880" y="3326400"/>
              <a:ext cx="400320" cy="875880"/>
            </a:xfrm>
            <a:custGeom>
              <a:avLst/>
              <a:gdLst/>
              <a:ahLst/>
              <a:rect l="l" t="t" r="r" b="b"/>
              <a:pathLst>
                <a:path w="20697" h="21088">
                  <a:moveTo>
                    <a:pt x="12983" y="19562"/>
                  </a:moveTo>
                  <a:cubicBezTo>
                    <a:pt x="12462" y="20704"/>
                    <a:pt x="9149" y="21344"/>
                    <a:pt x="5583" y="20991"/>
                  </a:cubicBezTo>
                  <a:cubicBezTo>
                    <a:pt x="2017" y="20638"/>
                    <a:pt x="-452" y="19425"/>
                    <a:pt x="69" y="18283"/>
                  </a:cubicBezTo>
                  <a:lnTo>
                    <a:pt x="7713" y="1526"/>
                  </a:lnTo>
                  <a:cubicBezTo>
                    <a:pt x="8234" y="384"/>
                    <a:pt x="11547" y="-256"/>
                    <a:pt x="15113" y="97"/>
                  </a:cubicBezTo>
                  <a:cubicBezTo>
                    <a:pt x="18679" y="450"/>
                    <a:pt x="21148" y="1663"/>
                    <a:pt x="20627" y="2805"/>
                  </a:cubicBezTo>
                  <a:close/>
                </a:path>
              </a:pathLst>
            </a:custGeom>
            <a:gradFill rotWithShape="0">
              <a:gsLst>
                <a:gs pos="0">
                  <a:srgbClr val="003b53"/>
                </a:gs>
                <a:gs pos="50000">
                  <a:srgbClr val="0082b6"/>
                </a:gs>
                <a:gs pos="100000">
                  <a:srgbClr val="003b53"/>
                </a:gs>
              </a:gsLst>
              <a:lin ang="2700000"/>
            </a:gradFill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5" name="CustomShape 11"/>
            <p:cNvSpPr/>
            <p:nvPr/>
          </p:nvSpPr>
          <p:spPr>
            <a:xfrm rot="11520000">
              <a:off x="7012800" y="4024800"/>
              <a:ext cx="255240" cy="175320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6" name="CustomShape 12"/>
            <p:cNvSpPr/>
            <p:nvPr/>
          </p:nvSpPr>
          <p:spPr>
            <a:xfrm rot="11520000">
              <a:off x="7086600" y="3321000"/>
              <a:ext cx="255240" cy="88704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21600" y="2138"/>
                  </a:moveTo>
                  <a:cubicBezTo>
                    <a:pt x="21600" y="3319"/>
                    <a:pt x="16765" y="4276"/>
                    <a:pt x="10800" y="4276"/>
                  </a:cubicBezTo>
                  <a:cubicBezTo>
                    <a:pt x="4835" y="4276"/>
                    <a:pt x="0" y="3319"/>
                    <a:pt x="0" y="2138"/>
                  </a:cubicBezTo>
                  <a:cubicBezTo>
                    <a:pt x="0" y="957"/>
                    <a:pt x="4835" y="0"/>
                    <a:pt x="10800" y="0"/>
                  </a:cubicBezTo>
                  <a:cubicBezTo>
                    <a:pt x="16765" y="0"/>
                    <a:pt x="21600" y="957"/>
                    <a:pt x="21600" y="2138"/>
                  </a:cubicBezTo>
                  <a:lnTo>
                    <a:pt x="21600" y="19462"/>
                  </a:lnTo>
                  <a:cubicBezTo>
                    <a:pt x="21600" y="20643"/>
                    <a:pt x="16765" y="21600"/>
                    <a:pt x="10800" y="21600"/>
                  </a:cubicBezTo>
                  <a:cubicBezTo>
                    <a:pt x="4835" y="21600"/>
                    <a:pt x="0" y="20643"/>
                    <a:pt x="0" y="19462"/>
                  </a:cubicBezTo>
                  <a:lnTo>
                    <a:pt x="0" y="2138"/>
                  </a:lnTo>
                </a:path>
              </a:pathLst>
            </a:custGeom>
            <a:noFill/>
            <a:ln w="9360">
              <a:solidFill>
                <a:srgbClr val="00b5fe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477" name="Picture 11" descr=""/>
          <p:cNvPicPr/>
          <p:nvPr/>
        </p:nvPicPr>
        <p:blipFill>
          <a:blip r:embed="rId6"/>
          <a:stretch/>
        </p:blipFill>
        <p:spPr>
          <a:xfrm>
            <a:off x="4037040" y="3574440"/>
            <a:ext cx="1406160" cy="850680"/>
          </a:xfrm>
          <a:prstGeom prst="rect">
            <a:avLst/>
          </a:prstGeom>
          <a:ln w="12600">
            <a:noFill/>
          </a:ln>
        </p:spPr>
      </p:pic>
      <p:pic>
        <p:nvPicPr>
          <p:cNvPr id="478" name="Picture 12" descr=""/>
          <p:cNvPicPr/>
          <p:nvPr/>
        </p:nvPicPr>
        <p:blipFill>
          <a:blip r:embed="rId7"/>
          <a:stretch/>
        </p:blipFill>
        <p:spPr>
          <a:xfrm>
            <a:off x="4886280" y="3787200"/>
            <a:ext cx="624960" cy="361440"/>
          </a:xfrm>
          <a:prstGeom prst="rect">
            <a:avLst/>
          </a:prstGeom>
          <a:ln w="12600">
            <a:noFill/>
          </a:ln>
        </p:spPr>
      </p:pic>
      <p:pic>
        <p:nvPicPr>
          <p:cNvPr id="479" name="Picture 13" descr=""/>
          <p:cNvPicPr/>
          <p:nvPr/>
        </p:nvPicPr>
        <p:blipFill>
          <a:blip r:embed="rId8"/>
          <a:stretch/>
        </p:blipFill>
        <p:spPr>
          <a:xfrm>
            <a:off x="4373280" y="3677760"/>
            <a:ext cx="464760" cy="713880"/>
          </a:xfrm>
          <a:prstGeom prst="rect">
            <a:avLst/>
          </a:prstGeom>
          <a:ln w="12600">
            <a:noFill/>
          </a:ln>
        </p:spPr>
      </p:pic>
      <p:grpSp>
        <p:nvGrpSpPr>
          <p:cNvPr id="480" name="Group 13"/>
          <p:cNvGrpSpPr/>
          <p:nvPr/>
        </p:nvGrpSpPr>
        <p:grpSpPr>
          <a:xfrm>
            <a:off x="5449680" y="3919680"/>
            <a:ext cx="1356480" cy="460440"/>
            <a:chOff x="5449680" y="3919680"/>
            <a:chExt cx="1356480" cy="460440"/>
          </a:xfrm>
        </p:grpSpPr>
        <p:sp>
          <p:nvSpPr>
            <p:cNvPr id="481" name="CustomShape 14"/>
            <p:cNvSpPr/>
            <p:nvPr/>
          </p:nvSpPr>
          <p:spPr>
            <a:xfrm>
              <a:off x="5465520" y="3927600"/>
              <a:ext cx="1324080" cy="444600"/>
            </a:xfrm>
            <a:custGeom>
              <a:avLst/>
              <a:gdLst/>
              <a:ahLst/>
              <a:rect l="l" t="t" r="r" b="b"/>
              <a:pathLst>
                <a:path w="21363" h="21191">
                  <a:moveTo>
                    <a:pt x="20783" y="9157"/>
                  </a:moveTo>
                  <a:cubicBezTo>
                    <a:pt x="21249" y="9375"/>
                    <a:pt x="21482" y="12242"/>
                    <a:pt x="21304" y="15561"/>
                  </a:cubicBezTo>
                  <a:cubicBezTo>
                    <a:pt x="21126" y="18881"/>
                    <a:pt x="20604" y="21395"/>
                    <a:pt x="20139" y="21177"/>
                  </a:cubicBezTo>
                  <a:lnTo>
                    <a:pt x="581" y="12033"/>
                  </a:lnTo>
                  <a:cubicBezTo>
                    <a:pt x="115" y="11815"/>
                    <a:pt x="-118" y="8948"/>
                    <a:pt x="60" y="5629"/>
                  </a:cubicBezTo>
                  <a:cubicBezTo>
                    <a:pt x="238" y="2309"/>
                    <a:pt x="760" y="-205"/>
                    <a:pt x="1225" y="13"/>
                  </a:cubicBezTo>
                  <a:close/>
                </a:path>
              </a:pathLst>
            </a:custGeom>
            <a:gradFill rotWithShape="0">
              <a:gsLst>
                <a:gs pos="0">
                  <a:srgbClr val="003b53"/>
                </a:gs>
                <a:gs pos="50000">
                  <a:srgbClr val="0082b6"/>
                </a:gs>
                <a:gs pos="100000">
                  <a:srgbClr val="003b53"/>
                </a:gs>
              </a:gsLst>
              <a:lin ang="2700000"/>
            </a:gradFill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2" name="CustomShape 15"/>
            <p:cNvSpPr/>
            <p:nvPr/>
          </p:nvSpPr>
          <p:spPr>
            <a:xfrm rot="5940000">
              <a:off x="6606360" y="4192920"/>
              <a:ext cx="255240" cy="105480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3" name="CustomShape 16"/>
            <p:cNvSpPr/>
            <p:nvPr/>
          </p:nvSpPr>
          <p:spPr>
            <a:xfrm rot="5940000">
              <a:off x="6000120" y="3483000"/>
              <a:ext cx="255240" cy="133308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21600" y="857"/>
                  </a:moveTo>
                  <a:cubicBezTo>
                    <a:pt x="21600" y="1330"/>
                    <a:pt x="16765" y="1714"/>
                    <a:pt x="10800" y="1714"/>
                  </a:cubicBezTo>
                  <a:cubicBezTo>
                    <a:pt x="4835" y="1714"/>
                    <a:pt x="0" y="1330"/>
                    <a:pt x="0" y="857"/>
                  </a:cubicBezTo>
                  <a:cubicBezTo>
                    <a:pt x="0" y="384"/>
                    <a:pt x="4835" y="0"/>
                    <a:pt x="10800" y="0"/>
                  </a:cubicBezTo>
                  <a:cubicBezTo>
                    <a:pt x="16765" y="0"/>
                    <a:pt x="21600" y="384"/>
                    <a:pt x="21600" y="857"/>
                  </a:cubicBezTo>
                  <a:lnTo>
                    <a:pt x="21600" y="20743"/>
                  </a:lnTo>
                  <a:cubicBezTo>
                    <a:pt x="21600" y="21216"/>
                    <a:pt x="16765" y="21600"/>
                    <a:pt x="10800" y="21600"/>
                  </a:cubicBezTo>
                  <a:cubicBezTo>
                    <a:pt x="4835" y="21600"/>
                    <a:pt x="0" y="21216"/>
                    <a:pt x="0" y="20743"/>
                  </a:cubicBezTo>
                  <a:lnTo>
                    <a:pt x="0" y="857"/>
                  </a:lnTo>
                </a:path>
              </a:pathLst>
            </a:custGeom>
            <a:noFill/>
            <a:ln w="9360">
              <a:solidFill>
                <a:srgbClr val="00b5fe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484" name="Picture 15" descr=""/>
          <p:cNvPicPr/>
          <p:nvPr/>
        </p:nvPicPr>
        <p:blipFill>
          <a:blip r:embed="rId9"/>
          <a:stretch/>
        </p:blipFill>
        <p:spPr>
          <a:xfrm>
            <a:off x="6732360" y="4115880"/>
            <a:ext cx="624960" cy="361440"/>
          </a:xfrm>
          <a:prstGeom prst="rect">
            <a:avLst/>
          </a:prstGeom>
          <a:ln w="12600">
            <a:noFill/>
          </a:ln>
        </p:spPr>
      </p:pic>
      <p:grpSp>
        <p:nvGrpSpPr>
          <p:cNvPr id="485" name="Group 17"/>
          <p:cNvGrpSpPr/>
          <p:nvPr/>
        </p:nvGrpSpPr>
        <p:grpSpPr>
          <a:xfrm>
            <a:off x="6762600" y="2461680"/>
            <a:ext cx="96840" cy="639720"/>
            <a:chOff x="6762600" y="2461680"/>
            <a:chExt cx="96840" cy="639720"/>
          </a:xfrm>
        </p:grpSpPr>
        <p:sp>
          <p:nvSpPr>
            <p:cNvPr id="486" name="Line 18"/>
            <p:cNvSpPr/>
            <p:nvPr/>
          </p:nvSpPr>
          <p:spPr>
            <a:xfrm>
              <a:off x="6798960" y="2691720"/>
              <a:ext cx="25560" cy="1440"/>
            </a:xfrm>
            <a:prstGeom prst="line">
              <a:avLst/>
            </a:prstGeom>
            <a:ln w="25560">
              <a:solidFill>
                <a:srgbClr val="c0c0c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487" name="Group 19"/>
            <p:cNvGrpSpPr/>
            <p:nvPr/>
          </p:nvGrpSpPr>
          <p:grpSpPr>
            <a:xfrm>
              <a:off x="6762600" y="2461680"/>
              <a:ext cx="96840" cy="639720"/>
              <a:chOff x="6762600" y="2461680"/>
              <a:chExt cx="96840" cy="639720"/>
            </a:xfrm>
          </p:grpSpPr>
          <p:sp>
            <p:nvSpPr>
              <p:cNvPr id="488" name="Line 20"/>
              <p:cNvSpPr/>
              <p:nvPr/>
            </p:nvSpPr>
            <p:spPr>
              <a:xfrm flipV="1">
                <a:off x="6811560" y="2466360"/>
                <a:ext cx="1800" cy="129960"/>
              </a:xfrm>
              <a:prstGeom prst="line">
                <a:avLst/>
              </a:prstGeom>
              <a:ln w="2556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89" name="Line 21"/>
              <p:cNvSpPr/>
              <p:nvPr/>
            </p:nvSpPr>
            <p:spPr>
              <a:xfrm flipV="1">
                <a:off x="6762600" y="2593440"/>
                <a:ext cx="37800" cy="507960"/>
              </a:xfrm>
              <a:prstGeom prst="line">
                <a:avLst/>
              </a:prstGeom>
              <a:ln w="2556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0" name="Line 22"/>
              <p:cNvSpPr/>
              <p:nvPr/>
            </p:nvSpPr>
            <p:spPr>
              <a:xfrm>
                <a:off x="6819480" y="2596320"/>
                <a:ext cx="39960" cy="505080"/>
              </a:xfrm>
              <a:prstGeom prst="line">
                <a:avLst/>
              </a:prstGeom>
              <a:ln w="2556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1" name="Line 23"/>
              <p:cNvSpPr/>
              <p:nvPr/>
            </p:nvSpPr>
            <p:spPr>
              <a:xfrm>
                <a:off x="6767280" y="3088440"/>
                <a:ext cx="88920" cy="1800"/>
              </a:xfrm>
              <a:prstGeom prst="line">
                <a:avLst/>
              </a:prstGeom>
              <a:ln w="2556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2" name="Line 24"/>
              <p:cNvSpPr/>
              <p:nvPr/>
            </p:nvSpPr>
            <p:spPr>
              <a:xfrm>
                <a:off x="6776640" y="2950560"/>
                <a:ext cx="69840" cy="1440"/>
              </a:xfrm>
              <a:prstGeom prst="line">
                <a:avLst/>
              </a:prstGeom>
              <a:ln w="2556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3" name="Line 25"/>
              <p:cNvSpPr/>
              <p:nvPr/>
            </p:nvSpPr>
            <p:spPr>
              <a:xfrm>
                <a:off x="6775200" y="2953800"/>
                <a:ext cx="84240" cy="139680"/>
              </a:xfrm>
              <a:prstGeom prst="line">
                <a:avLst/>
              </a:prstGeom>
              <a:ln w="1260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4" name="Line 26"/>
              <p:cNvSpPr/>
              <p:nvPr/>
            </p:nvSpPr>
            <p:spPr>
              <a:xfrm flipV="1">
                <a:off x="6770520" y="2950560"/>
                <a:ext cx="77760" cy="142920"/>
              </a:xfrm>
              <a:prstGeom prst="line">
                <a:avLst/>
              </a:prstGeom>
              <a:ln w="1260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5" name="Line 27"/>
              <p:cNvSpPr/>
              <p:nvPr/>
            </p:nvSpPr>
            <p:spPr>
              <a:xfrm>
                <a:off x="6787800" y="2815560"/>
                <a:ext cx="47520" cy="1440"/>
              </a:xfrm>
              <a:prstGeom prst="line">
                <a:avLst/>
              </a:prstGeom>
              <a:ln w="2556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6" name="Line 28"/>
              <p:cNvSpPr/>
              <p:nvPr/>
            </p:nvSpPr>
            <p:spPr>
              <a:xfrm>
                <a:off x="6787800" y="2815560"/>
                <a:ext cx="58680" cy="133200"/>
              </a:xfrm>
              <a:prstGeom prst="line">
                <a:avLst/>
              </a:prstGeom>
              <a:ln w="1260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7" name="Line 29"/>
              <p:cNvSpPr/>
              <p:nvPr/>
            </p:nvSpPr>
            <p:spPr>
              <a:xfrm flipV="1">
                <a:off x="6775200" y="2812320"/>
                <a:ext cx="61920" cy="135000"/>
              </a:xfrm>
              <a:prstGeom prst="line">
                <a:avLst/>
              </a:prstGeom>
              <a:ln w="1260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8" name="Line 30"/>
              <p:cNvSpPr/>
              <p:nvPr/>
            </p:nvSpPr>
            <p:spPr>
              <a:xfrm>
                <a:off x="6794280" y="2690280"/>
                <a:ext cx="44280" cy="123840"/>
              </a:xfrm>
              <a:prstGeom prst="line">
                <a:avLst/>
              </a:prstGeom>
              <a:ln w="1260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499" name="Line 31"/>
              <p:cNvSpPr/>
              <p:nvPr/>
            </p:nvSpPr>
            <p:spPr>
              <a:xfrm flipV="1">
                <a:off x="6786360" y="2688480"/>
                <a:ext cx="42840" cy="128520"/>
              </a:xfrm>
              <a:prstGeom prst="line">
                <a:avLst/>
              </a:prstGeom>
              <a:ln w="1260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00" name="Line 32"/>
              <p:cNvSpPr/>
              <p:nvPr/>
            </p:nvSpPr>
            <p:spPr>
              <a:xfrm flipV="1">
                <a:off x="6794280" y="2594880"/>
                <a:ext cx="25200" cy="95400"/>
              </a:xfrm>
              <a:prstGeom prst="line">
                <a:avLst/>
              </a:prstGeom>
              <a:ln w="12600">
                <a:solidFill>
                  <a:srgbClr val="c0c0c0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01" name="CustomShape 33"/>
              <p:cNvSpPr/>
              <p:nvPr/>
            </p:nvSpPr>
            <p:spPr>
              <a:xfrm>
                <a:off x="6798960" y="2461680"/>
                <a:ext cx="26640" cy="26640"/>
              </a:xfrm>
              <a:prstGeom prst="ellipse">
                <a:avLst/>
              </a:prstGeom>
              <a:solidFill>
                <a:srgbClr val="c0c0c0"/>
              </a:solidFill>
              <a:ln w="12600">
                <a:noFill/>
              </a:ln>
              <a:effectLst>
                <a:outerShdw dist="17309" dir="2700000">
                  <a:srgbClr val="000000"/>
                </a:outerShdw>
              </a:effectLst>
            </p:spPr>
            <p:style>
              <a:lnRef idx="0"/>
              <a:fillRef idx="0"/>
              <a:effectRef idx="0"/>
              <a:fontRef idx="minor"/>
            </p:style>
          </p:sp>
        </p:grpSp>
      </p:grpSp>
      <p:sp>
        <p:nvSpPr>
          <p:cNvPr id="502" name="CustomShape 34"/>
          <p:cNvSpPr/>
          <p:nvPr/>
        </p:nvSpPr>
        <p:spPr>
          <a:xfrm>
            <a:off x="7345080" y="3603240"/>
            <a:ext cx="828360" cy="4986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36360" rIns="36360" tIns="36360" bIns="36360"/>
          <a:p>
            <a:pPr>
              <a:lnSpc>
                <a:spcPct val="100000"/>
              </a:lnSpc>
            </a:pPr>
            <a:r>
              <a:rPr b="1" lang="en-GB" sz="1400" spc="-1" strike="noStrike">
                <a:solidFill>
                  <a:srgbClr val="000000"/>
                </a:solidFill>
                <a:latin typeface="Arial"/>
                <a:ea typeface="Arial"/>
              </a:rPr>
              <a:t>IPv6 Tunnel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503" name="CustomShape 35"/>
          <p:cNvSpPr/>
          <p:nvPr/>
        </p:nvSpPr>
        <p:spPr>
          <a:xfrm>
            <a:off x="5558400" y="4296960"/>
            <a:ext cx="643680" cy="4986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6360" rIns="36360" tIns="36360" bIns="36360"/>
          <a:p>
            <a:pPr>
              <a:lnSpc>
                <a:spcPct val="100000"/>
              </a:lnSpc>
            </a:pPr>
            <a:r>
              <a:rPr b="1" lang="en-GB" sz="1400" spc="-1" strike="noStrike">
                <a:solidFill>
                  <a:srgbClr val="000000"/>
                </a:solidFill>
                <a:latin typeface="Arial"/>
                <a:ea typeface="Arial"/>
              </a:rPr>
              <a:t>IPv6 </a:t>
            </a:r>
            <a:endParaRPr b="0" lang="en-GB" sz="1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GB" sz="1400" spc="-1" strike="noStrike">
                <a:solidFill>
                  <a:srgbClr val="000000"/>
                </a:solidFill>
                <a:latin typeface="Arial"/>
                <a:ea typeface="Arial"/>
              </a:rPr>
              <a:t>Tunnel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504" name="CustomShape 36"/>
          <p:cNvSpPr/>
          <p:nvPr/>
        </p:nvSpPr>
        <p:spPr>
          <a:xfrm>
            <a:off x="5390280" y="3038040"/>
            <a:ext cx="1061280" cy="28548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36360" rIns="36360" tIns="36360" bIns="36360"/>
          <a:p>
            <a:pPr>
              <a:lnSpc>
                <a:spcPct val="100000"/>
              </a:lnSpc>
            </a:pPr>
            <a:r>
              <a:rPr b="1" lang="en-GB" sz="1400" spc="-1" strike="noStrike">
                <a:solidFill>
                  <a:srgbClr val="000000"/>
                </a:solidFill>
                <a:latin typeface="Arial"/>
                <a:ea typeface="Arial"/>
              </a:rPr>
              <a:t>IPv6 Tunnel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505" name="CustomShape 37"/>
          <p:cNvSpPr/>
          <p:nvPr/>
        </p:nvSpPr>
        <p:spPr>
          <a:xfrm>
            <a:off x="3978000" y="4504680"/>
            <a:ext cx="1179000" cy="3913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6440" rIns="46440" tIns="46440" bIns="46440"/>
          <a:p>
            <a:pPr algn="ctr">
              <a:lnSpc>
                <a:spcPct val="70000"/>
              </a:lnSpc>
            </a:pPr>
            <a:r>
              <a:rPr b="1" lang="en-GB" sz="1400" spc="-1" strike="noStrike">
                <a:solidFill>
                  <a:srgbClr val="000000"/>
                </a:solidFill>
                <a:latin typeface="Arial"/>
                <a:ea typeface="Arial"/>
              </a:rPr>
              <a:t>IPv6 Network</a:t>
            </a:r>
            <a:endParaRPr b="0" lang="en-GB" sz="1400" spc="-1" strike="noStrike">
              <a:latin typeface="Arial"/>
            </a:endParaRPr>
          </a:p>
        </p:txBody>
      </p:sp>
      <p:sp>
        <p:nvSpPr>
          <p:cNvPr id="506" name="CustomShape 38"/>
          <p:cNvSpPr/>
          <p:nvPr/>
        </p:nvSpPr>
        <p:spPr>
          <a:xfrm>
            <a:off x="6615000" y="2306160"/>
            <a:ext cx="1179000" cy="39132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46440" rIns="46440" tIns="46440" bIns="46440"/>
          <a:p>
            <a:pPr algn="ctr">
              <a:lnSpc>
                <a:spcPct val="70000"/>
              </a:lnSpc>
            </a:pPr>
            <a:r>
              <a:rPr b="1" lang="en-GB" sz="1400" spc="-1" strike="noStrike">
                <a:solidFill>
                  <a:srgbClr val="000000"/>
                </a:solidFill>
                <a:latin typeface="Arial"/>
                <a:ea typeface="Arial"/>
              </a:rPr>
              <a:t>IPv6 Network</a:t>
            </a:r>
            <a:endParaRPr b="0" lang="en-GB" sz="1400" spc="-1" strike="noStrike">
              <a:latin typeface="Arial"/>
            </a:endParaRPr>
          </a:p>
        </p:txBody>
      </p:sp>
      <p:grpSp>
        <p:nvGrpSpPr>
          <p:cNvPr id="507" name="Group 39"/>
          <p:cNvGrpSpPr/>
          <p:nvPr/>
        </p:nvGrpSpPr>
        <p:grpSpPr>
          <a:xfrm>
            <a:off x="6964200" y="4425480"/>
            <a:ext cx="523800" cy="587160"/>
            <a:chOff x="6964200" y="4425480"/>
            <a:chExt cx="523800" cy="587160"/>
          </a:xfrm>
        </p:grpSpPr>
        <p:grpSp>
          <p:nvGrpSpPr>
            <p:cNvPr id="508" name="Group 40"/>
            <p:cNvGrpSpPr/>
            <p:nvPr/>
          </p:nvGrpSpPr>
          <p:grpSpPr>
            <a:xfrm>
              <a:off x="7322760" y="4442760"/>
              <a:ext cx="165240" cy="328680"/>
              <a:chOff x="7322760" y="4442760"/>
              <a:chExt cx="165240" cy="328680"/>
            </a:xfrm>
          </p:grpSpPr>
          <p:sp>
            <p:nvSpPr>
              <p:cNvPr id="509" name="Line 41"/>
              <p:cNvSpPr/>
              <p:nvPr/>
            </p:nvSpPr>
            <p:spPr>
              <a:xfrm>
                <a:off x="7405200" y="4442760"/>
                <a:ext cx="1800" cy="328680"/>
              </a:xfrm>
              <a:prstGeom prst="line">
                <a:avLst/>
              </a:prstGeom>
              <a:ln w="38160">
                <a:solidFill>
                  <a:srgbClr val="b2b2b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10" name="Line 42"/>
              <p:cNvSpPr/>
              <p:nvPr/>
            </p:nvSpPr>
            <p:spPr>
              <a:xfrm>
                <a:off x="7322760" y="4531680"/>
                <a:ext cx="165240" cy="1440"/>
              </a:xfrm>
              <a:prstGeom prst="line">
                <a:avLst/>
              </a:prstGeom>
              <a:ln w="38160">
                <a:solidFill>
                  <a:srgbClr val="b2b2b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11" name="Line 43"/>
              <p:cNvSpPr/>
              <p:nvPr/>
            </p:nvSpPr>
            <p:spPr>
              <a:xfrm>
                <a:off x="7322760" y="4614120"/>
                <a:ext cx="165240" cy="1800"/>
              </a:xfrm>
              <a:prstGeom prst="line">
                <a:avLst/>
              </a:prstGeom>
              <a:ln w="38160">
                <a:solidFill>
                  <a:srgbClr val="b2b2b2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pic>
          <p:nvPicPr>
            <p:cNvPr id="512" name="Picture 49" descr=""/>
            <p:cNvPicPr/>
            <p:nvPr/>
          </p:nvPicPr>
          <p:blipFill>
            <a:blip r:embed="rId10"/>
            <a:stretch/>
          </p:blipFill>
          <p:spPr>
            <a:xfrm>
              <a:off x="6964200" y="4425480"/>
              <a:ext cx="466200" cy="587160"/>
            </a:xfrm>
            <a:prstGeom prst="rect">
              <a:avLst/>
            </a:prstGeom>
            <a:ln w="12600">
              <a:noFill/>
            </a:ln>
          </p:spPr>
        </p:pic>
      </p:grpSp>
      <p:grpSp>
        <p:nvGrpSpPr>
          <p:cNvPr id="513" name="Group 44"/>
          <p:cNvGrpSpPr/>
          <p:nvPr/>
        </p:nvGrpSpPr>
        <p:grpSpPr>
          <a:xfrm>
            <a:off x="7803720" y="3012480"/>
            <a:ext cx="533880" cy="610920"/>
            <a:chOff x="7803720" y="3012480"/>
            <a:chExt cx="533880" cy="610920"/>
          </a:xfrm>
        </p:grpSpPr>
        <p:sp>
          <p:nvSpPr>
            <p:cNvPr id="514" name="Line 45"/>
            <p:cNvSpPr/>
            <p:nvPr/>
          </p:nvSpPr>
          <p:spPr>
            <a:xfrm>
              <a:off x="7886520" y="3021840"/>
              <a:ext cx="1440" cy="328680"/>
            </a:xfrm>
            <a:prstGeom prst="line">
              <a:avLst/>
            </a:prstGeom>
            <a:ln w="38160">
              <a:solidFill>
                <a:srgbClr val="b2b2b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5" name="Line 46"/>
            <p:cNvSpPr/>
            <p:nvPr/>
          </p:nvSpPr>
          <p:spPr>
            <a:xfrm>
              <a:off x="7803720" y="3110760"/>
              <a:ext cx="165240" cy="1800"/>
            </a:xfrm>
            <a:prstGeom prst="line">
              <a:avLst/>
            </a:prstGeom>
            <a:ln w="38160">
              <a:solidFill>
                <a:srgbClr val="b2b2b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6" name="Line 47"/>
            <p:cNvSpPr/>
            <p:nvPr/>
          </p:nvSpPr>
          <p:spPr>
            <a:xfrm>
              <a:off x="7803720" y="3193560"/>
              <a:ext cx="165240" cy="1440"/>
            </a:xfrm>
            <a:prstGeom prst="line">
              <a:avLst/>
            </a:prstGeom>
            <a:ln w="38160">
              <a:solidFill>
                <a:srgbClr val="b2b2b2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517" name="Group 48"/>
            <p:cNvGrpSpPr/>
            <p:nvPr/>
          </p:nvGrpSpPr>
          <p:grpSpPr>
            <a:xfrm>
              <a:off x="7966080" y="3276000"/>
              <a:ext cx="43920" cy="44280"/>
              <a:chOff x="7966080" y="3276000"/>
              <a:chExt cx="43920" cy="44280"/>
            </a:xfrm>
          </p:grpSpPr>
          <p:sp>
            <p:nvSpPr>
              <p:cNvPr id="518" name="CustomShape 49"/>
              <p:cNvSpPr/>
              <p:nvPr/>
            </p:nvSpPr>
            <p:spPr>
              <a:xfrm flipH="1">
                <a:off x="7966080" y="3285720"/>
                <a:ext cx="42480" cy="345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11475" y="0"/>
                    </a:moveTo>
                    <a:lnTo>
                      <a:pt x="21600" y="4985"/>
                    </a:lnTo>
                    <a:lnTo>
                      <a:pt x="7425" y="21600"/>
                    </a:lnTo>
                    <a:lnTo>
                      <a:pt x="0" y="17446"/>
                    </a:lnTo>
                    <a:lnTo>
                      <a:pt x="11475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19" name="CustomShape 50"/>
              <p:cNvSpPr/>
              <p:nvPr/>
            </p:nvSpPr>
            <p:spPr>
              <a:xfrm flipH="1">
                <a:off x="7966080" y="3285720"/>
                <a:ext cx="42480" cy="3456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11475" y="0"/>
                    </a:moveTo>
                    <a:lnTo>
                      <a:pt x="21600" y="4985"/>
                    </a:lnTo>
                    <a:lnTo>
                      <a:pt x="7425" y="21600"/>
                    </a:lnTo>
                    <a:lnTo>
                      <a:pt x="0" y="17446"/>
                    </a:lnTo>
                    <a:lnTo>
                      <a:pt x="11475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20" name="CustomShape 51"/>
              <p:cNvSpPr/>
              <p:nvPr/>
            </p:nvSpPr>
            <p:spPr>
              <a:xfrm flipH="1">
                <a:off x="7975440" y="3276000"/>
                <a:ext cx="34560" cy="439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12462" y="0"/>
                    </a:moveTo>
                    <a:lnTo>
                      <a:pt x="21600" y="7200"/>
                    </a:lnTo>
                    <a:lnTo>
                      <a:pt x="3323" y="21600"/>
                    </a:lnTo>
                    <a:lnTo>
                      <a:pt x="0" y="14400"/>
                    </a:lnTo>
                    <a:lnTo>
                      <a:pt x="12462" y="0"/>
                    </a:lnTo>
                    <a:close/>
                  </a:path>
                </a:pathLst>
              </a:custGeom>
              <a:noFill/>
              <a:ln w="3240">
                <a:solidFill>
                  <a:srgbClr val="ffffff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521" name="CustomShape 52"/>
            <p:cNvSpPr/>
            <p:nvPr/>
          </p:nvSpPr>
          <p:spPr>
            <a:xfrm flipH="1">
              <a:off x="7966080" y="3012480"/>
              <a:ext cx="371160" cy="6109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20723" y="437"/>
                  </a:moveTo>
                  <a:lnTo>
                    <a:pt x="20245" y="194"/>
                  </a:lnTo>
                  <a:lnTo>
                    <a:pt x="18173" y="0"/>
                  </a:lnTo>
                  <a:lnTo>
                    <a:pt x="16499" y="0"/>
                  </a:lnTo>
                  <a:lnTo>
                    <a:pt x="16100" y="194"/>
                  </a:lnTo>
                  <a:lnTo>
                    <a:pt x="15224" y="1262"/>
                  </a:lnTo>
                  <a:lnTo>
                    <a:pt x="15224" y="2184"/>
                  </a:lnTo>
                  <a:lnTo>
                    <a:pt x="16100" y="2718"/>
                  </a:lnTo>
                  <a:lnTo>
                    <a:pt x="14427" y="2718"/>
                  </a:lnTo>
                  <a:lnTo>
                    <a:pt x="8608" y="5533"/>
                  </a:lnTo>
                  <a:lnTo>
                    <a:pt x="9086" y="6601"/>
                  </a:lnTo>
                  <a:lnTo>
                    <a:pt x="10282" y="8058"/>
                  </a:lnTo>
                  <a:lnTo>
                    <a:pt x="5659" y="10387"/>
                  </a:lnTo>
                  <a:lnTo>
                    <a:pt x="6137" y="10921"/>
                  </a:lnTo>
                  <a:lnTo>
                    <a:pt x="9086" y="11116"/>
                  </a:lnTo>
                  <a:lnTo>
                    <a:pt x="10601" y="12911"/>
                  </a:lnTo>
                  <a:lnTo>
                    <a:pt x="5659" y="13931"/>
                  </a:lnTo>
                  <a:lnTo>
                    <a:pt x="4463" y="14465"/>
                  </a:lnTo>
                  <a:lnTo>
                    <a:pt x="3268" y="13931"/>
                  </a:lnTo>
                  <a:lnTo>
                    <a:pt x="2710" y="13640"/>
                  </a:lnTo>
                  <a:lnTo>
                    <a:pt x="1514" y="14465"/>
                  </a:lnTo>
                  <a:lnTo>
                    <a:pt x="0" y="15727"/>
                  </a:lnTo>
                  <a:lnTo>
                    <a:pt x="0" y="16649"/>
                  </a:lnTo>
                  <a:lnTo>
                    <a:pt x="319" y="17183"/>
                  </a:lnTo>
                  <a:lnTo>
                    <a:pt x="1514" y="17523"/>
                  </a:lnTo>
                  <a:lnTo>
                    <a:pt x="1514" y="16455"/>
                  </a:lnTo>
                  <a:lnTo>
                    <a:pt x="3587" y="15727"/>
                  </a:lnTo>
                  <a:lnTo>
                    <a:pt x="3587" y="15387"/>
                  </a:lnTo>
                  <a:lnTo>
                    <a:pt x="4463" y="16261"/>
                  </a:lnTo>
                  <a:lnTo>
                    <a:pt x="12354" y="15387"/>
                  </a:lnTo>
                  <a:lnTo>
                    <a:pt x="10282" y="19804"/>
                  </a:lnTo>
                  <a:lnTo>
                    <a:pt x="9405" y="20775"/>
                  </a:lnTo>
                  <a:lnTo>
                    <a:pt x="9405" y="21600"/>
                  </a:lnTo>
                  <a:lnTo>
                    <a:pt x="11477" y="21600"/>
                  </a:lnTo>
                  <a:lnTo>
                    <a:pt x="12035" y="21066"/>
                  </a:lnTo>
                  <a:lnTo>
                    <a:pt x="13550" y="21600"/>
                  </a:lnTo>
                  <a:lnTo>
                    <a:pt x="16499" y="21600"/>
                  </a:lnTo>
                  <a:lnTo>
                    <a:pt x="16499" y="20775"/>
                  </a:lnTo>
                  <a:lnTo>
                    <a:pt x="14427" y="20241"/>
                  </a:lnTo>
                  <a:lnTo>
                    <a:pt x="14427" y="19998"/>
                  </a:lnTo>
                  <a:lnTo>
                    <a:pt x="15224" y="18008"/>
                  </a:lnTo>
                  <a:lnTo>
                    <a:pt x="16499" y="14659"/>
                  </a:lnTo>
                  <a:lnTo>
                    <a:pt x="14905" y="10387"/>
                  </a:lnTo>
                  <a:lnTo>
                    <a:pt x="16499" y="9125"/>
                  </a:lnTo>
                  <a:lnTo>
                    <a:pt x="19049" y="10387"/>
                  </a:lnTo>
                  <a:lnTo>
                    <a:pt x="19368" y="10145"/>
                  </a:lnTo>
                  <a:lnTo>
                    <a:pt x="19687" y="10484"/>
                  </a:lnTo>
                  <a:lnTo>
                    <a:pt x="20086" y="10582"/>
                  </a:lnTo>
                  <a:lnTo>
                    <a:pt x="21122" y="10582"/>
                  </a:lnTo>
                  <a:lnTo>
                    <a:pt x="21281" y="10290"/>
                  </a:lnTo>
                  <a:lnTo>
                    <a:pt x="21600" y="9853"/>
                  </a:lnTo>
                  <a:lnTo>
                    <a:pt x="20723" y="9417"/>
                  </a:lnTo>
                  <a:lnTo>
                    <a:pt x="21122" y="9320"/>
                  </a:lnTo>
                  <a:lnTo>
                    <a:pt x="17854" y="7524"/>
                  </a:lnTo>
                  <a:lnTo>
                    <a:pt x="17854" y="6601"/>
                  </a:lnTo>
                  <a:lnTo>
                    <a:pt x="18173" y="5776"/>
                  </a:lnTo>
                  <a:lnTo>
                    <a:pt x="17854" y="6601"/>
                  </a:lnTo>
                  <a:lnTo>
                    <a:pt x="16499" y="6796"/>
                  </a:lnTo>
                  <a:lnTo>
                    <a:pt x="13550" y="6796"/>
                  </a:lnTo>
                  <a:lnTo>
                    <a:pt x="13231" y="6601"/>
                  </a:lnTo>
                  <a:lnTo>
                    <a:pt x="14427" y="6310"/>
                  </a:lnTo>
                  <a:lnTo>
                    <a:pt x="16100" y="6310"/>
                  </a:lnTo>
                  <a:lnTo>
                    <a:pt x="17296" y="5776"/>
                  </a:lnTo>
                  <a:lnTo>
                    <a:pt x="18173" y="5048"/>
                  </a:lnTo>
                  <a:lnTo>
                    <a:pt x="19049" y="4805"/>
                  </a:lnTo>
                  <a:lnTo>
                    <a:pt x="18173" y="3980"/>
                  </a:lnTo>
                  <a:lnTo>
                    <a:pt x="17854" y="3786"/>
                  </a:lnTo>
                  <a:lnTo>
                    <a:pt x="18173" y="3446"/>
                  </a:lnTo>
                  <a:lnTo>
                    <a:pt x="19687" y="3689"/>
                  </a:lnTo>
                  <a:lnTo>
                    <a:pt x="20086" y="3446"/>
                  </a:lnTo>
                  <a:lnTo>
                    <a:pt x="20245" y="3058"/>
                  </a:lnTo>
                  <a:lnTo>
                    <a:pt x="20564" y="2524"/>
                  </a:lnTo>
                  <a:lnTo>
                    <a:pt x="21122" y="2524"/>
                  </a:lnTo>
                  <a:lnTo>
                    <a:pt x="20723" y="1699"/>
                  </a:lnTo>
                  <a:lnTo>
                    <a:pt x="20723" y="437"/>
                  </a:lnTo>
                  <a:close/>
                </a:path>
              </a:pathLst>
            </a:custGeom>
            <a:solidFill>
              <a:srgbClr val="ffd255"/>
            </a:solidFill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2" name="CustomShape 53"/>
            <p:cNvSpPr/>
            <p:nvPr/>
          </p:nvSpPr>
          <p:spPr>
            <a:xfrm flipH="1">
              <a:off x="7966080" y="3012480"/>
              <a:ext cx="371160" cy="6109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20723" y="437"/>
                  </a:moveTo>
                  <a:lnTo>
                    <a:pt x="20245" y="194"/>
                  </a:lnTo>
                  <a:lnTo>
                    <a:pt x="18173" y="0"/>
                  </a:lnTo>
                  <a:lnTo>
                    <a:pt x="16499" y="0"/>
                  </a:lnTo>
                  <a:lnTo>
                    <a:pt x="16100" y="194"/>
                  </a:lnTo>
                  <a:lnTo>
                    <a:pt x="15224" y="1262"/>
                  </a:lnTo>
                  <a:lnTo>
                    <a:pt x="15224" y="2184"/>
                  </a:lnTo>
                  <a:lnTo>
                    <a:pt x="16100" y="2718"/>
                  </a:lnTo>
                  <a:lnTo>
                    <a:pt x="14427" y="2718"/>
                  </a:lnTo>
                  <a:lnTo>
                    <a:pt x="8608" y="5533"/>
                  </a:lnTo>
                  <a:lnTo>
                    <a:pt x="9086" y="6601"/>
                  </a:lnTo>
                  <a:lnTo>
                    <a:pt x="10282" y="8058"/>
                  </a:lnTo>
                  <a:lnTo>
                    <a:pt x="5659" y="10387"/>
                  </a:lnTo>
                  <a:lnTo>
                    <a:pt x="6137" y="10921"/>
                  </a:lnTo>
                  <a:lnTo>
                    <a:pt x="9086" y="11116"/>
                  </a:lnTo>
                  <a:lnTo>
                    <a:pt x="10601" y="12911"/>
                  </a:lnTo>
                  <a:lnTo>
                    <a:pt x="5659" y="13931"/>
                  </a:lnTo>
                  <a:lnTo>
                    <a:pt x="4463" y="14465"/>
                  </a:lnTo>
                  <a:lnTo>
                    <a:pt x="3268" y="13931"/>
                  </a:lnTo>
                  <a:lnTo>
                    <a:pt x="2710" y="13640"/>
                  </a:lnTo>
                  <a:lnTo>
                    <a:pt x="1514" y="14465"/>
                  </a:lnTo>
                  <a:lnTo>
                    <a:pt x="0" y="15727"/>
                  </a:lnTo>
                  <a:lnTo>
                    <a:pt x="0" y="16649"/>
                  </a:lnTo>
                  <a:lnTo>
                    <a:pt x="319" y="17183"/>
                  </a:lnTo>
                  <a:lnTo>
                    <a:pt x="1514" y="17523"/>
                  </a:lnTo>
                  <a:lnTo>
                    <a:pt x="1514" y="16455"/>
                  </a:lnTo>
                  <a:lnTo>
                    <a:pt x="3587" y="15727"/>
                  </a:lnTo>
                  <a:lnTo>
                    <a:pt x="3587" y="15387"/>
                  </a:lnTo>
                  <a:lnTo>
                    <a:pt x="4463" y="16261"/>
                  </a:lnTo>
                  <a:lnTo>
                    <a:pt x="12354" y="15387"/>
                  </a:lnTo>
                  <a:lnTo>
                    <a:pt x="10282" y="19804"/>
                  </a:lnTo>
                  <a:lnTo>
                    <a:pt x="9405" y="20775"/>
                  </a:lnTo>
                  <a:lnTo>
                    <a:pt x="9405" y="21600"/>
                  </a:lnTo>
                  <a:lnTo>
                    <a:pt x="11477" y="21600"/>
                  </a:lnTo>
                  <a:lnTo>
                    <a:pt x="12035" y="21066"/>
                  </a:lnTo>
                  <a:lnTo>
                    <a:pt x="13550" y="21600"/>
                  </a:lnTo>
                  <a:lnTo>
                    <a:pt x="16499" y="21600"/>
                  </a:lnTo>
                  <a:lnTo>
                    <a:pt x="16499" y="20775"/>
                  </a:lnTo>
                  <a:lnTo>
                    <a:pt x="14427" y="20241"/>
                  </a:lnTo>
                  <a:lnTo>
                    <a:pt x="14427" y="19998"/>
                  </a:lnTo>
                  <a:lnTo>
                    <a:pt x="15224" y="18008"/>
                  </a:lnTo>
                  <a:lnTo>
                    <a:pt x="16499" y="14659"/>
                  </a:lnTo>
                  <a:lnTo>
                    <a:pt x="14905" y="10387"/>
                  </a:lnTo>
                  <a:lnTo>
                    <a:pt x="16499" y="9125"/>
                  </a:lnTo>
                  <a:lnTo>
                    <a:pt x="19049" y="10387"/>
                  </a:lnTo>
                  <a:lnTo>
                    <a:pt x="19368" y="10145"/>
                  </a:lnTo>
                  <a:lnTo>
                    <a:pt x="19687" y="10484"/>
                  </a:lnTo>
                  <a:lnTo>
                    <a:pt x="20086" y="10582"/>
                  </a:lnTo>
                  <a:lnTo>
                    <a:pt x="21122" y="10582"/>
                  </a:lnTo>
                  <a:lnTo>
                    <a:pt x="21281" y="10290"/>
                  </a:lnTo>
                  <a:lnTo>
                    <a:pt x="21600" y="9853"/>
                  </a:lnTo>
                  <a:lnTo>
                    <a:pt x="20723" y="9417"/>
                  </a:lnTo>
                  <a:lnTo>
                    <a:pt x="21122" y="9320"/>
                  </a:lnTo>
                  <a:lnTo>
                    <a:pt x="17854" y="7524"/>
                  </a:lnTo>
                  <a:lnTo>
                    <a:pt x="17854" y="6601"/>
                  </a:lnTo>
                  <a:lnTo>
                    <a:pt x="18173" y="5776"/>
                  </a:lnTo>
                  <a:lnTo>
                    <a:pt x="17854" y="6601"/>
                  </a:lnTo>
                  <a:lnTo>
                    <a:pt x="16499" y="6796"/>
                  </a:lnTo>
                  <a:lnTo>
                    <a:pt x="13550" y="6796"/>
                  </a:lnTo>
                  <a:lnTo>
                    <a:pt x="13231" y="6601"/>
                  </a:lnTo>
                  <a:lnTo>
                    <a:pt x="14427" y="6310"/>
                  </a:lnTo>
                  <a:lnTo>
                    <a:pt x="16100" y="6310"/>
                  </a:lnTo>
                  <a:lnTo>
                    <a:pt x="17296" y="5776"/>
                  </a:lnTo>
                  <a:lnTo>
                    <a:pt x="18173" y="5048"/>
                  </a:lnTo>
                  <a:lnTo>
                    <a:pt x="19049" y="4805"/>
                  </a:lnTo>
                  <a:lnTo>
                    <a:pt x="18173" y="3980"/>
                  </a:lnTo>
                  <a:lnTo>
                    <a:pt x="17854" y="3786"/>
                  </a:lnTo>
                  <a:lnTo>
                    <a:pt x="18173" y="3446"/>
                  </a:lnTo>
                  <a:lnTo>
                    <a:pt x="19687" y="3689"/>
                  </a:lnTo>
                  <a:lnTo>
                    <a:pt x="20086" y="3446"/>
                  </a:lnTo>
                  <a:lnTo>
                    <a:pt x="20245" y="3058"/>
                  </a:lnTo>
                  <a:lnTo>
                    <a:pt x="20564" y="2524"/>
                  </a:lnTo>
                  <a:lnTo>
                    <a:pt x="21122" y="2524"/>
                  </a:lnTo>
                  <a:lnTo>
                    <a:pt x="20723" y="1699"/>
                  </a:lnTo>
                  <a:lnTo>
                    <a:pt x="20723" y="437"/>
                  </a:lnTo>
                  <a:close/>
                </a:path>
              </a:pathLst>
            </a:custGeom>
            <a:solidFill>
              <a:srgbClr val="cccc66"/>
            </a:solidFill>
            <a:ln w="32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grpSp>
          <p:nvGrpSpPr>
            <p:cNvPr id="523" name="Group 54"/>
            <p:cNvGrpSpPr/>
            <p:nvPr/>
          </p:nvGrpSpPr>
          <p:grpSpPr>
            <a:xfrm>
              <a:off x="7852320" y="3285720"/>
              <a:ext cx="178920" cy="166320"/>
              <a:chOff x="7852320" y="3285720"/>
              <a:chExt cx="178920" cy="166320"/>
            </a:xfrm>
          </p:grpSpPr>
          <p:sp>
            <p:nvSpPr>
              <p:cNvPr id="524" name="CustomShape 55"/>
              <p:cNvSpPr/>
              <p:nvPr/>
            </p:nvSpPr>
            <p:spPr>
              <a:xfrm flipH="1">
                <a:off x="7851960" y="3285720"/>
                <a:ext cx="178920" cy="1663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3463" y="3749"/>
                    </a:moveTo>
                    <a:lnTo>
                      <a:pt x="3133" y="5355"/>
                    </a:lnTo>
                    <a:lnTo>
                      <a:pt x="3792" y="6962"/>
                    </a:lnTo>
                    <a:lnTo>
                      <a:pt x="330" y="9104"/>
                    </a:lnTo>
                    <a:lnTo>
                      <a:pt x="0" y="10354"/>
                    </a:lnTo>
                    <a:lnTo>
                      <a:pt x="5606" y="21064"/>
                    </a:lnTo>
                    <a:lnTo>
                      <a:pt x="6595" y="21600"/>
                    </a:lnTo>
                    <a:lnTo>
                      <a:pt x="21600" y="13031"/>
                    </a:lnTo>
                    <a:lnTo>
                      <a:pt x="21600" y="12317"/>
                    </a:lnTo>
                    <a:lnTo>
                      <a:pt x="16324" y="714"/>
                    </a:lnTo>
                    <a:lnTo>
                      <a:pt x="14840" y="0"/>
                    </a:lnTo>
                    <a:lnTo>
                      <a:pt x="11212" y="2321"/>
                    </a:lnTo>
                    <a:lnTo>
                      <a:pt x="9893" y="714"/>
                    </a:lnTo>
                    <a:lnTo>
                      <a:pt x="8409" y="357"/>
                    </a:lnTo>
                    <a:lnTo>
                      <a:pt x="3463" y="3749"/>
                    </a:lnTo>
                    <a:lnTo>
                      <a:pt x="5276" y="3749"/>
                    </a:lnTo>
                    <a:lnTo>
                      <a:pt x="4947" y="4106"/>
                    </a:lnTo>
                    <a:lnTo>
                      <a:pt x="4947" y="5355"/>
                    </a:lnTo>
                    <a:lnTo>
                      <a:pt x="5276" y="6069"/>
                    </a:lnTo>
                    <a:lnTo>
                      <a:pt x="10223" y="3035"/>
                    </a:lnTo>
                    <a:lnTo>
                      <a:pt x="9563" y="1785"/>
                    </a:lnTo>
                    <a:lnTo>
                      <a:pt x="8409" y="1785"/>
                    </a:lnTo>
                    <a:lnTo>
                      <a:pt x="5276" y="3749"/>
                    </a:lnTo>
                    <a:lnTo>
                      <a:pt x="3463" y="3749"/>
                    </a:lnTo>
                    <a:close/>
                  </a:path>
                </a:pathLst>
              </a:custGeom>
              <a:solidFill>
                <a:srgbClr val="9db4b7"/>
              </a:solidFill>
              <a:ln w="12600">
                <a:noFill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25" name="CustomShape 56"/>
              <p:cNvSpPr/>
              <p:nvPr/>
            </p:nvSpPr>
            <p:spPr>
              <a:xfrm flipH="1">
                <a:off x="7851960" y="3285720"/>
                <a:ext cx="178920" cy="1663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3463" y="3749"/>
                    </a:moveTo>
                    <a:lnTo>
                      <a:pt x="3133" y="5355"/>
                    </a:lnTo>
                    <a:lnTo>
                      <a:pt x="3792" y="6962"/>
                    </a:lnTo>
                    <a:lnTo>
                      <a:pt x="330" y="9104"/>
                    </a:lnTo>
                    <a:lnTo>
                      <a:pt x="0" y="10354"/>
                    </a:lnTo>
                    <a:lnTo>
                      <a:pt x="5606" y="21064"/>
                    </a:lnTo>
                    <a:lnTo>
                      <a:pt x="6595" y="21600"/>
                    </a:lnTo>
                    <a:lnTo>
                      <a:pt x="21600" y="13031"/>
                    </a:lnTo>
                    <a:lnTo>
                      <a:pt x="21600" y="12317"/>
                    </a:lnTo>
                    <a:lnTo>
                      <a:pt x="16324" y="714"/>
                    </a:lnTo>
                    <a:lnTo>
                      <a:pt x="14840" y="0"/>
                    </a:lnTo>
                    <a:lnTo>
                      <a:pt x="11212" y="2321"/>
                    </a:lnTo>
                    <a:lnTo>
                      <a:pt x="9893" y="714"/>
                    </a:lnTo>
                    <a:lnTo>
                      <a:pt x="8409" y="357"/>
                    </a:lnTo>
                    <a:lnTo>
                      <a:pt x="3463" y="3749"/>
                    </a:lnTo>
                    <a:lnTo>
                      <a:pt x="5276" y="3749"/>
                    </a:lnTo>
                    <a:lnTo>
                      <a:pt x="4947" y="4106"/>
                    </a:lnTo>
                    <a:lnTo>
                      <a:pt x="4947" y="5355"/>
                    </a:lnTo>
                    <a:lnTo>
                      <a:pt x="5276" y="6069"/>
                    </a:lnTo>
                    <a:lnTo>
                      <a:pt x="10223" y="3035"/>
                    </a:lnTo>
                    <a:lnTo>
                      <a:pt x="9563" y="1785"/>
                    </a:lnTo>
                    <a:lnTo>
                      <a:pt x="8409" y="1785"/>
                    </a:lnTo>
                    <a:lnTo>
                      <a:pt x="5276" y="3749"/>
                    </a:lnTo>
                    <a:lnTo>
                      <a:pt x="3463" y="3749"/>
                    </a:lnTo>
                    <a:close/>
                  </a:path>
                </a:pathLst>
              </a:custGeom>
              <a:solidFill>
                <a:srgbClr val="9db4b7"/>
              </a:solidFill>
              <a:ln w="3240">
                <a:solidFill>
                  <a:srgbClr val="9db4b7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26" name="CustomShape 57"/>
              <p:cNvSpPr/>
              <p:nvPr/>
            </p:nvSpPr>
            <p:spPr>
              <a:xfrm flipH="1">
                <a:off x="7851960" y="3285720"/>
                <a:ext cx="178920" cy="1663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3792" y="6962"/>
                    </a:moveTo>
                    <a:lnTo>
                      <a:pt x="330" y="9104"/>
                    </a:lnTo>
                    <a:lnTo>
                      <a:pt x="0" y="10354"/>
                    </a:lnTo>
                    <a:lnTo>
                      <a:pt x="5606" y="21064"/>
                    </a:lnTo>
                    <a:lnTo>
                      <a:pt x="6595" y="21600"/>
                    </a:lnTo>
                    <a:lnTo>
                      <a:pt x="21600" y="13031"/>
                    </a:lnTo>
                    <a:lnTo>
                      <a:pt x="21600" y="12317"/>
                    </a:lnTo>
                    <a:lnTo>
                      <a:pt x="16324" y="714"/>
                    </a:lnTo>
                    <a:lnTo>
                      <a:pt x="14840" y="0"/>
                    </a:lnTo>
                    <a:lnTo>
                      <a:pt x="11212" y="2321"/>
                    </a:lnTo>
                    <a:lnTo>
                      <a:pt x="9893" y="714"/>
                    </a:lnTo>
                    <a:lnTo>
                      <a:pt x="8409" y="357"/>
                    </a:lnTo>
                    <a:lnTo>
                      <a:pt x="3463" y="3749"/>
                    </a:lnTo>
                    <a:lnTo>
                      <a:pt x="3133" y="5355"/>
                    </a:lnTo>
                    <a:lnTo>
                      <a:pt x="3792" y="6962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  <p:sp>
            <p:nvSpPr>
              <p:cNvPr id="527" name="CustomShape 58"/>
              <p:cNvSpPr/>
              <p:nvPr/>
            </p:nvSpPr>
            <p:spPr>
              <a:xfrm flipH="1">
                <a:off x="7948440" y="3299760"/>
                <a:ext cx="43920" cy="33120"/>
              </a:xfrm>
              <a:custGeom>
                <a:avLst/>
                <a:gdLst/>
                <a:ahLst/>
                <a:rect l="l" t="t" r="r" b="b"/>
                <a:pathLst>
                  <a:path w="21600" h="21600">
                    <a:moveTo>
                      <a:pt x="1350" y="21600"/>
                    </a:moveTo>
                    <a:lnTo>
                      <a:pt x="21600" y="6300"/>
                    </a:lnTo>
                    <a:lnTo>
                      <a:pt x="18900" y="0"/>
                    </a:lnTo>
                    <a:lnTo>
                      <a:pt x="14175" y="0"/>
                    </a:lnTo>
                    <a:lnTo>
                      <a:pt x="0" y="11700"/>
                    </a:lnTo>
                    <a:lnTo>
                      <a:pt x="0" y="18000"/>
                    </a:lnTo>
                    <a:lnTo>
                      <a:pt x="1350" y="21600"/>
                    </a:lnTo>
                    <a:close/>
                  </a:path>
                </a:pathLst>
              </a:custGeom>
              <a:noFill/>
              <a:ln w="3240">
                <a:solidFill>
                  <a:srgbClr val="000000"/>
                </a:solidFill>
                <a:round/>
              </a:ln>
            </p:spPr>
            <p:style>
              <a:lnRef idx="0"/>
              <a:fillRef idx="0"/>
              <a:effectRef idx="0"/>
              <a:fontRef idx="minor"/>
            </p:style>
          </p:sp>
        </p:grpSp>
        <p:sp>
          <p:nvSpPr>
            <p:cNvPr id="528" name="CustomShape 59"/>
            <p:cNvSpPr/>
            <p:nvPr/>
          </p:nvSpPr>
          <p:spPr>
            <a:xfrm flipH="1">
              <a:off x="8008920" y="3146040"/>
              <a:ext cx="99720" cy="583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21600" y="0"/>
                  </a:moveTo>
                  <a:lnTo>
                    <a:pt x="18345" y="3516"/>
                  </a:lnTo>
                  <a:lnTo>
                    <a:pt x="15090" y="11051"/>
                  </a:lnTo>
                  <a:lnTo>
                    <a:pt x="10652" y="16577"/>
                  </a:lnTo>
                  <a:lnTo>
                    <a:pt x="4438" y="16577"/>
                  </a:lnTo>
                  <a:lnTo>
                    <a:pt x="0" y="19591"/>
                  </a:lnTo>
                  <a:lnTo>
                    <a:pt x="1184" y="21600"/>
                  </a:lnTo>
                  <a:lnTo>
                    <a:pt x="12132" y="21600"/>
                  </a:lnTo>
                  <a:lnTo>
                    <a:pt x="17162" y="19591"/>
                  </a:lnTo>
                  <a:lnTo>
                    <a:pt x="18345" y="1105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f0e30"/>
            </a:solidFill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9" name="CustomShape 60"/>
            <p:cNvSpPr/>
            <p:nvPr/>
          </p:nvSpPr>
          <p:spPr>
            <a:xfrm flipH="1">
              <a:off x="8008920" y="3146040"/>
              <a:ext cx="99720" cy="5832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21600" y="0"/>
                  </a:moveTo>
                  <a:lnTo>
                    <a:pt x="18345" y="3516"/>
                  </a:lnTo>
                  <a:lnTo>
                    <a:pt x="15090" y="11051"/>
                  </a:lnTo>
                  <a:lnTo>
                    <a:pt x="10652" y="16577"/>
                  </a:lnTo>
                  <a:lnTo>
                    <a:pt x="4438" y="16577"/>
                  </a:lnTo>
                  <a:lnTo>
                    <a:pt x="0" y="19591"/>
                  </a:lnTo>
                  <a:lnTo>
                    <a:pt x="1184" y="21600"/>
                  </a:lnTo>
                  <a:lnTo>
                    <a:pt x="12132" y="21600"/>
                  </a:lnTo>
                  <a:lnTo>
                    <a:pt x="17162" y="19591"/>
                  </a:lnTo>
                  <a:lnTo>
                    <a:pt x="18345" y="11051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33"/>
            </a:solidFill>
            <a:ln w="32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0" name="CustomShape 61"/>
            <p:cNvSpPr/>
            <p:nvPr/>
          </p:nvSpPr>
          <p:spPr>
            <a:xfrm flipH="1">
              <a:off x="7961400" y="3290400"/>
              <a:ext cx="31320" cy="252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19722" y="2274"/>
                  </a:moveTo>
                  <a:lnTo>
                    <a:pt x="9391" y="0"/>
                  </a:lnTo>
                  <a:lnTo>
                    <a:pt x="0" y="17053"/>
                  </a:lnTo>
                  <a:lnTo>
                    <a:pt x="3757" y="21600"/>
                  </a:lnTo>
                  <a:lnTo>
                    <a:pt x="9391" y="21600"/>
                  </a:lnTo>
                  <a:lnTo>
                    <a:pt x="15965" y="19326"/>
                  </a:lnTo>
                  <a:lnTo>
                    <a:pt x="19722" y="14779"/>
                  </a:lnTo>
                  <a:lnTo>
                    <a:pt x="21600" y="10232"/>
                  </a:lnTo>
                  <a:lnTo>
                    <a:pt x="19722" y="2274"/>
                  </a:lnTo>
                  <a:close/>
                </a:path>
              </a:pathLst>
            </a:custGeom>
            <a:solidFill>
              <a:srgbClr val="ffd255"/>
            </a:solidFill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1" name="CustomShape 62"/>
            <p:cNvSpPr/>
            <p:nvPr/>
          </p:nvSpPr>
          <p:spPr>
            <a:xfrm flipH="1">
              <a:off x="7961400" y="3290400"/>
              <a:ext cx="31320" cy="25200"/>
            </a:xfrm>
            <a:custGeom>
              <a:avLst/>
              <a:gdLst/>
              <a:ahLst/>
              <a:rect l="l" t="t" r="r" b="b"/>
              <a:pathLst>
                <a:path w="21600" h="21600">
                  <a:moveTo>
                    <a:pt x="19722" y="2274"/>
                  </a:moveTo>
                  <a:lnTo>
                    <a:pt x="9391" y="0"/>
                  </a:lnTo>
                  <a:lnTo>
                    <a:pt x="0" y="17053"/>
                  </a:lnTo>
                  <a:lnTo>
                    <a:pt x="3757" y="21600"/>
                  </a:lnTo>
                  <a:lnTo>
                    <a:pt x="9391" y="21600"/>
                  </a:lnTo>
                  <a:lnTo>
                    <a:pt x="15965" y="19326"/>
                  </a:lnTo>
                  <a:lnTo>
                    <a:pt x="19722" y="14779"/>
                  </a:lnTo>
                  <a:lnTo>
                    <a:pt x="21600" y="10232"/>
                  </a:lnTo>
                  <a:lnTo>
                    <a:pt x="19722" y="2274"/>
                  </a:lnTo>
                  <a:close/>
                </a:path>
              </a:pathLst>
            </a:custGeom>
            <a:solidFill>
              <a:srgbClr val="ffd255"/>
            </a:solidFill>
            <a:ln w="3240">
              <a:solidFill>
                <a:srgbClr val="000000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</p:grpSp>
      <p:pic>
        <p:nvPicPr>
          <p:cNvPr id="532" name="Picture 69" descr=""/>
          <p:cNvPicPr/>
          <p:nvPr/>
        </p:nvPicPr>
        <p:blipFill>
          <a:blip r:embed="rId11"/>
          <a:stretch/>
        </p:blipFill>
        <p:spPr>
          <a:xfrm>
            <a:off x="7591320" y="4330080"/>
            <a:ext cx="464760" cy="713880"/>
          </a:xfrm>
          <a:prstGeom prst="rect">
            <a:avLst/>
          </a:prstGeom>
          <a:ln w="12600">
            <a:noFill/>
          </a:ln>
        </p:spPr>
      </p:pic>
      <p:sp>
        <p:nvSpPr>
          <p:cNvPr id="533" name="Line 63"/>
          <p:cNvSpPr/>
          <p:nvPr/>
        </p:nvSpPr>
        <p:spPr>
          <a:xfrm flipV="1">
            <a:off x="4412880" y="4442760"/>
            <a:ext cx="2435400" cy="1293840"/>
          </a:xfrm>
          <a:prstGeom prst="line">
            <a:avLst/>
          </a:prstGeom>
          <a:ln w="63360">
            <a:solidFill>
              <a:srgbClr val="ffcc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34" name="Line 64"/>
          <p:cNvSpPr/>
          <p:nvPr/>
        </p:nvSpPr>
        <p:spPr>
          <a:xfrm>
            <a:off x="3574800" y="2991600"/>
            <a:ext cx="1415880" cy="757440"/>
          </a:xfrm>
          <a:prstGeom prst="line">
            <a:avLst/>
          </a:prstGeom>
          <a:ln w="63360">
            <a:solidFill>
              <a:srgbClr val="ffcc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535" name="CustomShape 65"/>
          <p:cNvSpPr/>
          <p:nvPr/>
        </p:nvSpPr>
        <p:spPr>
          <a:xfrm>
            <a:off x="6013440" y="3601440"/>
            <a:ext cx="1142640" cy="498600"/>
          </a:xfrm>
          <a:prstGeom prst="rect">
            <a:avLst/>
          </a:prstGeom>
          <a:noFill/>
          <a:ln w="12600">
            <a:noFill/>
          </a:ln>
        </p:spPr>
        <p:style>
          <a:lnRef idx="0"/>
          <a:fillRef idx="0"/>
          <a:effectRef idx="0"/>
          <a:fontRef idx="minor"/>
        </p:style>
        <p:txBody>
          <a:bodyPr lIns="36360" rIns="36360" tIns="36360" bIns="36360"/>
          <a:p>
            <a:pPr algn="ctr">
              <a:lnSpc>
                <a:spcPct val="100000"/>
              </a:lnSpc>
            </a:pPr>
            <a:r>
              <a:rPr b="1" lang="en-GB" sz="1400" spc="-1" strike="noStrike">
                <a:solidFill>
                  <a:srgbClr val="ff0000"/>
                </a:solidFill>
                <a:latin typeface="Arial"/>
                <a:ea typeface="Arial"/>
              </a:rPr>
              <a:t>IPv4 Backbone</a:t>
            </a:r>
            <a:endParaRPr b="0" lang="en-GB" sz="1400" spc="-1" strike="noStrike">
              <a:latin typeface="Arial"/>
            </a:endParaRPr>
          </a:p>
        </p:txBody>
      </p:sp>
    </p:spTree>
  </p:cSld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TextShape 1"/>
          <p:cNvSpPr txBox="1"/>
          <p:nvPr/>
        </p:nvSpPr>
        <p:spPr>
          <a:xfrm>
            <a:off x="685800" y="685800"/>
            <a:ext cx="7772040" cy="2126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 algn="ctr">
              <a:lnSpc>
                <a:spcPct val="100000"/>
              </a:lnSpc>
            </a:pPr>
            <a:r>
              <a:rPr b="0" lang="en-GB" sz="58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Introduction to OSPF</a:t>
            </a:r>
            <a:endParaRPr b="0" lang="en-GB" sz="58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37" name="TextShape 2"/>
          <p:cNvSpPr txBox="1"/>
          <p:nvPr/>
        </p:nvSpPr>
        <p:spPr>
          <a:xfrm>
            <a:off x="1371600" y="3270240"/>
            <a:ext cx="6400440" cy="2209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algn="ctr">
              <a:lnSpc>
                <a:spcPct val="100000"/>
              </a:lnSpc>
              <a:spcBef>
                <a:spcPts val="751"/>
              </a:spcBef>
            </a:pPr>
            <a:r>
              <a:rPr b="0" lang="en-GB" sz="30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Questions?</a:t>
            </a:r>
            <a:endParaRPr b="0" lang="en-GB" sz="3000" spc="-1" strike="noStrike"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Link State Routing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0" name="TextShape 2"/>
          <p:cNvSpPr txBox="1"/>
          <p:nvPr/>
        </p:nvSpPr>
        <p:spPr>
          <a:xfrm>
            <a:off x="457200" y="1600200"/>
            <a:ext cx="8229240" cy="45302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Automatic neighbour discovery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Neighbours are physically connected routers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OSPF runs over IP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Each router constructs a Link State Packet (LSP)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Distributes the LSP to neighbours…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…</a:t>
            </a: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using an LSA (Link State Advertisements)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Each router computes its best path to every destination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On network failure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New LSPs are flooded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10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All routers recompute routing table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Shape 1"/>
          <p:cNvSpPr txBox="1"/>
          <p:nvPr/>
        </p:nvSpPr>
        <p:spPr>
          <a:xfrm>
            <a:off x="457200" y="-17640"/>
            <a:ext cx="8229240" cy="14346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Low Bandwidth Requirements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2" name="TextShape 2"/>
          <p:cNvSpPr txBox="1"/>
          <p:nvPr/>
        </p:nvSpPr>
        <p:spPr>
          <a:xfrm>
            <a:off x="731520" y="1972440"/>
            <a:ext cx="7772040" cy="18680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Only changes are propagated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marL="341280" indent="-340920">
              <a:lnSpc>
                <a:spcPct val="90000"/>
              </a:lnSpc>
              <a:spcBef>
                <a:spcPts val="601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Multicast used on multi-access broadcast networks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224.0.0.5 used for all OSPF speakers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499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000" spc="-1" strike="noStrike">
                <a:solidFill>
                  <a:srgbClr val="000000"/>
                </a:solidFill>
                <a:latin typeface="Verdana"/>
                <a:ea typeface="Arial"/>
              </a:rPr>
              <a:t>224.0.0.6 used for DR and BDR routers</a:t>
            </a:r>
            <a:endParaRPr b="0" lang="en-GB" sz="2000" spc="-1" strike="noStrike">
              <a:solidFill>
                <a:srgbClr val="000000"/>
              </a:solidFill>
              <a:latin typeface="Verdana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“</a:t>
            </a: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Shortest Path First”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54" name="TextShape 2"/>
          <p:cNvSpPr txBox="1"/>
          <p:nvPr/>
        </p:nvSpPr>
        <p:spPr>
          <a:xfrm>
            <a:off x="731520" y="1556280"/>
            <a:ext cx="8229600" cy="2649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26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The optimal path is determined by the sum of the interface costs</a:t>
            </a:r>
            <a:endParaRPr b="0" lang="en-GB" sz="2600" spc="-1" strike="noStrike">
              <a:latin typeface="Arial"/>
            </a:endParaRPr>
          </a:p>
        </p:txBody>
      </p:sp>
      <p:pic>
        <p:nvPicPr>
          <p:cNvPr id="155" name="" descr=""/>
          <p:cNvPicPr/>
          <p:nvPr/>
        </p:nvPicPr>
        <p:blipFill>
          <a:blip r:embed="rId1"/>
          <a:stretch/>
        </p:blipFill>
        <p:spPr>
          <a:xfrm>
            <a:off x="4122720" y="2834640"/>
            <a:ext cx="723600" cy="425880"/>
          </a:xfrm>
          <a:prstGeom prst="rect">
            <a:avLst/>
          </a:prstGeom>
          <a:ln>
            <a:noFill/>
          </a:ln>
        </p:spPr>
      </p:pic>
      <p:sp>
        <p:nvSpPr>
          <p:cNvPr id="156" name="Line 3"/>
          <p:cNvSpPr/>
          <p:nvPr/>
        </p:nvSpPr>
        <p:spPr>
          <a:xfrm flipV="1">
            <a:off x="2552400" y="3200400"/>
            <a:ext cx="1653840" cy="7315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TextShape 4"/>
          <p:cNvSpPr txBox="1"/>
          <p:nvPr/>
        </p:nvSpPr>
        <p:spPr>
          <a:xfrm>
            <a:off x="3931920" y="473328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C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58" name="TextShape 5"/>
          <p:cNvSpPr txBox="1"/>
          <p:nvPr/>
        </p:nvSpPr>
        <p:spPr>
          <a:xfrm>
            <a:off x="4297680" y="248832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B</a:t>
            </a:r>
            <a:endParaRPr b="0" lang="en-GB" sz="1800" spc="-1" strike="noStrike">
              <a:latin typeface="Arial"/>
            </a:endParaRPr>
          </a:p>
        </p:txBody>
      </p:sp>
      <p:pic>
        <p:nvPicPr>
          <p:cNvPr id="159" name="" descr=""/>
          <p:cNvPicPr/>
          <p:nvPr/>
        </p:nvPicPr>
        <p:blipFill>
          <a:blip r:embed="rId2"/>
          <a:stretch/>
        </p:blipFill>
        <p:spPr>
          <a:xfrm>
            <a:off x="1836720" y="3840480"/>
            <a:ext cx="723600" cy="425880"/>
          </a:xfrm>
          <a:prstGeom prst="rect">
            <a:avLst/>
          </a:prstGeom>
          <a:ln>
            <a:noFill/>
          </a:ln>
        </p:spPr>
      </p:pic>
      <p:pic>
        <p:nvPicPr>
          <p:cNvPr id="160" name="" descr=""/>
          <p:cNvPicPr/>
          <p:nvPr/>
        </p:nvPicPr>
        <p:blipFill>
          <a:blip r:embed="rId3"/>
          <a:stretch/>
        </p:blipFill>
        <p:spPr>
          <a:xfrm>
            <a:off x="2842560" y="5609160"/>
            <a:ext cx="723600" cy="425880"/>
          </a:xfrm>
          <a:prstGeom prst="rect">
            <a:avLst/>
          </a:prstGeom>
          <a:ln>
            <a:noFill/>
          </a:ln>
        </p:spPr>
      </p:pic>
      <p:pic>
        <p:nvPicPr>
          <p:cNvPr id="161" name="" descr=""/>
          <p:cNvPicPr/>
          <p:nvPr/>
        </p:nvPicPr>
        <p:blipFill>
          <a:blip r:embed="rId4"/>
          <a:stretch/>
        </p:blipFill>
        <p:spPr>
          <a:xfrm>
            <a:off x="6583680" y="3780360"/>
            <a:ext cx="723600" cy="425880"/>
          </a:xfrm>
          <a:prstGeom prst="rect">
            <a:avLst/>
          </a:prstGeom>
          <a:ln>
            <a:noFill/>
          </a:ln>
        </p:spPr>
      </p:pic>
      <p:pic>
        <p:nvPicPr>
          <p:cNvPr id="162" name="" descr=""/>
          <p:cNvPicPr/>
          <p:nvPr/>
        </p:nvPicPr>
        <p:blipFill>
          <a:blip r:embed="rId5"/>
          <a:stretch/>
        </p:blipFill>
        <p:spPr>
          <a:xfrm>
            <a:off x="5760720" y="5577840"/>
            <a:ext cx="723600" cy="425880"/>
          </a:xfrm>
          <a:prstGeom prst="rect">
            <a:avLst/>
          </a:prstGeom>
          <a:ln>
            <a:noFill/>
          </a:ln>
        </p:spPr>
      </p:pic>
      <p:pic>
        <p:nvPicPr>
          <p:cNvPr id="163" name="" descr=""/>
          <p:cNvPicPr/>
          <p:nvPr/>
        </p:nvPicPr>
        <p:blipFill>
          <a:blip r:embed="rId6"/>
          <a:stretch/>
        </p:blipFill>
        <p:spPr>
          <a:xfrm>
            <a:off x="3756960" y="4329000"/>
            <a:ext cx="723600" cy="425880"/>
          </a:xfrm>
          <a:prstGeom prst="rect">
            <a:avLst/>
          </a:prstGeom>
          <a:ln>
            <a:noFill/>
          </a:ln>
        </p:spPr>
      </p:pic>
      <p:sp>
        <p:nvSpPr>
          <p:cNvPr id="164" name="Line 6"/>
          <p:cNvSpPr/>
          <p:nvPr/>
        </p:nvSpPr>
        <p:spPr>
          <a:xfrm>
            <a:off x="3558240" y="5852160"/>
            <a:ext cx="2202480" cy="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Line 7"/>
          <p:cNvSpPr/>
          <p:nvPr/>
        </p:nvSpPr>
        <p:spPr>
          <a:xfrm>
            <a:off x="4754880" y="3200400"/>
            <a:ext cx="1828800" cy="64008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Line 8"/>
          <p:cNvSpPr/>
          <p:nvPr/>
        </p:nvSpPr>
        <p:spPr>
          <a:xfrm flipV="1">
            <a:off x="6217920" y="4206240"/>
            <a:ext cx="640080" cy="137160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Line 9"/>
          <p:cNvSpPr/>
          <p:nvPr/>
        </p:nvSpPr>
        <p:spPr>
          <a:xfrm>
            <a:off x="2278080" y="4266360"/>
            <a:ext cx="739440" cy="134280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Line 10"/>
          <p:cNvSpPr/>
          <p:nvPr/>
        </p:nvSpPr>
        <p:spPr>
          <a:xfrm flipV="1">
            <a:off x="4114800" y="3260520"/>
            <a:ext cx="274320" cy="106848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Line 11"/>
          <p:cNvSpPr/>
          <p:nvPr/>
        </p:nvSpPr>
        <p:spPr>
          <a:xfrm>
            <a:off x="2552400" y="4206240"/>
            <a:ext cx="1204560" cy="2743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Line 12"/>
          <p:cNvSpPr/>
          <p:nvPr/>
        </p:nvSpPr>
        <p:spPr>
          <a:xfrm>
            <a:off x="4572000" y="3260520"/>
            <a:ext cx="1371600" cy="23173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TextShape 13"/>
          <p:cNvSpPr txBox="1"/>
          <p:nvPr/>
        </p:nvSpPr>
        <p:spPr>
          <a:xfrm>
            <a:off x="1463040" y="385992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A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72" name="TextShape 14"/>
          <p:cNvSpPr txBox="1"/>
          <p:nvPr/>
        </p:nvSpPr>
        <p:spPr>
          <a:xfrm>
            <a:off x="7315200" y="384048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D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73" name="TextShape 15"/>
          <p:cNvSpPr txBox="1"/>
          <p:nvPr/>
        </p:nvSpPr>
        <p:spPr>
          <a:xfrm>
            <a:off x="5943600" y="596304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E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74" name="TextShape 16"/>
          <p:cNvSpPr txBox="1"/>
          <p:nvPr/>
        </p:nvSpPr>
        <p:spPr>
          <a:xfrm>
            <a:off x="3017520" y="603504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F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75" name="TextShape 17"/>
          <p:cNvSpPr txBox="1"/>
          <p:nvPr/>
        </p:nvSpPr>
        <p:spPr>
          <a:xfrm>
            <a:off x="6583680" y="477432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4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76" name="TextShape 18"/>
          <p:cNvSpPr txBox="1"/>
          <p:nvPr/>
        </p:nvSpPr>
        <p:spPr>
          <a:xfrm>
            <a:off x="4480560" y="585216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6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77" name="TextShape 19"/>
          <p:cNvSpPr txBox="1"/>
          <p:nvPr/>
        </p:nvSpPr>
        <p:spPr>
          <a:xfrm>
            <a:off x="3931920" y="367704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5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78" name="TextShape 20"/>
          <p:cNvSpPr txBox="1"/>
          <p:nvPr/>
        </p:nvSpPr>
        <p:spPr>
          <a:xfrm>
            <a:off x="3017520" y="431712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2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79" name="TextShape 21"/>
          <p:cNvSpPr txBox="1"/>
          <p:nvPr/>
        </p:nvSpPr>
        <p:spPr>
          <a:xfrm>
            <a:off x="2286000" y="484632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1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80" name="TextShape 22"/>
          <p:cNvSpPr txBox="1"/>
          <p:nvPr/>
        </p:nvSpPr>
        <p:spPr>
          <a:xfrm>
            <a:off x="5486400" y="312840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1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81" name="TextShape 23"/>
          <p:cNvSpPr txBox="1"/>
          <p:nvPr/>
        </p:nvSpPr>
        <p:spPr>
          <a:xfrm>
            <a:off x="5303520" y="420624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2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82" name="TextShape 24"/>
          <p:cNvSpPr txBox="1"/>
          <p:nvPr/>
        </p:nvSpPr>
        <p:spPr>
          <a:xfrm>
            <a:off x="3017520" y="321984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2</a:t>
            </a:r>
            <a:endParaRPr b="0" lang="en-GB" sz="1800" spc="-1" strike="noStrike">
              <a:latin typeface="Arial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“</a:t>
            </a: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Shortest Path First”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84" name="TextShape 2"/>
          <p:cNvSpPr txBox="1"/>
          <p:nvPr/>
        </p:nvSpPr>
        <p:spPr>
          <a:xfrm>
            <a:off x="731520" y="1556280"/>
            <a:ext cx="8229600" cy="2649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Each router computes its best path to every destination</a:t>
            </a:r>
            <a:endParaRPr b="0" lang="en-GB" sz="2400" spc="-1" strike="noStrike">
              <a:latin typeface="Arial"/>
            </a:endParaRPr>
          </a:p>
        </p:txBody>
      </p:sp>
      <p:pic>
        <p:nvPicPr>
          <p:cNvPr id="185" name="" descr=""/>
          <p:cNvPicPr/>
          <p:nvPr/>
        </p:nvPicPr>
        <p:blipFill>
          <a:blip r:embed="rId1"/>
          <a:stretch/>
        </p:blipFill>
        <p:spPr>
          <a:xfrm>
            <a:off x="4122720" y="2834640"/>
            <a:ext cx="723600" cy="425880"/>
          </a:xfrm>
          <a:prstGeom prst="rect">
            <a:avLst/>
          </a:prstGeom>
          <a:ln>
            <a:noFill/>
          </a:ln>
        </p:spPr>
      </p:pic>
      <p:sp>
        <p:nvSpPr>
          <p:cNvPr id="186" name="Line 3"/>
          <p:cNvSpPr/>
          <p:nvPr/>
        </p:nvSpPr>
        <p:spPr>
          <a:xfrm flipV="1">
            <a:off x="2552400" y="3200400"/>
            <a:ext cx="1653840" cy="731520"/>
          </a:xfrm>
          <a:prstGeom prst="line">
            <a:avLst/>
          </a:prstGeom>
          <a:ln w="38160">
            <a:solidFill>
              <a:srgbClr val="ce181e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TextShape 4"/>
          <p:cNvSpPr txBox="1"/>
          <p:nvPr/>
        </p:nvSpPr>
        <p:spPr>
          <a:xfrm>
            <a:off x="3931920" y="473328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C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88" name="TextShape 5"/>
          <p:cNvSpPr txBox="1"/>
          <p:nvPr/>
        </p:nvSpPr>
        <p:spPr>
          <a:xfrm>
            <a:off x="4297680" y="248832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B</a:t>
            </a:r>
            <a:endParaRPr b="0" lang="en-GB" sz="1800" spc="-1" strike="noStrike">
              <a:latin typeface="Arial"/>
            </a:endParaRPr>
          </a:p>
        </p:txBody>
      </p:sp>
      <p:pic>
        <p:nvPicPr>
          <p:cNvPr id="189" name="" descr=""/>
          <p:cNvPicPr/>
          <p:nvPr/>
        </p:nvPicPr>
        <p:blipFill>
          <a:blip r:embed="rId2"/>
          <a:stretch/>
        </p:blipFill>
        <p:spPr>
          <a:xfrm>
            <a:off x="1836720" y="3840480"/>
            <a:ext cx="723600" cy="425880"/>
          </a:xfrm>
          <a:prstGeom prst="rect">
            <a:avLst/>
          </a:prstGeom>
          <a:ln>
            <a:noFill/>
          </a:ln>
        </p:spPr>
      </p:pic>
      <p:pic>
        <p:nvPicPr>
          <p:cNvPr id="190" name="" descr=""/>
          <p:cNvPicPr/>
          <p:nvPr/>
        </p:nvPicPr>
        <p:blipFill>
          <a:blip r:embed="rId3"/>
          <a:stretch/>
        </p:blipFill>
        <p:spPr>
          <a:xfrm>
            <a:off x="2842560" y="5609160"/>
            <a:ext cx="723600" cy="425880"/>
          </a:xfrm>
          <a:prstGeom prst="rect">
            <a:avLst/>
          </a:prstGeom>
          <a:ln>
            <a:noFill/>
          </a:ln>
        </p:spPr>
      </p:pic>
      <p:pic>
        <p:nvPicPr>
          <p:cNvPr id="191" name="" descr=""/>
          <p:cNvPicPr/>
          <p:nvPr/>
        </p:nvPicPr>
        <p:blipFill>
          <a:blip r:embed="rId4"/>
          <a:stretch/>
        </p:blipFill>
        <p:spPr>
          <a:xfrm>
            <a:off x="6583680" y="3780360"/>
            <a:ext cx="723600" cy="425880"/>
          </a:xfrm>
          <a:prstGeom prst="rect">
            <a:avLst/>
          </a:prstGeom>
          <a:ln>
            <a:noFill/>
          </a:ln>
        </p:spPr>
      </p:pic>
      <p:pic>
        <p:nvPicPr>
          <p:cNvPr id="192" name="" descr=""/>
          <p:cNvPicPr/>
          <p:nvPr/>
        </p:nvPicPr>
        <p:blipFill>
          <a:blip r:embed="rId5"/>
          <a:stretch/>
        </p:blipFill>
        <p:spPr>
          <a:xfrm>
            <a:off x="5760720" y="5577840"/>
            <a:ext cx="723600" cy="425880"/>
          </a:xfrm>
          <a:prstGeom prst="rect">
            <a:avLst/>
          </a:prstGeom>
          <a:ln>
            <a:noFill/>
          </a:ln>
        </p:spPr>
      </p:pic>
      <p:pic>
        <p:nvPicPr>
          <p:cNvPr id="193" name="" descr=""/>
          <p:cNvPicPr/>
          <p:nvPr/>
        </p:nvPicPr>
        <p:blipFill>
          <a:blip r:embed="rId6"/>
          <a:stretch/>
        </p:blipFill>
        <p:spPr>
          <a:xfrm>
            <a:off x="3756960" y="4329000"/>
            <a:ext cx="723600" cy="425880"/>
          </a:xfrm>
          <a:prstGeom prst="rect">
            <a:avLst/>
          </a:prstGeom>
          <a:ln>
            <a:noFill/>
          </a:ln>
        </p:spPr>
      </p:pic>
      <p:sp>
        <p:nvSpPr>
          <p:cNvPr id="194" name="Line 6"/>
          <p:cNvSpPr/>
          <p:nvPr/>
        </p:nvSpPr>
        <p:spPr>
          <a:xfrm>
            <a:off x="4754880" y="3200400"/>
            <a:ext cx="1828800" cy="640080"/>
          </a:xfrm>
          <a:prstGeom prst="line">
            <a:avLst/>
          </a:prstGeom>
          <a:ln w="38160">
            <a:solidFill>
              <a:srgbClr val="ce181e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Line 7"/>
          <p:cNvSpPr/>
          <p:nvPr/>
        </p:nvSpPr>
        <p:spPr>
          <a:xfrm>
            <a:off x="2278080" y="4266360"/>
            <a:ext cx="739440" cy="1342800"/>
          </a:xfrm>
          <a:prstGeom prst="line">
            <a:avLst/>
          </a:prstGeom>
          <a:ln w="38160">
            <a:solidFill>
              <a:srgbClr val="ce181e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6" name="Line 8"/>
          <p:cNvSpPr/>
          <p:nvPr/>
        </p:nvSpPr>
        <p:spPr>
          <a:xfrm>
            <a:off x="2552400" y="4206240"/>
            <a:ext cx="1204560" cy="274320"/>
          </a:xfrm>
          <a:prstGeom prst="line">
            <a:avLst/>
          </a:prstGeom>
          <a:ln w="38160">
            <a:solidFill>
              <a:srgbClr val="ce181e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7" name="Line 9"/>
          <p:cNvSpPr/>
          <p:nvPr/>
        </p:nvSpPr>
        <p:spPr>
          <a:xfrm>
            <a:off x="4572000" y="3260520"/>
            <a:ext cx="1371600" cy="2317320"/>
          </a:xfrm>
          <a:prstGeom prst="line">
            <a:avLst/>
          </a:prstGeom>
          <a:ln w="38160">
            <a:solidFill>
              <a:srgbClr val="ce181e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TextShape 10"/>
          <p:cNvSpPr txBox="1"/>
          <p:nvPr/>
        </p:nvSpPr>
        <p:spPr>
          <a:xfrm>
            <a:off x="1463040" y="385992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A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199" name="TextShape 11"/>
          <p:cNvSpPr txBox="1"/>
          <p:nvPr/>
        </p:nvSpPr>
        <p:spPr>
          <a:xfrm>
            <a:off x="7315200" y="384048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D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00" name="TextShape 12"/>
          <p:cNvSpPr txBox="1"/>
          <p:nvPr/>
        </p:nvSpPr>
        <p:spPr>
          <a:xfrm>
            <a:off x="5943600" y="596304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E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01" name="TextShape 13"/>
          <p:cNvSpPr txBox="1"/>
          <p:nvPr/>
        </p:nvSpPr>
        <p:spPr>
          <a:xfrm>
            <a:off x="3017520" y="603504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n-GB" sz="1800" spc="-1" strike="noStrike">
                <a:latin typeface="Arial"/>
              </a:rPr>
              <a:t>F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02" name="TextShape 14"/>
          <p:cNvSpPr txBox="1"/>
          <p:nvPr/>
        </p:nvSpPr>
        <p:spPr>
          <a:xfrm>
            <a:off x="3017520" y="431712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2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03" name="TextShape 15"/>
          <p:cNvSpPr txBox="1"/>
          <p:nvPr/>
        </p:nvSpPr>
        <p:spPr>
          <a:xfrm>
            <a:off x="2286000" y="484632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1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04" name="TextShape 16"/>
          <p:cNvSpPr txBox="1"/>
          <p:nvPr/>
        </p:nvSpPr>
        <p:spPr>
          <a:xfrm>
            <a:off x="5486400" y="312840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1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05" name="TextShape 17"/>
          <p:cNvSpPr txBox="1"/>
          <p:nvPr/>
        </p:nvSpPr>
        <p:spPr>
          <a:xfrm>
            <a:off x="5303520" y="420624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2</a:t>
            </a:r>
            <a:endParaRPr b="0" lang="en-GB" sz="1800" spc="-1" strike="noStrike">
              <a:latin typeface="Arial"/>
            </a:endParaRPr>
          </a:p>
        </p:txBody>
      </p:sp>
      <p:sp>
        <p:nvSpPr>
          <p:cNvPr id="206" name="TextShape 18"/>
          <p:cNvSpPr txBox="1"/>
          <p:nvPr/>
        </p:nvSpPr>
        <p:spPr>
          <a:xfrm>
            <a:off x="3017520" y="3219840"/>
            <a:ext cx="365760" cy="346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lang="en-GB" sz="1800" spc="-1" strike="noStrike">
                <a:latin typeface="Arial"/>
              </a:rPr>
              <a:t>2</a:t>
            </a:r>
            <a:endParaRPr b="0" lang="en-GB" sz="1800" spc="-1" strike="noStrike">
              <a:latin typeface="Arial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b"/>
          <a:p>
            <a:pPr>
              <a:lnSpc>
                <a:spcPct val="100000"/>
              </a:lnSpc>
            </a:pPr>
            <a:r>
              <a:rPr b="0" lang="en-GB" sz="4400" spc="-1" strike="noStrike">
                <a:solidFill>
                  <a:srgbClr val="999900"/>
                </a:solidFill>
                <a:latin typeface="Garamond"/>
                <a:ea typeface="ＭＳ Ｐゴシック"/>
              </a:rPr>
              <a:t>OSPF: How it works</a:t>
            </a:r>
            <a:endParaRPr b="0" lang="en-GB" sz="4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08" name="TextShape 2"/>
          <p:cNvSpPr txBox="1"/>
          <p:nvPr/>
        </p:nvSpPr>
        <p:spPr>
          <a:xfrm>
            <a:off x="457200" y="1600200"/>
            <a:ext cx="8229240" cy="197280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/>
          <a:p>
            <a:pPr marL="341280" indent="-340920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75000"/>
              <a:buFont typeface="Wingdings" charset="2"/>
              <a:buChar char=""/>
            </a:pPr>
            <a:r>
              <a:rPr b="0" lang="en-GB" sz="2800" spc="-1" strike="noStrike">
                <a:solidFill>
                  <a:srgbClr val="000000"/>
                </a:solidFill>
                <a:latin typeface="Verdana"/>
                <a:ea typeface="ＭＳ Ｐゴシック"/>
              </a:rPr>
              <a:t>Hello Protocol</a:t>
            </a:r>
            <a:endParaRPr b="0" lang="en-GB" sz="28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Responsible for establishing and maintaining neighbour relationships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  <a:p>
            <a:pPr lvl="1" marL="741240" indent="-283680">
              <a:lnSpc>
                <a:spcPct val="90000"/>
              </a:lnSpc>
              <a:spcBef>
                <a:spcPts val="601"/>
              </a:spcBef>
              <a:buClr>
                <a:srgbClr val="999900"/>
              </a:buClr>
              <a:buSzPct val="75000"/>
              <a:buFont typeface="Wingdings" charset="2"/>
              <a:buChar char=""/>
            </a:pPr>
            <a:r>
              <a:rPr b="0" lang="en-GB" sz="2400" spc="-1" strike="noStrike">
                <a:solidFill>
                  <a:srgbClr val="000000"/>
                </a:solidFill>
                <a:latin typeface="Verdana"/>
                <a:ea typeface="Arial"/>
              </a:rPr>
              <a:t>Elects Designated Router on broadcast networks</a:t>
            </a:r>
            <a:endParaRPr b="0" lang="en-GB" sz="2400" spc="-1" strike="noStrike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09" name="Line 3"/>
          <p:cNvSpPr/>
          <p:nvPr/>
        </p:nvSpPr>
        <p:spPr>
          <a:xfrm flipH="1" flipV="1">
            <a:off x="4572000" y="5394960"/>
            <a:ext cx="836280" cy="87876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10" name="Line 4"/>
          <p:cNvSpPr/>
          <p:nvPr/>
        </p:nvSpPr>
        <p:spPr>
          <a:xfrm flipV="1">
            <a:off x="3333600" y="5395680"/>
            <a:ext cx="700200" cy="79236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11" name="CustomShape 5"/>
          <p:cNvSpPr/>
          <p:nvPr/>
        </p:nvSpPr>
        <p:spPr>
          <a:xfrm>
            <a:off x="4730760" y="4405320"/>
            <a:ext cx="583920" cy="353520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/>
          </a:ln>
          <a:effectLst>
            <a:outerShdw dist="17309" dir="270000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12" name="CustomShape 6"/>
          <p:cNvSpPr/>
          <p:nvPr/>
        </p:nvSpPr>
        <p:spPr>
          <a:xfrm>
            <a:off x="4683240" y="4411800"/>
            <a:ext cx="67752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4640" bIns="44640"/>
          <a:p>
            <a:pPr algn="ctr">
              <a:lnSpc>
                <a:spcPct val="100000"/>
              </a:lnSpc>
            </a:pPr>
            <a:r>
              <a:rPr b="1" lang="en-GB" sz="16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Hello</a:t>
            </a:r>
            <a:endParaRPr b="0" lang="en-GB" sz="1600" spc="-1" strike="noStrike">
              <a:latin typeface="Arial"/>
            </a:endParaRPr>
          </a:p>
        </p:txBody>
      </p:sp>
      <p:pic>
        <p:nvPicPr>
          <p:cNvPr id="213" name="Picture 14" descr=""/>
          <p:cNvPicPr/>
          <p:nvPr/>
        </p:nvPicPr>
        <p:blipFill>
          <a:blip r:embed="rId1"/>
          <a:stretch/>
        </p:blipFill>
        <p:spPr>
          <a:xfrm>
            <a:off x="2581200" y="5997600"/>
            <a:ext cx="996480" cy="694800"/>
          </a:xfrm>
          <a:prstGeom prst="rect">
            <a:avLst/>
          </a:prstGeom>
          <a:ln>
            <a:noFill/>
          </a:ln>
        </p:spPr>
      </p:pic>
      <p:sp>
        <p:nvSpPr>
          <p:cNvPr id="214" name="Line 7"/>
          <p:cNvSpPr/>
          <p:nvPr/>
        </p:nvSpPr>
        <p:spPr>
          <a:xfrm flipV="1">
            <a:off x="3383280" y="5615280"/>
            <a:ext cx="274320" cy="32832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15" name="CustomShape 8"/>
          <p:cNvSpPr/>
          <p:nvPr/>
        </p:nvSpPr>
        <p:spPr>
          <a:xfrm>
            <a:off x="5826240" y="5638680"/>
            <a:ext cx="587160" cy="353520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/>
          </a:ln>
          <a:effectLst>
            <a:outerShdw dist="17309" dir="270000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16" name="CustomShape 9"/>
          <p:cNvSpPr/>
          <p:nvPr/>
        </p:nvSpPr>
        <p:spPr>
          <a:xfrm>
            <a:off x="5781600" y="5645160"/>
            <a:ext cx="67752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4640" bIns="44640"/>
          <a:p>
            <a:pPr algn="ctr">
              <a:lnSpc>
                <a:spcPct val="100000"/>
              </a:lnSpc>
            </a:pPr>
            <a:r>
              <a:rPr b="1" lang="en-GB" sz="16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Hello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17" name="Line 10"/>
          <p:cNvSpPr/>
          <p:nvPr/>
        </p:nvSpPr>
        <p:spPr>
          <a:xfrm flipV="1">
            <a:off x="4206240" y="4389120"/>
            <a:ext cx="1800" cy="630360"/>
          </a:xfrm>
          <a:prstGeom prst="line">
            <a:avLst/>
          </a:prstGeom>
          <a:ln w="25560">
            <a:solidFill>
              <a:srgbClr val="ff2a35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218" name="Picture 21" descr=""/>
          <p:cNvPicPr/>
          <p:nvPr/>
        </p:nvPicPr>
        <p:blipFill>
          <a:blip r:embed="rId2"/>
          <a:stretch/>
        </p:blipFill>
        <p:spPr>
          <a:xfrm>
            <a:off x="3651120" y="3782880"/>
            <a:ext cx="995040" cy="696600"/>
          </a:xfrm>
          <a:prstGeom prst="rect">
            <a:avLst/>
          </a:prstGeom>
          <a:ln>
            <a:noFill/>
          </a:ln>
        </p:spPr>
      </p:pic>
      <p:pic>
        <p:nvPicPr>
          <p:cNvPr id="219" name="Picture 22" descr=""/>
          <p:cNvPicPr/>
          <p:nvPr/>
        </p:nvPicPr>
        <p:blipFill>
          <a:blip r:embed="rId3"/>
          <a:stretch/>
        </p:blipFill>
        <p:spPr>
          <a:xfrm>
            <a:off x="5002200" y="5992920"/>
            <a:ext cx="993240" cy="696600"/>
          </a:xfrm>
          <a:prstGeom prst="rect">
            <a:avLst/>
          </a:prstGeom>
          <a:ln>
            <a:noFill/>
          </a:ln>
        </p:spPr>
      </p:pic>
      <p:sp>
        <p:nvSpPr>
          <p:cNvPr id="220" name="CustomShape 11"/>
          <p:cNvSpPr/>
          <p:nvPr/>
        </p:nvSpPr>
        <p:spPr>
          <a:xfrm>
            <a:off x="2050920" y="5619600"/>
            <a:ext cx="587160" cy="355320"/>
          </a:xfrm>
          <a:prstGeom prst="rect">
            <a:avLst/>
          </a:prstGeom>
          <a:solidFill>
            <a:srgbClr val="cc9900"/>
          </a:solidFill>
          <a:ln w="12600">
            <a:solidFill>
              <a:srgbClr val="000000"/>
            </a:solidFill>
            <a:miter/>
          </a:ln>
          <a:effectLst>
            <a:outerShdw dist="17309" dir="2700000">
              <a:srgbClr val="000000"/>
            </a:outerShdw>
          </a:effectLst>
        </p:spPr>
        <p:style>
          <a:lnRef idx="0"/>
          <a:fillRef idx="0"/>
          <a:effectRef idx="0"/>
          <a:fontRef idx="minor"/>
        </p:style>
      </p:sp>
      <p:sp>
        <p:nvSpPr>
          <p:cNvPr id="221" name="CustomShape 12"/>
          <p:cNvSpPr/>
          <p:nvPr/>
        </p:nvSpPr>
        <p:spPr>
          <a:xfrm>
            <a:off x="2008080" y="5627520"/>
            <a:ext cx="677520" cy="3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1080" rIns="91080" tIns="44640" bIns="44640"/>
          <a:p>
            <a:pPr algn="ctr">
              <a:lnSpc>
                <a:spcPct val="100000"/>
              </a:lnSpc>
            </a:pPr>
            <a:r>
              <a:rPr b="1" lang="en-GB" sz="1600" spc="-1" strike="noStrike">
                <a:solidFill>
                  <a:srgbClr val="ffffff"/>
                </a:solidFill>
                <a:latin typeface="Arial"/>
                <a:ea typeface="ＭＳ Ｐゴシック"/>
              </a:rPr>
              <a:t>Hello</a:t>
            </a:r>
            <a:endParaRPr b="0" lang="en-GB" sz="1600" spc="-1" strike="noStrike">
              <a:latin typeface="Arial"/>
            </a:endParaRPr>
          </a:p>
        </p:txBody>
      </p:sp>
      <p:sp>
        <p:nvSpPr>
          <p:cNvPr id="222" name="Line 13"/>
          <p:cNvSpPr/>
          <p:nvPr/>
        </p:nvSpPr>
        <p:spPr>
          <a:xfrm flipH="1" flipV="1">
            <a:off x="4846320" y="5457600"/>
            <a:ext cx="365760" cy="39456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23" name="Line 14"/>
          <p:cNvSpPr/>
          <p:nvPr/>
        </p:nvSpPr>
        <p:spPr>
          <a:xfrm>
            <a:off x="4357080" y="4466160"/>
            <a:ext cx="0" cy="380160"/>
          </a:xfrm>
          <a:prstGeom prst="line">
            <a:avLst/>
          </a:prstGeom>
          <a:ln w="25560">
            <a:solidFill>
              <a:srgbClr val="000000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pic>
        <p:nvPicPr>
          <p:cNvPr id="224" name="" descr=""/>
          <p:cNvPicPr/>
          <p:nvPr/>
        </p:nvPicPr>
        <p:blipFill>
          <a:blip r:embed="rId4"/>
          <a:stretch/>
        </p:blipFill>
        <p:spPr>
          <a:xfrm>
            <a:off x="3562920" y="4937760"/>
            <a:ext cx="1283400" cy="54864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Application>LibreOffice/6.0.7.3$Linux_X86_64 LibreOffice_project/00m0$Build-3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2009-05-12T07:40:22Z</dcterms:created>
  <dc:creator>Philip Smith</dc:creator>
  <dc:description/>
  <dc:language>en-GB</dc:language>
  <cp:lastModifiedBy/>
  <cp:lastPrinted>2009-05-12T08:16:37Z</cp:lastPrinted>
  <dcterms:modified xsi:type="dcterms:W3CDTF">2019-06-11T14:53:41Z</dcterms:modified>
  <cp:revision>46</cp:revision>
  <dc:subject/>
  <dc:title>OSPF Introduction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40</vt:i4>
  </property>
  <property fmtid="{D5CDD505-2E9C-101B-9397-08002B2CF9AE}" pid="8" name="PresentationFormat">
    <vt:lpwstr>On-screen Show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40</vt:i4>
  </property>
</Properties>
</file>