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ws.afnog.org/afnog2019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ws.afnog.org/" TargetMode="External"/><Relationship Id="rId3" Type="http://schemas.openxmlformats.org/officeDocument/2006/relationships/hyperlink" Target="mailto:afnog@afnog.org" TargetMode="External"/><Relationship Id="rId4" Type="http://schemas.openxmlformats.org/officeDocument/2006/relationships/hyperlink" Target="https://www.afnog.org/" TargetMode="Externa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fNOG 2018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AfNOG 2019</a:t>
            </a:r>
          </a:p>
        </p:txBody>
      </p:sp>
      <p:sp>
        <p:nvSpPr>
          <p:cNvPr id="120" name="SI-E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SI-E</a:t>
            </a:r>
          </a:p>
          <a:p>
            <a:pPr defTabSz="537463">
              <a:defRPr sz="3404"/>
            </a:pPr>
            <a:r>
              <a:t>Scalable Network Infrastructure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Internet access in classroo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0613">
              <a:tabLst>
                <a:tab pos="571500" algn="l"/>
                <a:tab pos="1168400" algn="l"/>
                <a:tab pos="1778000" algn="l"/>
                <a:tab pos="2374900" algn="l"/>
                <a:tab pos="2971800" algn="l"/>
                <a:tab pos="3594100" algn="l"/>
                <a:tab pos="4178300" algn="l"/>
                <a:tab pos="4800600" algn="l"/>
                <a:tab pos="5372100" algn="l"/>
                <a:tab pos="5969000" algn="l"/>
                <a:tab pos="6591300" algn="l"/>
                <a:tab pos="7188200" algn="l"/>
                <a:tab pos="7772400" algn="l"/>
                <a:tab pos="8394700" algn="l"/>
                <a:tab pos="8991600" algn="l"/>
                <a:tab pos="9601200" algn="l"/>
              </a:tabLst>
              <a:defRPr sz="6000"/>
            </a:lvl1pPr>
          </a:lstStyle>
          <a:p>
            <a:pPr/>
            <a:r>
              <a:t>Internet access in classrooms</a:t>
            </a:r>
          </a:p>
        </p:txBody>
      </p:sp>
      <p:sp>
        <p:nvSpPr>
          <p:cNvPr id="147" name="WiFi access should work on your personal devic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WiFi access should work on your personal devices.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SSID “AIS”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WPA-2 password “success!”</a:t>
            </a:r>
            <a:endParaRPr sz="4200"/>
          </a:p>
          <a:p>
            <a:pPr marL="583406" indent="-583406"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No charge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If you abuse this, you may be blocked!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Internet use in cla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Internet use in class</a:t>
            </a:r>
          </a:p>
        </p:txBody>
      </p:sp>
      <p:sp>
        <p:nvSpPr>
          <p:cNvPr id="150" name="Please focus on the class (do not read email/browse the web during sessions)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focus on the class (do not read email/browse the web during sessions).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You can download most of the training materials from the workshop website: 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rPr u="sng">
                <a:hlinkClick r:id="rId2" invalidUrl="" action="" tgtFrame="" tooltip="" history="1" highlightClick="0" endSnd="0"/>
              </a:rPr>
              <a:t>http://www.ws.afnog.org/afnog2019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&gt; SI-E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&gt; Detailed timetable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AfNOG electronic resourc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AfNOG electronic resources</a:t>
            </a:r>
          </a:p>
        </p:txBody>
      </p:sp>
      <p:sp>
        <p:nvSpPr>
          <p:cNvPr id="153" name="Workshop web sit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22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Workshop web site</a:t>
            </a:r>
          </a:p>
          <a:p>
            <a:pPr lvl="1" marL="9167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>
                <a:solidFill>
                  <a:schemeClr val="accent1">
                    <a:lumOff val="13529"/>
                  </a:schemeClr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 u="sng">
                <a:hlinkClick r:id="rId2" invalidUrl="" action="" tgtFrame="" tooltip="" history="1" highlightClick="0" endSnd="0"/>
              </a:rPr>
              <a:t>http://www.ws.afnog.org</a:t>
            </a:r>
            <a:endParaRPr>
              <a:uFill>
                <a:solidFill>
                  <a:srgbClr val="CCCCFF"/>
                </a:solidFill>
              </a:uFill>
            </a:endParaRPr>
          </a:p>
          <a:p>
            <a:pPr lvl="1" marL="9167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During the workshop, this will contain a “work-in-progress” site.  </a:t>
            </a:r>
          </a:p>
          <a:p>
            <a:pPr lvl="1" marL="9167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After the workshop, it will contain a copy of the materials.</a:t>
            </a:r>
          </a:p>
          <a:p>
            <a:pPr marL="472281" indent="-472281" defTabSz="626170">
              <a:spcBef>
                <a:spcPts val="18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</a:p>
          <a:p>
            <a:pPr marL="4722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Mailing List</a:t>
            </a:r>
          </a:p>
          <a:p>
            <a:pPr lvl="1" marL="9167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>
                <a:solidFill>
                  <a:schemeClr val="accent1">
                    <a:lumOff val="13529"/>
                  </a:schemeClr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 u="sng">
                <a:hlinkClick r:id="rId3" invalidUrl="" action="" tgtFrame="" tooltip="" history="1" highlightClick="0" endSnd="0"/>
              </a:rPr>
              <a:t>afnog@afnog.org</a:t>
            </a:r>
            <a:endParaRPr>
              <a:uFill>
                <a:solidFill>
                  <a:srgbClr val="CCCCFF"/>
                </a:solidFill>
              </a:uFill>
            </a:endParaRPr>
          </a:p>
          <a:p>
            <a:pPr lvl="1" marL="916781" indent="-472281" defTabSz="626170">
              <a:spcBef>
                <a:spcPts val="7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  <a:defRPr sz="3400"/>
            </a:pPr>
            <a:r>
              <a:t>subscribe via </a:t>
            </a:r>
            <a:r>
              <a:rPr u="sng">
                <a:hlinkClick r:id="rId4" invalidUrl="" action="" tgtFrame="" tooltip="" history="1" highlightClick="0" endSnd="0"/>
              </a:rPr>
              <a:t>https://www.afnog.org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Daily Schedule"/>
          <p:cNvSpPr txBox="1"/>
          <p:nvPr/>
        </p:nvSpPr>
        <p:spPr>
          <a:xfrm>
            <a:off x="853436" y="50923"/>
            <a:ext cx="11143644" cy="855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5600">
                <a:solidFill>
                  <a:srgbClr val="FFCC00"/>
                </a:solidFill>
              </a:defRPr>
            </a:lvl1pPr>
          </a:lstStyle>
          <a:p>
            <a:pPr/>
            <a:r>
              <a:t>Daily Schedule</a:t>
            </a:r>
          </a:p>
        </p:txBody>
      </p:sp>
      <p:sp>
        <p:nvSpPr>
          <p:cNvPr id="156" name="06:30 – 08:30      Breakfast…"/>
          <p:cNvSpPr txBox="1"/>
          <p:nvPr/>
        </p:nvSpPr>
        <p:spPr>
          <a:xfrm>
            <a:off x="655882" y="1724320"/>
            <a:ext cx="14045038" cy="72238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lvl="8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08:30 – 10:30      Classroom session (2 h)</a:t>
            </a: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5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>
                <a:solidFill>
                  <a:srgbClr val="A9A9A9"/>
                </a:solidFill>
              </a:defRPr>
            </a:pPr>
            <a:r>
              <a:rPr sz="3800"/>
              <a:t>10:30 – 11:00      </a:t>
            </a:r>
            <a:r>
              <a:rPr i="1" sz="3800"/>
              <a:t>Tea/Coffee</a:t>
            </a:r>
            <a:endParaRPr i="1" sz="3800"/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11:30 – 13:00      Classroom session (1.5 h)</a:t>
            </a: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>
                <a:solidFill>
                  <a:srgbClr val="A9A9A9"/>
                </a:solidFill>
              </a:defRPr>
            </a:pPr>
            <a:r>
              <a:t>13:00 – 14:00      </a:t>
            </a:r>
            <a:r>
              <a:rPr i="1"/>
              <a:t>Lunch </a:t>
            </a:r>
            <a:endParaRPr i="1"/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14:00 – 16:00      Classroom session (2 h)</a:t>
            </a: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>
                <a:solidFill>
                  <a:srgbClr val="A9A9A9"/>
                </a:solidFill>
              </a:defRPr>
            </a:pPr>
            <a:r>
              <a:t>16:00 – 16:30      </a:t>
            </a:r>
            <a:r>
              <a:rPr i="1"/>
              <a:t>Tea/Coffee</a:t>
            </a:r>
            <a:endParaRPr i="1"/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16:30 – 18:00      Classroom session (1.5 h)</a:t>
            </a: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>
                <a:solidFill>
                  <a:srgbClr val="A9A9A9"/>
                </a:solidFill>
              </a:defRPr>
            </a:pPr>
            <a:r>
              <a:t>18:30 – 20:00      </a:t>
            </a:r>
            <a:r>
              <a:rPr i="1"/>
              <a:t>Dinner </a:t>
            </a:r>
            <a:endParaRPr i="1"/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4400"/>
            </a:pP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20:00 -				 Optional Evening session  </a:t>
            </a:r>
          </a:p>
          <a:p>
            <a:pPr lvl="4" marL="351225" indent="-351225" algn="l">
              <a:lnSpc>
                <a:spcPct val="61000"/>
              </a:lnSpc>
              <a:tabLst>
                <a:tab pos="4445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  <a:tab pos="11480800" algn="l"/>
                <a:tab pos="12128500" algn="l"/>
              </a:tabLst>
              <a:defRPr sz="3800"/>
            </a:pPr>
            <a:r>
              <a:t> 		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ime Keepi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Time Keeping</a:t>
            </a:r>
          </a:p>
        </p:txBody>
      </p:sp>
      <p:sp>
        <p:nvSpPr>
          <p:cNvPr id="159" name="Please be on tim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be on time.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We have a lot of material to cover and we won’t be able to, if breaks get extended.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Latecomers may be refused re-admission 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Evening ses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Evening sessions</a:t>
            </a:r>
          </a:p>
        </p:txBody>
      </p:sp>
      <p:sp>
        <p:nvSpPr>
          <p:cNvPr id="162" name="There might be optional evening sessio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There might be optional evening sessions.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If you’d like us to cover a specific topic, please let us know (writing pad at the back)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lassroom layou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Classroom layout</a:t>
            </a:r>
          </a:p>
        </p:txBody>
      </p:sp>
      <p:sp>
        <p:nvSpPr>
          <p:cNvPr id="165" name="10 “cells” - labelled A,B,….J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7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3-4 “cells” - labelled A,B,….J </a:t>
            </a:r>
          </a:p>
          <a:p>
            <a:pPr marL="527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</a:p>
          <a:p>
            <a:pPr marL="527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Each cell has: </a:t>
            </a:r>
          </a:p>
          <a:p>
            <a:pPr lvl="1" marL="9723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1-2 participants</a:t>
            </a:r>
          </a:p>
          <a:p>
            <a:pPr lvl="2" marL="1416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 PC running Linux/FreeBSD</a:t>
            </a:r>
          </a:p>
          <a:p>
            <a:pPr lvl="2" marL="1416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1 Cisco router</a:t>
            </a:r>
          </a:p>
          <a:p>
            <a:pPr marL="527843" indent="-527843" defTabSz="607000">
              <a:spcBef>
                <a:spcPts val="18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</a:p>
          <a:p>
            <a:pPr marL="527843" indent="-527843" defTabSz="607000">
              <a:spcBef>
                <a:spcPts val="700"/>
              </a:spcBef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3800"/>
            </a:pPr>
            <a:r>
              <a:t>Use the classroom WiFi to access the cloud.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Logical structure of each “cell”"/>
          <p:cNvSpPr txBox="1"/>
          <p:nvPr/>
        </p:nvSpPr>
        <p:spPr>
          <a:xfrm>
            <a:off x="955036" y="479900"/>
            <a:ext cx="11130682" cy="8556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5600">
                <a:solidFill>
                  <a:srgbClr val="FFCC00"/>
                </a:solidFill>
              </a:defRPr>
            </a:lvl1pPr>
          </a:lstStyle>
          <a:p>
            <a:pPr/>
            <a:r>
              <a:t>Logical structure of each “cell”</a:t>
            </a:r>
          </a:p>
        </p:txBody>
      </p:sp>
      <p:grpSp>
        <p:nvGrpSpPr>
          <p:cNvPr id="170" name="Group"/>
          <p:cNvGrpSpPr/>
          <p:nvPr/>
        </p:nvGrpSpPr>
        <p:grpSpPr>
          <a:xfrm>
            <a:off x="7938878" y="5882866"/>
            <a:ext cx="2063851" cy="2523127"/>
            <a:chOff x="0" y="0"/>
            <a:chExt cx="2063850" cy="2523126"/>
          </a:xfrm>
        </p:grpSpPr>
        <p:sp>
          <p:nvSpPr>
            <p:cNvPr id="168" name="Rectangle"/>
            <p:cNvSpPr/>
            <p:nvPr/>
          </p:nvSpPr>
          <p:spPr>
            <a:xfrm>
              <a:off x="-1" y="0"/>
              <a:ext cx="2063852" cy="2523127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69" name="Router"/>
            <p:cNvSpPr txBox="1"/>
            <p:nvPr/>
          </p:nvSpPr>
          <p:spPr>
            <a:xfrm>
              <a:off x="261839" y="822936"/>
              <a:ext cx="1540161" cy="636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Router</a:t>
              </a:r>
            </a:p>
          </p:txBody>
        </p:sp>
      </p:grpSp>
      <p:sp>
        <p:nvSpPr>
          <p:cNvPr id="171" name="gig1/0"/>
          <p:cNvSpPr txBox="1"/>
          <p:nvPr/>
        </p:nvSpPr>
        <p:spPr>
          <a:xfrm>
            <a:off x="9972666" y="5904027"/>
            <a:ext cx="1446545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gig1/0</a:t>
            </a:r>
          </a:p>
        </p:txBody>
      </p:sp>
      <p:sp>
        <p:nvSpPr>
          <p:cNvPr id="172" name="console"/>
          <p:cNvSpPr txBox="1"/>
          <p:nvPr/>
        </p:nvSpPr>
        <p:spPr>
          <a:xfrm>
            <a:off x="5819661" y="7291526"/>
            <a:ext cx="2063850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console</a:t>
            </a:r>
          </a:p>
        </p:txBody>
      </p:sp>
      <p:sp>
        <p:nvSpPr>
          <p:cNvPr id="173" name="gig2/0"/>
          <p:cNvSpPr txBox="1"/>
          <p:nvPr/>
        </p:nvSpPr>
        <p:spPr>
          <a:xfrm>
            <a:off x="9972666" y="6697186"/>
            <a:ext cx="1446545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gig2/0</a:t>
            </a:r>
          </a:p>
        </p:txBody>
      </p:sp>
      <p:sp>
        <p:nvSpPr>
          <p:cNvPr id="174" name="gig3/0"/>
          <p:cNvSpPr txBox="1"/>
          <p:nvPr/>
        </p:nvSpPr>
        <p:spPr>
          <a:xfrm>
            <a:off x="9972666" y="7494727"/>
            <a:ext cx="1446545" cy="636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gig3/0</a:t>
            </a:r>
          </a:p>
        </p:txBody>
      </p:sp>
      <p:sp>
        <p:nvSpPr>
          <p:cNvPr id="175" name="gig0/0"/>
          <p:cNvSpPr txBox="1"/>
          <p:nvPr/>
        </p:nvSpPr>
        <p:spPr>
          <a:xfrm>
            <a:off x="6351151" y="6163240"/>
            <a:ext cx="1507254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  <a:tab pos="1257300" algn="l"/>
              </a:tabLst>
              <a:defRPr sz="3400"/>
            </a:lvl1pPr>
          </a:lstStyle>
          <a:p>
            <a:pPr/>
            <a:r>
              <a:t>gig0/0</a:t>
            </a:r>
          </a:p>
        </p:txBody>
      </p:sp>
      <p:grpSp>
        <p:nvGrpSpPr>
          <p:cNvPr id="178" name="Group"/>
          <p:cNvGrpSpPr/>
          <p:nvPr/>
        </p:nvGrpSpPr>
        <p:grpSpPr>
          <a:xfrm>
            <a:off x="659112" y="5835843"/>
            <a:ext cx="3577777" cy="2773317"/>
            <a:chOff x="-1" y="0"/>
            <a:chExt cx="3577776" cy="2773315"/>
          </a:xfrm>
        </p:grpSpPr>
        <p:sp>
          <p:nvSpPr>
            <p:cNvPr id="176" name="Rectangle"/>
            <p:cNvSpPr/>
            <p:nvPr/>
          </p:nvSpPr>
          <p:spPr>
            <a:xfrm>
              <a:off x="223605" y="0"/>
              <a:ext cx="3130570" cy="2773317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77" name="FreeBSD/Linux…"/>
            <p:cNvSpPr txBox="1"/>
            <p:nvPr/>
          </p:nvSpPr>
          <p:spPr>
            <a:xfrm>
              <a:off x="-2" y="808219"/>
              <a:ext cx="3577778" cy="11568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63998" tIns="63998" rIns="63998" bIns="63998" numCol="1" anchor="ctr">
              <a:spAutoFit/>
            </a:bodyPr>
            <a:lstStyle/>
            <a:p>
              <a:pPr>
                <a:tabLst>
                  <a:tab pos="622300" algn="l"/>
                  <a:tab pos="1257300" algn="l"/>
                </a:tabLst>
                <a:defRPr sz="3400"/>
              </a:pPr>
              <a:r>
                <a:t>Linux</a:t>
              </a:r>
            </a:p>
            <a:p>
              <a:pPr>
                <a:tabLst>
                  <a:tab pos="622300" algn="l"/>
                  <a:tab pos="1257300" algn="l"/>
                </a:tabLst>
                <a:defRPr sz="3400"/>
              </a:pPr>
              <a:r>
                <a:t>PC</a:t>
              </a:r>
            </a:p>
          </p:txBody>
        </p:sp>
      </p:grpSp>
      <p:sp>
        <p:nvSpPr>
          <p:cNvPr id="179" name="em0"/>
          <p:cNvSpPr txBox="1"/>
          <p:nvPr/>
        </p:nvSpPr>
        <p:spPr>
          <a:xfrm>
            <a:off x="4197653" y="6449831"/>
            <a:ext cx="1124846" cy="6361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3998" tIns="63998" rIns="63998" bIns="63998" anchor="ctr">
            <a:spAutoFit/>
          </a:bodyPr>
          <a:lstStyle>
            <a:lvl1pPr>
              <a:tabLst>
                <a:tab pos="622300" algn="l"/>
              </a:tabLst>
              <a:defRPr sz="3400"/>
            </a:lvl1pPr>
          </a:lstStyle>
          <a:p>
            <a:pPr/>
            <a:r>
              <a:t>ens3</a:t>
            </a:r>
          </a:p>
        </p:txBody>
      </p:sp>
      <p:grpSp>
        <p:nvGrpSpPr>
          <p:cNvPr id="182" name="Group"/>
          <p:cNvGrpSpPr/>
          <p:nvPr/>
        </p:nvGrpSpPr>
        <p:grpSpPr>
          <a:xfrm>
            <a:off x="909213" y="4448681"/>
            <a:ext cx="1580750" cy="636172"/>
            <a:chOff x="-1" y="0"/>
            <a:chExt cx="1580748" cy="636170"/>
          </a:xfrm>
        </p:grpSpPr>
        <p:sp>
          <p:nvSpPr>
            <p:cNvPr id="180" name="Rectangle"/>
            <p:cNvSpPr/>
            <p:nvPr/>
          </p:nvSpPr>
          <p:spPr>
            <a:xfrm>
              <a:off x="717514" y="134360"/>
              <a:ext cx="152667" cy="85828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1" name="Screen"/>
            <p:cNvSpPr txBox="1"/>
            <p:nvPr/>
          </p:nvSpPr>
          <p:spPr>
            <a:xfrm>
              <a:off x="-2" y="-1"/>
              <a:ext cx="1580750" cy="636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Screen</a:t>
              </a:r>
            </a:p>
          </p:txBody>
        </p:sp>
      </p:grpSp>
      <p:grpSp>
        <p:nvGrpSpPr>
          <p:cNvPr id="185" name="Group"/>
          <p:cNvGrpSpPr/>
          <p:nvPr/>
        </p:nvGrpSpPr>
        <p:grpSpPr>
          <a:xfrm>
            <a:off x="2578739" y="3964761"/>
            <a:ext cx="1531525" cy="1156872"/>
            <a:chOff x="-1" y="0"/>
            <a:chExt cx="1531523" cy="1156870"/>
          </a:xfrm>
        </p:grpSpPr>
        <p:sp>
          <p:nvSpPr>
            <p:cNvPr id="183" name="Rectangle"/>
            <p:cNvSpPr/>
            <p:nvPr/>
          </p:nvSpPr>
          <p:spPr>
            <a:xfrm>
              <a:off x="673583" y="614010"/>
              <a:ext cx="152666" cy="85827"/>
            </a:xfrm>
            <a:prstGeom prst="rect">
              <a:avLst/>
            </a:pr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4" name="Kbd/…"/>
            <p:cNvSpPr txBox="1"/>
            <p:nvPr/>
          </p:nvSpPr>
          <p:spPr>
            <a:xfrm>
              <a:off x="-2" y="0"/>
              <a:ext cx="1531525" cy="11568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/>
            <a:p>
              <a:pPr>
                <a:tabLst>
                  <a:tab pos="622300" algn="l"/>
                </a:tabLst>
                <a:defRPr sz="3400"/>
              </a:pPr>
              <a:r>
                <a:t>Kbd/</a:t>
              </a:r>
            </a:p>
            <a:p>
              <a:pPr>
                <a:tabLst>
                  <a:tab pos="622300" algn="l"/>
                </a:tabLst>
                <a:defRPr sz="3400"/>
              </a:pPr>
              <a:r>
                <a:t>mouse</a:t>
              </a:r>
            </a:p>
          </p:txBody>
        </p:sp>
      </p:grpSp>
      <p:sp>
        <p:nvSpPr>
          <p:cNvPr id="186" name="Line"/>
          <p:cNvSpPr/>
          <p:nvPr/>
        </p:nvSpPr>
        <p:spPr>
          <a:xfrm>
            <a:off x="3344505" y="5383291"/>
            <a:ext cx="5" cy="468869"/>
          </a:xfrm>
          <a:prstGeom prst="line">
            <a:avLst/>
          </a:prstGeom>
          <a:ln w="50800">
            <a:solidFill>
              <a:srgbClr val="FF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7" name="Line"/>
          <p:cNvSpPr/>
          <p:nvPr/>
        </p:nvSpPr>
        <p:spPr>
          <a:xfrm>
            <a:off x="1699586" y="5383288"/>
            <a:ext cx="4" cy="468876"/>
          </a:xfrm>
          <a:prstGeom prst="line">
            <a:avLst/>
          </a:prstGeom>
          <a:ln w="50800">
            <a:solidFill>
              <a:srgbClr val="FF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90" name="Group"/>
          <p:cNvGrpSpPr/>
          <p:nvPr/>
        </p:nvGrpSpPr>
        <p:grpSpPr>
          <a:xfrm>
            <a:off x="695436" y="2807521"/>
            <a:ext cx="1748720" cy="636171"/>
            <a:chOff x="0" y="0"/>
            <a:chExt cx="1748719" cy="636170"/>
          </a:xfrm>
        </p:grpSpPr>
        <p:sp>
          <p:nvSpPr>
            <p:cNvPr id="188" name="Shape"/>
            <p:cNvSpPr/>
            <p:nvPr/>
          </p:nvSpPr>
          <p:spPr>
            <a:xfrm>
              <a:off x="329589" y="268285"/>
              <a:ext cx="250514" cy="2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89" name="Student"/>
            <p:cNvSpPr txBox="1"/>
            <p:nvPr/>
          </p:nvSpPr>
          <p:spPr>
            <a:xfrm>
              <a:off x="-1" y="-1"/>
              <a:ext cx="1748720" cy="636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Student</a:t>
              </a:r>
            </a:p>
          </p:txBody>
        </p:sp>
      </p:grpSp>
      <p:grpSp>
        <p:nvGrpSpPr>
          <p:cNvPr id="193" name="Group"/>
          <p:cNvGrpSpPr/>
          <p:nvPr/>
        </p:nvGrpSpPr>
        <p:grpSpPr>
          <a:xfrm>
            <a:off x="2650677" y="2807521"/>
            <a:ext cx="1748721" cy="636171"/>
            <a:chOff x="0" y="0"/>
            <a:chExt cx="1748719" cy="636170"/>
          </a:xfrm>
        </p:grpSpPr>
        <p:sp>
          <p:nvSpPr>
            <p:cNvPr id="191" name="Shape"/>
            <p:cNvSpPr/>
            <p:nvPr/>
          </p:nvSpPr>
          <p:spPr>
            <a:xfrm>
              <a:off x="327330" y="268285"/>
              <a:ext cx="250514" cy="2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690" y="0"/>
                  </a:lnTo>
                  <a:lnTo>
                    <a:pt x="21600" y="21600"/>
                  </a:lnTo>
                  <a:lnTo>
                    <a:pt x="2536" y="0"/>
                  </a:lnTo>
                  <a:close/>
                </a:path>
              </a:pathLst>
            </a:custGeom>
            <a:solidFill>
              <a:srgbClr val="99CC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/>
              </a:pPr>
            </a:p>
          </p:txBody>
        </p:sp>
        <p:sp>
          <p:nvSpPr>
            <p:cNvPr id="192" name="Student"/>
            <p:cNvSpPr txBox="1"/>
            <p:nvPr/>
          </p:nvSpPr>
          <p:spPr>
            <a:xfrm>
              <a:off x="-1" y="-1"/>
              <a:ext cx="1748720" cy="6361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63998" tIns="63998" rIns="63998" bIns="63998" numCol="1" anchor="ctr">
              <a:spAutoFit/>
            </a:bodyPr>
            <a:lstStyle>
              <a:lvl1pPr>
                <a:tabLst>
                  <a:tab pos="622300" algn="l"/>
                  <a:tab pos="1257300" algn="l"/>
                </a:tabLst>
                <a:defRPr sz="3400"/>
              </a:lvl1pPr>
            </a:lstStyle>
            <a:p>
              <a:pPr/>
              <a:r>
                <a:t>Student</a:t>
              </a:r>
            </a:p>
          </p:txBody>
        </p:sp>
      </p:grpSp>
      <p:sp>
        <p:nvSpPr>
          <p:cNvPr id="194" name="Line"/>
          <p:cNvSpPr/>
          <p:nvPr/>
        </p:nvSpPr>
        <p:spPr>
          <a:xfrm>
            <a:off x="4034116" y="7188765"/>
            <a:ext cx="3898269" cy="1"/>
          </a:xfrm>
          <a:prstGeom prst="line">
            <a:avLst/>
          </a:prstGeom>
          <a:ln w="50800">
            <a:solidFill>
              <a:srgbClr val="CCFF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Where are the routers and the PC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7000">
              <a:tabLst>
                <a:tab pos="584200" algn="l"/>
                <a:tab pos="1181100" algn="l"/>
                <a:tab pos="1803400" algn="l"/>
                <a:tab pos="2400300" algn="l"/>
                <a:tab pos="3009900" algn="l"/>
                <a:tab pos="3619500" algn="l"/>
                <a:tab pos="4216400" algn="l"/>
                <a:tab pos="4838700" algn="l"/>
                <a:tab pos="5448300" algn="l"/>
                <a:tab pos="6045200" algn="l"/>
                <a:tab pos="6654800" algn="l"/>
                <a:tab pos="7251700" algn="l"/>
                <a:tab pos="7874000" algn="l"/>
                <a:tab pos="8483600" algn="l"/>
                <a:tab pos="9080500" algn="l"/>
                <a:tab pos="9690100" algn="l"/>
              </a:tabLst>
              <a:defRPr sz="5000"/>
            </a:lvl1pPr>
          </a:lstStyle>
          <a:p>
            <a:pPr/>
            <a:r>
              <a:t>Where are the routers and the PCs?</a:t>
            </a:r>
          </a:p>
        </p:txBody>
      </p:sp>
      <p:sp>
        <p:nvSpPr>
          <p:cNvPr id="197" name="Virtual devices inside one or two real PCs with a lot of memory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72281" indent="-472281" defTabSz="632557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Virtual devices inside one or two real PCs with a lot of memory.</a:t>
            </a:r>
          </a:p>
          <a:p>
            <a:pPr marL="472281" indent="-472281" defTabSz="632557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</a:p>
          <a:p>
            <a:pPr marL="472281" indent="-472281" defTabSz="632557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Special IP addresses and port numbers connect the outside world to the virtual devices.</a:t>
            </a:r>
          </a:p>
          <a:p>
            <a:pPr marL="472281" indent="-472281" defTabSz="632557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</a:p>
          <a:p>
            <a:pPr marL="472281" indent="-472281" defTabSz="632557">
              <a:spcBef>
                <a:spcPts val="700"/>
              </a:spcBef>
              <a:tabLst>
                <a:tab pos="609600" algn="l"/>
                <a:tab pos="1244600" algn="l"/>
                <a:tab pos="1866900" algn="l"/>
                <a:tab pos="2501900" algn="l"/>
                <a:tab pos="3136900" algn="l"/>
                <a:tab pos="3771900" algn="l"/>
                <a:tab pos="4406900" algn="l"/>
                <a:tab pos="5054600" algn="l"/>
                <a:tab pos="5664200" algn="l"/>
                <a:tab pos="6299200" algn="l"/>
                <a:tab pos="6946900" algn="l"/>
                <a:tab pos="7556500" algn="l"/>
                <a:tab pos="8191500" algn="l"/>
                <a:tab pos="8839200" algn="l"/>
                <a:tab pos="9461500" algn="l"/>
                <a:tab pos="10109200" algn="l"/>
              </a:tabLst>
              <a:defRPr sz="3400"/>
            </a:pPr>
            <a:r>
              <a:t>Instructors can do things like connect the ethernet port of two virtual routers together, or connect the ethernet port of a PC to the ethernet port of a router.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ccess to virtual PCs and Rout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87831">
              <a:tabLst>
                <a:tab pos="571500" algn="l"/>
                <a:tab pos="1155700" algn="l"/>
                <a:tab pos="1739900" algn="l"/>
                <a:tab pos="2324100" algn="l"/>
                <a:tab pos="2895600" algn="l"/>
                <a:tab pos="3517900" algn="l"/>
                <a:tab pos="4089400" algn="l"/>
                <a:tab pos="4686300" algn="l"/>
                <a:tab pos="5270500" algn="l"/>
                <a:tab pos="5842000" algn="l"/>
                <a:tab pos="6438900" algn="l"/>
                <a:tab pos="7035800" algn="l"/>
                <a:tab pos="7620000" algn="l"/>
                <a:tab pos="8216900" algn="l"/>
                <a:tab pos="8788400" algn="l"/>
                <a:tab pos="9385300" algn="l"/>
              </a:tabLst>
              <a:defRPr sz="5200"/>
            </a:lvl1pPr>
          </a:lstStyle>
          <a:p>
            <a:pPr/>
            <a:r>
              <a:t>Access to virtual PCs and Routers</a:t>
            </a:r>
          </a:p>
        </p:txBody>
      </p:sp>
      <p:sp>
        <p:nvSpPr>
          <p:cNvPr id="200" name="Use VNC to a special hostname and port to connect to your virtual PC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Use VNC to a special hostname and port to connect to your virtual PC.</a:t>
            </a:r>
          </a:p>
          <a:p>
            <a:pPr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</a:p>
          <a:p>
            <a:pPr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Use telnet to a special hostname and port to access the serial console of your virtual router.</a:t>
            </a:r>
          </a:p>
          <a:p>
            <a:pPr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</a:p>
          <a:p>
            <a:pPr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See notes for details: </a:t>
            </a:r>
          </a:p>
          <a:p>
            <a:pPr lvl="1"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SI-E, </a:t>
            </a:r>
          </a:p>
          <a:p>
            <a:pPr lvl="1"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Details</a:t>
            </a:r>
          </a:p>
          <a:p>
            <a:pPr lvl="1"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Monday morning session</a:t>
            </a:r>
          </a:p>
          <a:p>
            <a:pPr lvl="1" defTabSz="626170">
              <a:spcBef>
                <a:spcPts val="500"/>
              </a:spcBef>
              <a:tabLst>
                <a:tab pos="609600" algn="l"/>
                <a:tab pos="1219200" algn="l"/>
                <a:tab pos="1854200" algn="l"/>
                <a:tab pos="2489200" algn="l"/>
                <a:tab pos="3098800" algn="l"/>
                <a:tab pos="3733800" algn="l"/>
                <a:tab pos="4368800" algn="l"/>
                <a:tab pos="4991100" algn="l"/>
                <a:tab pos="5613400" algn="l"/>
                <a:tab pos="6223000" algn="l"/>
                <a:tab pos="6870700" algn="l"/>
                <a:tab pos="7493000" algn="l"/>
                <a:tab pos="8102600" algn="l"/>
                <a:tab pos="8750300" algn="l"/>
                <a:tab pos="9372600" algn="l"/>
                <a:tab pos="9994900" algn="l"/>
              </a:tabLst>
            </a:pPr>
            <a:r>
              <a:t>&gt; Equipment access details.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What you will lear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What you will learn</a:t>
            </a:r>
          </a:p>
        </p:txBody>
      </p:sp>
      <p:sp>
        <p:nvSpPr>
          <p:cNvPr id="123" name="Internet Protocol stack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Internet Protocol stack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IP Addressing (IPv4 and IPv6)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Static routing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Dynamic routing with OSPF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Exterior routing with BGP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Router management 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Network operations and management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Internet exchange points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Install VNC and Telnet/SSH cli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00613">
              <a:tabLst>
                <a:tab pos="571500" algn="l"/>
                <a:tab pos="1168400" algn="l"/>
                <a:tab pos="1778000" algn="l"/>
                <a:tab pos="2374900" algn="l"/>
                <a:tab pos="2971800" algn="l"/>
                <a:tab pos="3594100" algn="l"/>
                <a:tab pos="4178300" algn="l"/>
                <a:tab pos="4800600" algn="l"/>
                <a:tab pos="5372100" algn="l"/>
                <a:tab pos="5969000" algn="l"/>
                <a:tab pos="6591300" algn="l"/>
                <a:tab pos="7188200" algn="l"/>
                <a:tab pos="7772400" algn="l"/>
                <a:tab pos="8394700" algn="l"/>
                <a:tab pos="8991600" algn="l"/>
                <a:tab pos="9601200" algn="l"/>
              </a:tabLst>
              <a:defRPr sz="5200"/>
            </a:lvl1pPr>
          </a:lstStyle>
          <a:p>
            <a:pPr/>
            <a:r>
              <a:t>Install VNC and Telnet/SSH clients</a:t>
            </a:r>
          </a:p>
        </p:txBody>
      </p:sp>
      <p:sp>
        <p:nvSpPr>
          <p:cNvPr id="203" name="Window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78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Windows:</a:t>
            </a:r>
          </a:p>
          <a:p>
            <a:pPr lvl="1" marL="9723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Search for “VNC viewer”.  TightVNC or RealVNC are both fine</a:t>
            </a:r>
          </a:p>
          <a:p>
            <a:pPr lvl="1" marL="9723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Search for “putty ssh”</a:t>
            </a:r>
          </a:p>
          <a:p>
            <a:pPr marL="5278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Linux: </a:t>
            </a:r>
          </a:p>
          <a:p>
            <a:pPr lvl="1" marL="9723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Install “vinagre” or any other VNC package</a:t>
            </a:r>
          </a:p>
          <a:p>
            <a:pPr lvl="1" marL="9723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Telnet and SSH are built in</a:t>
            </a:r>
          </a:p>
          <a:p>
            <a:pPr marL="5278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Mac:</a:t>
            </a:r>
          </a:p>
          <a:p>
            <a:pPr lvl="1" marL="972343" indent="-527843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3800"/>
            </a:pPr>
            <a:r>
              <a:t>VNC, Telnet and SSH are already built in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PC Configur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PC Configuration</a:t>
            </a:r>
          </a:p>
        </p:txBody>
      </p:sp>
      <p:sp>
        <p:nvSpPr>
          <p:cNvPr id="206" name="Ubuntu Linux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Ubuntu Linux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“root” password is “afnog”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user “afnog” password is “afnog” 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change passwords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patch security holes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Do NOT install DNS resolvers.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Open Ques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Open Questions</a:t>
            </a:r>
          </a:p>
        </p:txBody>
      </p:sp>
      <p:sp>
        <p:nvSpPr>
          <p:cNvPr id="209" name="Please feel free to ask any questions during the session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feel free to ask any questions during the sessions.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interrupt us if you don’t understand anything, or if you have a question.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ask questions  :-)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WELCOME to AFNOG…"/>
          <p:cNvSpPr txBox="1"/>
          <p:nvPr/>
        </p:nvSpPr>
        <p:spPr>
          <a:xfrm>
            <a:off x="930323" y="1798803"/>
            <a:ext cx="11144154" cy="6155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/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>
                <a:solidFill>
                  <a:srgbClr val="89D3E8"/>
                </a:solidFill>
              </a:defRPr>
            </a:pPr>
            <a:r>
              <a:t>WELCOME to AFNOG</a:t>
            </a: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Learn everything you can,</a:t>
            </a: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Have fun,</a:t>
            </a: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Take photos,</a:t>
            </a: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Network,</a:t>
            </a: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</a:p>
          <a:p>
            <a:pPr marL="461257" indent="-459670">
              <a:tabLst>
                <a:tab pos="457200" algn="l"/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400"/>
            </a:pPr>
            <a:r>
              <a:t>Ask questions, you’ll make the instructors happy.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Instruc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Instructors</a:t>
            </a:r>
          </a:p>
        </p:txBody>
      </p:sp>
      <p:sp>
        <p:nvSpPr>
          <p:cNvPr id="126" name="Frank Habicht (TZ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Dev Jeenia (MU)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Frank Habicht (TZ)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Geert Jan de Groot (NL)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Maina Noah (TZ)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Nishal Goburdhan (ZA)</a:t>
            </a: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Patience Ngcaba (UG)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Sara Alamin Mohammed Hassan (SD)</a:t>
            </a:r>
            <a:endParaRPr sz="4200"/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Stephen Honlue (CM)   (remote)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articipa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Participants</a:t>
            </a:r>
          </a:p>
        </p:txBody>
      </p:sp>
      <p:sp>
        <p:nvSpPr>
          <p:cNvPr id="129" name="Entire Workshop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Entire Workshop:   </a:t>
            </a:r>
            <a:endParaRPr sz="4200"/>
          </a:p>
          <a:p>
            <a:pPr lvl="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150 participants</a:t>
            </a:r>
            <a:endParaRPr sz="4200"/>
          </a:p>
          <a:p>
            <a:pPr lvl="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29 Countries</a:t>
            </a:r>
            <a:endParaRPr sz="4200"/>
          </a:p>
          <a:p>
            <a:pPr lvl="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8 tracks</a:t>
            </a:r>
            <a:endParaRPr sz="4200"/>
          </a:p>
          <a:p>
            <a:pPr marL="583406" indent="-583406"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This track:  25 participants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Please introduce yourselves now.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Let us know 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Let us know … </a:t>
            </a:r>
          </a:p>
        </p:txBody>
      </p:sp>
      <p:sp>
        <p:nvSpPr>
          <p:cNvPr id="132" name="… if we speak too fa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we speak too fast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you can’t see 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… if you don’t understand! 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  <a:tab pos="10845800" algn="l"/>
              </a:tabLst>
            </a:pPr>
            <a:r>
              <a:t>The only stupid question is one you don’t ask!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You should have received ..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You should have received .. </a:t>
            </a:r>
          </a:p>
        </p:txBody>
      </p:sp>
      <p:sp>
        <p:nvSpPr>
          <p:cNvPr id="135" name="Name badges   (Please wear these at all times!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Name badges   (Please wear these at all times!)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Folder with: 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Notepad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Pen</a:t>
            </a:r>
            <a:endParaRPr sz="4200"/>
          </a:p>
          <a:p>
            <a:pPr lvl="1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Information Pack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You will receive 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You will receive … </a:t>
            </a:r>
          </a:p>
        </p:txBody>
      </p:sp>
      <p:sp>
        <p:nvSpPr>
          <p:cNvPr id="138" name="eboo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ebooks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workshop materials on USB flash drives</a:t>
            </a:r>
            <a:endParaRPr sz="4200"/>
          </a:p>
          <a:p>
            <a:pPr marL="583406" indent="-583406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200"/>
            </a:pPr>
          </a:p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Take them back, and teach others!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Extra room char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Extra room charges</a:t>
            </a:r>
          </a:p>
        </p:txBody>
      </p:sp>
      <p:sp>
        <p:nvSpPr>
          <p:cNvPr id="141" name="AfNOG will not pay for hotel “extras” such a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55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AfNOG will </a:t>
            </a:r>
            <a:r>
              <a:rPr b="1"/>
              <a:t>not</a:t>
            </a:r>
            <a:r>
              <a:t> pay for hotel “extras” such as: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telephone calls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room service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bar 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mini-bar in your hotel room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laundry</a:t>
            </a:r>
          </a:p>
          <a:p>
            <a:pPr lvl="2" marL="1444625" indent="-555625">
              <a:spcBef>
                <a:spcPts val="8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4000"/>
            </a:pPr>
            <a:r>
              <a:t>etc..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Hotel Internet Acces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  <a:defRPr sz="6400"/>
            </a:lvl1pPr>
          </a:lstStyle>
          <a:p>
            <a:pPr/>
            <a:r>
              <a:t>Hotel Internet Access</a:t>
            </a:r>
          </a:p>
        </p:txBody>
      </p:sp>
      <p:sp>
        <p:nvSpPr>
          <p:cNvPr id="144" name="Free WiFi at the hote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Free Wifi at the Hotel </a:t>
            </a:r>
          </a:p>
          <a:p>
            <a:pPr lvl="2">
              <a:spcBef>
                <a:spcPts val="900"/>
              </a:spcBef>
              <a:tabLst>
                <a:tab pos="622300" algn="l"/>
                <a:tab pos="1257300" algn="l"/>
                <a:tab pos="1905000" algn="l"/>
                <a:tab pos="2540000" algn="l"/>
                <a:tab pos="3175000" algn="l"/>
                <a:tab pos="3822700" algn="l"/>
                <a:tab pos="4457700" algn="l"/>
                <a:tab pos="5105400" algn="l"/>
                <a:tab pos="5740400" algn="l"/>
                <a:tab pos="6375400" algn="l"/>
                <a:tab pos="7023100" algn="l"/>
                <a:tab pos="7658100" algn="l"/>
                <a:tab pos="8280400" algn="l"/>
                <a:tab pos="8940800" algn="l"/>
                <a:tab pos="9563100" algn="l"/>
                <a:tab pos="10210800" algn="l"/>
              </a:tabLst>
            </a:pPr>
            <a:r>
              <a:t>(or else at the conference..)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