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ws.afnog.org/" TargetMode="External"/><Relationship Id="rId3" Type="http://schemas.openxmlformats.org/officeDocument/2006/relationships/hyperlink" Target="mailto:afnog@afnog.org" TargetMode="External"/><Relationship Id="rId4" Type="http://schemas.openxmlformats.org/officeDocument/2006/relationships/hyperlink" Target="https://www.afnog.org/" TargetMode="Externa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fNOG 2018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AfNOG 2018</a:t>
            </a:r>
          </a:p>
        </p:txBody>
      </p:sp>
      <p:sp>
        <p:nvSpPr>
          <p:cNvPr id="120" name="SI-E…"/>
          <p:cNvSpPr txBox="1"/>
          <p:nvPr>
            <p:ph type="subTitle" sz="quarter" idx="1"/>
          </p:nvPr>
        </p:nvSpPr>
        <p:spPr>
          <a:xfrm>
            <a:off x="1270000" y="5029199"/>
            <a:ext cx="10587991" cy="1745334"/>
          </a:xfrm>
          <a:prstGeom prst="rect">
            <a:avLst/>
          </a:prstGeom>
        </p:spPr>
        <p:txBody>
          <a:bodyPr/>
          <a:lstStyle/>
          <a:p>
            <a:pPr/>
            <a:r>
              <a:t>SI-E</a:t>
            </a:r>
          </a:p>
          <a:p>
            <a:pPr/>
            <a:r>
              <a:t>Scalable Network Infrastructure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Internet access in classroo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00613">
              <a:tabLst>
                <a:tab pos="571500" algn="l"/>
                <a:tab pos="1168400" algn="l"/>
                <a:tab pos="1778000" algn="l"/>
                <a:tab pos="2374900" algn="l"/>
                <a:tab pos="2971800" algn="l"/>
                <a:tab pos="3594100" algn="l"/>
                <a:tab pos="4178300" algn="l"/>
                <a:tab pos="4800600" algn="l"/>
                <a:tab pos="5372100" algn="l"/>
                <a:tab pos="5969000" algn="l"/>
                <a:tab pos="6591300" algn="l"/>
                <a:tab pos="7188200" algn="l"/>
                <a:tab pos="7772400" algn="l"/>
                <a:tab pos="8394700" algn="l"/>
                <a:tab pos="8991600" algn="l"/>
                <a:tab pos="9601200" algn="l"/>
              </a:tabLst>
              <a:defRPr sz="6000"/>
            </a:lvl1pPr>
          </a:lstStyle>
          <a:p>
            <a:pPr/>
            <a:r>
              <a:t>Internet access in classrooms</a:t>
            </a:r>
          </a:p>
        </p:txBody>
      </p:sp>
      <p:sp>
        <p:nvSpPr>
          <p:cNvPr id="147" name="WiFi access should work on your personal device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WiFi access should work on your personal devices.</a:t>
            </a:r>
            <a:endParaRPr sz="4200"/>
          </a:p>
          <a:p>
            <a:pPr lvl="1" marL="857355" indent="-408092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SSID “AIS”</a:t>
            </a:r>
            <a:endParaRPr sz="4200"/>
          </a:p>
          <a:p>
            <a:pPr lvl="1" marL="857355" indent="-408092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WPA-2 password “success!”</a:t>
            </a:r>
            <a:endParaRPr sz="4200"/>
          </a:p>
          <a:p>
            <a:pPr marL="481012"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No charge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If you abuse this, you may be blocked!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Internet use in cla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Internet use in class</a:t>
            </a:r>
          </a:p>
        </p:txBody>
      </p:sp>
      <p:sp>
        <p:nvSpPr>
          <p:cNvPr id="150" name="Please focus on the class (do not read email/browse the web during sessions)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Please focus on the class (do not read email/browse the web during sessions).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You can download most of the training materials from the workshop website: </a:t>
            </a:r>
            <a:endParaRPr sz="4200"/>
          </a:p>
          <a:p>
            <a:pPr lvl="1" marL="857355" indent="-408092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http://www.ws.afnog.org/afnog2017</a:t>
            </a:r>
            <a:endParaRPr sz="4200"/>
          </a:p>
          <a:p>
            <a:pPr lvl="1" marL="857355" indent="-408092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&gt; SI-E</a:t>
            </a:r>
            <a:endParaRPr sz="4200"/>
          </a:p>
          <a:p>
            <a:pPr lvl="1" marL="857355" indent="-408092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&gt; Detailed timetable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AfNOG electronic resour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AfNOG electronic resources</a:t>
            </a:r>
          </a:p>
        </p:txBody>
      </p:sp>
      <p:sp>
        <p:nvSpPr>
          <p:cNvPr id="153" name="Workshop web si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69088" indent="-437974" defTabSz="62617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/>
            </a:pPr>
            <a:r>
              <a:t>Workshop web site</a:t>
            </a:r>
          </a:p>
          <a:p>
            <a:pPr lvl="1" marL="816021" indent="-437974" defTabSz="62617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>
                <a:solidFill>
                  <a:schemeClr val="accent1">
                    <a:lumOff val="13529"/>
                  </a:schemeClr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2" invalidUrl="" action="" tgtFrame="" tooltip="" history="1" highlightClick="0" endSnd="0"/>
              </a:rPr>
              <a:t>http://www.ws.afnog.org</a:t>
            </a:r>
            <a:endParaRPr>
              <a:uFill>
                <a:solidFill>
                  <a:srgbClr val="CCCCFF"/>
                </a:solidFill>
              </a:uFill>
            </a:endParaRPr>
          </a:p>
          <a:p>
            <a:pPr lvl="1" marL="816021" indent="-437974" defTabSz="62617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/>
            </a:pPr>
            <a:r>
              <a:t>During the workshop, this will contain a “work-in-progress” site.  </a:t>
            </a:r>
          </a:p>
          <a:p>
            <a:pPr lvl="1" marL="816021" indent="-437974" defTabSz="62617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/>
            </a:pPr>
            <a:r>
              <a:t>After the workshop, it will contain a copy of the materials.</a:t>
            </a:r>
          </a:p>
          <a:p>
            <a:pPr marL="503396" indent="-472281" defTabSz="626171">
              <a:spcBef>
                <a:spcPts val="18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/>
            </a:pPr>
          </a:p>
          <a:p>
            <a:pPr marL="469088" indent="-437974" defTabSz="62617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/>
            </a:pPr>
            <a:r>
              <a:t>Mailing List</a:t>
            </a:r>
          </a:p>
          <a:p>
            <a:pPr lvl="1" marL="816021" indent="-437974" defTabSz="62617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>
                <a:solidFill>
                  <a:schemeClr val="accent1">
                    <a:lumOff val="13529"/>
                  </a:schemeClr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3" invalidUrl="" action="" tgtFrame="" tooltip="" history="1" highlightClick="0" endSnd="0"/>
              </a:rPr>
              <a:t>afnog@afnog.org</a:t>
            </a:r>
            <a:endParaRPr>
              <a:uFill>
                <a:solidFill>
                  <a:srgbClr val="CCCCFF"/>
                </a:solidFill>
              </a:uFill>
            </a:endParaRPr>
          </a:p>
          <a:p>
            <a:pPr lvl="1" marL="816021" indent="-437974" defTabSz="62617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/>
            </a:pPr>
            <a:r>
              <a:t>subscribe via </a:t>
            </a:r>
            <a:r>
              <a:rPr>
                <a:hlinkClick r:id="rId4" invalidUrl="" action="" tgtFrame="" tooltip="" history="1" highlightClick="0" endSnd="0"/>
              </a:rPr>
              <a:t>https://www.afnog.org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Daily Schedule"/>
          <p:cNvSpPr txBox="1"/>
          <p:nvPr/>
        </p:nvSpPr>
        <p:spPr>
          <a:xfrm>
            <a:off x="853437" y="50923"/>
            <a:ext cx="11143642" cy="855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5600">
                <a:solidFill>
                  <a:srgbClr val="FFCC00"/>
                </a:solidFill>
              </a:defRPr>
            </a:lvl1pPr>
          </a:lstStyle>
          <a:p>
            <a:pPr/>
            <a:r>
              <a:t>Daily Schedule</a:t>
            </a:r>
          </a:p>
        </p:txBody>
      </p:sp>
      <p:sp>
        <p:nvSpPr>
          <p:cNvPr id="156" name="06:30 – 08:30      Breakfast…"/>
          <p:cNvSpPr txBox="1"/>
          <p:nvPr/>
        </p:nvSpPr>
        <p:spPr>
          <a:xfrm>
            <a:off x="-343184" y="1214994"/>
            <a:ext cx="14045037" cy="8073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06:30 – 08:15      Breakfast</a:t>
            </a: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08:30 – 10:30  </a:t>
            </a:r>
            <a:r>
              <a:t>Classroom session (2 h)</a:t>
            </a: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  <a:r>
              <a:t>10</a:t>
            </a:r>
            <a:r>
              <a:rPr sz="3800"/>
              <a:t>:30 – 11:00      </a:t>
            </a:r>
            <a:r>
              <a:rPr i="1" sz="3800"/>
              <a:t>Tea/Coffee</a:t>
            </a:r>
            <a:endParaRPr i="1" sz="3800"/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11:30 – 13:00  </a:t>
            </a:r>
            <a:r>
              <a:t>Classroom session (1.5 h)</a:t>
            </a: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13:00 – 14:00      </a:t>
            </a:r>
            <a:r>
              <a:rPr i="1"/>
              <a:t>Lunch </a:t>
            </a:r>
            <a:endParaRPr i="1"/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14:00 – 16:00  </a:t>
            </a:r>
            <a:r>
              <a:t>Classroom session (2 h)</a:t>
            </a: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16:00 – 16:30      </a:t>
            </a:r>
            <a:r>
              <a:rPr i="1"/>
              <a:t>Tea/Coffee</a:t>
            </a:r>
            <a:endParaRPr i="1"/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16:30 – 18:00  </a:t>
            </a:r>
            <a:r>
              <a:t>Classroom session (1.5 h)</a:t>
            </a: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18:30 – 20:00  	 </a:t>
            </a:r>
            <a:r>
              <a:rPr i="1"/>
              <a:t>Dinner </a:t>
            </a:r>
            <a:endParaRPr i="1"/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20:00 -				 </a:t>
            </a:r>
            <a:r>
              <a:t>Optional Evening session</a:t>
            </a:r>
            <a:r>
              <a:t>  </a:t>
            </a:r>
          </a:p>
          <a:p>
            <a:pPr marL="370275" indent="-351225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 		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me Kee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Time Keeping</a:t>
            </a:r>
          </a:p>
        </p:txBody>
      </p:sp>
      <p:sp>
        <p:nvSpPr>
          <p:cNvPr id="159" name="Please be on tim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Please be on time.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We have a lot of material to cover and we won’t be able to, if breaks get extended.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Latecomers may be refused re-admission 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Evening sess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Evening sessions</a:t>
            </a:r>
          </a:p>
        </p:txBody>
      </p:sp>
      <p:sp>
        <p:nvSpPr>
          <p:cNvPr id="162" name="There might be optional evening session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There might be optional evening sessions.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If you’d like us to cover a specific topic, please let us know (writing pad at the back)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lassroom layou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Classroom layout</a:t>
            </a:r>
          </a:p>
        </p:txBody>
      </p:sp>
      <p:sp>
        <p:nvSpPr>
          <p:cNvPr id="165" name="10 “cells” - labelled A,B,….J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29852" indent="-496674" defTabSz="60700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  <a:r>
              <a:t>3-4 “cells” - labelled A,B,….J </a:t>
            </a:r>
          </a:p>
          <a:p>
            <a:pPr marL="561022" indent="-527843" defTabSz="607001">
              <a:spcBef>
                <a:spcPts val="700"/>
              </a:spcBef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</a:p>
          <a:p>
            <a:pPr marL="529852" indent="-496674" defTabSz="60700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  <a:r>
              <a:t>Each cell has: </a:t>
            </a:r>
          </a:p>
          <a:p>
            <a:pPr lvl="1" marL="909900" indent="-496674" defTabSz="60700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  <a:r>
              <a:t>1-</a:t>
            </a:r>
            <a:r>
              <a:t>2 participants</a:t>
            </a:r>
          </a:p>
          <a:p>
            <a:pPr lvl="2" marL="1187394" indent="-496673" defTabSz="60700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  <a:r>
              <a:t>1 PC running Linux/FreeBSD</a:t>
            </a:r>
          </a:p>
          <a:p>
            <a:pPr lvl="2" marL="1187394" indent="-496673" defTabSz="60700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  <a:r>
              <a:t>1 Cisco router</a:t>
            </a:r>
          </a:p>
          <a:p>
            <a:pPr marL="561022" indent="-527843" defTabSz="607001">
              <a:spcBef>
                <a:spcPts val="1800"/>
              </a:spcBef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</a:p>
          <a:p>
            <a:pPr marL="529852" indent="-496674" defTabSz="607001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  <a:r>
              <a:t>Use the classroom WiFi to access the cloud.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Logical structure of each “cell”"/>
          <p:cNvSpPr txBox="1"/>
          <p:nvPr/>
        </p:nvSpPr>
        <p:spPr>
          <a:xfrm>
            <a:off x="955037" y="479900"/>
            <a:ext cx="11130680" cy="8556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5600">
                <a:solidFill>
                  <a:srgbClr val="FFCC00"/>
                </a:solidFill>
              </a:defRPr>
            </a:lvl1pPr>
          </a:lstStyle>
          <a:p>
            <a:pPr/>
            <a:r>
              <a:t>Logical structure of each “cell”</a:t>
            </a:r>
          </a:p>
        </p:txBody>
      </p:sp>
      <p:grpSp>
        <p:nvGrpSpPr>
          <p:cNvPr id="170" name="Group"/>
          <p:cNvGrpSpPr/>
          <p:nvPr/>
        </p:nvGrpSpPr>
        <p:grpSpPr>
          <a:xfrm>
            <a:off x="7938879" y="5882866"/>
            <a:ext cx="2063849" cy="2523125"/>
            <a:chOff x="-1" y="0"/>
            <a:chExt cx="2063847" cy="2523124"/>
          </a:xfrm>
        </p:grpSpPr>
        <p:sp>
          <p:nvSpPr>
            <p:cNvPr id="168" name="Rectangle"/>
            <p:cNvSpPr/>
            <p:nvPr/>
          </p:nvSpPr>
          <p:spPr>
            <a:xfrm>
              <a:off x="-2" y="0"/>
              <a:ext cx="2063849" cy="2523125"/>
            </a:xfrm>
            <a:prstGeom prst="rect">
              <a:avLst/>
            </a:prstGeom>
            <a:solidFill>
              <a:srgbClr val="99CC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/>
              </a:pPr>
            </a:p>
          </p:txBody>
        </p:sp>
        <p:sp>
          <p:nvSpPr>
            <p:cNvPr id="169" name="Router"/>
            <p:cNvSpPr txBox="1"/>
            <p:nvPr/>
          </p:nvSpPr>
          <p:spPr>
            <a:xfrm>
              <a:off x="261838" y="822936"/>
              <a:ext cx="1540162" cy="6361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998" tIns="63998" rIns="63998" bIns="63998" numCol="1" anchor="ctr">
              <a:spAutoFit/>
            </a:bodyPr>
            <a:lstStyle>
              <a:lvl1pPr>
                <a:tabLst>
                  <a:tab pos="622300" algn="l"/>
                  <a:tab pos="1257300" algn="l"/>
                </a:tabLst>
                <a:defRPr sz="3400"/>
              </a:lvl1pPr>
            </a:lstStyle>
            <a:p>
              <a:pPr/>
              <a:r>
                <a:t>Router</a:t>
              </a:r>
            </a:p>
          </p:txBody>
        </p:sp>
      </p:grpSp>
      <p:sp>
        <p:nvSpPr>
          <p:cNvPr id="171" name="gig1/0"/>
          <p:cNvSpPr txBox="1"/>
          <p:nvPr/>
        </p:nvSpPr>
        <p:spPr>
          <a:xfrm>
            <a:off x="9972666" y="5700828"/>
            <a:ext cx="1446544" cy="636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998" tIns="63998" rIns="63998" bIns="63998" anchor="ctr">
            <a:spAutoFit/>
          </a:bodyPr>
          <a:lstStyle>
            <a:lvl1pPr>
              <a:tabLst>
                <a:tab pos="622300" algn="l"/>
                <a:tab pos="1257300" algn="l"/>
              </a:tabLst>
              <a:defRPr sz="3400"/>
            </a:lvl1pPr>
          </a:lstStyle>
          <a:p>
            <a:pPr/>
            <a:r>
              <a:t>gig1/0</a:t>
            </a:r>
          </a:p>
        </p:txBody>
      </p:sp>
      <p:sp>
        <p:nvSpPr>
          <p:cNvPr id="172" name="console"/>
          <p:cNvSpPr txBox="1"/>
          <p:nvPr/>
        </p:nvSpPr>
        <p:spPr>
          <a:xfrm>
            <a:off x="5819662" y="7291526"/>
            <a:ext cx="2063849" cy="636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998" tIns="63998" rIns="63998" bIns="63998" anchor="ctr">
            <a:spAutoFit/>
          </a:bodyPr>
          <a:lstStyle>
            <a:lvl1pPr>
              <a:tabLst>
                <a:tab pos="622300" algn="l"/>
                <a:tab pos="1257300" algn="l"/>
              </a:tabLst>
              <a:defRPr sz="3400"/>
            </a:lvl1pPr>
          </a:lstStyle>
          <a:p>
            <a:pPr/>
            <a:r>
              <a:t>console</a:t>
            </a:r>
          </a:p>
        </p:txBody>
      </p:sp>
      <p:sp>
        <p:nvSpPr>
          <p:cNvPr id="173" name="gig2/0"/>
          <p:cNvSpPr txBox="1"/>
          <p:nvPr/>
        </p:nvSpPr>
        <p:spPr>
          <a:xfrm>
            <a:off x="9972666" y="6493987"/>
            <a:ext cx="1446544" cy="636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998" tIns="63998" rIns="63998" bIns="63998" anchor="ctr">
            <a:spAutoFit/>
          </a:bodyPr>
          <a:lstStyle>
            <a:lvl1pPr>
              <a:tabLst>
                <a:tab pos="622300" algn="l"/>
                <a:tab pos="1257300" algn="l"/>
              </a:tabLst>
              <a:defRPr sz="3400"/>
            </a:lvl1pPr>
          </a:lstStyle>
          <a:p>
            <a:pPr/>
            <a:r>
              <a:t>gig2/0</a:t>
            </a:r>
          </a:p>
        </p:txBody>
      </p:sp>
      <p:sp>
        <p:nvSpPr>
          <p:cNvPr id="174" name="gig3/0"/>
          <p:cNvSpPr txBox="1"/>
          <p:nvPr/>
        </p:nvSpPr>
        <p:spPr>
          <a:xfrm>
            <a:off x="9972666" y="7291527"/>
            <a:ext cx="1446544" cy="636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998" tIns="63998" rIns="63998" bIns="63998" anchor="ctr">
            <a:spAutoFit/>
          </a:bodyPr>
          <a:lstStyle>
            <a:lvl1pPr>
              <a:tabLst>
                <a:tab pos="622300" algn="l"/>
                <a:tab pos="1257300" algn="l"/>
              </a:tabLst>
              <a:defRPr sz="3400"/>
            </a:lvl1pPr>
          </a:lstStyle>
          <a:p>
            <a:pPr/>
            <a:r>
              <a:t>gig3/0</a:t>
            </a:r>
          </a:p>
        </p:txBody>
      </p:sp>
      <p:sp>
        <p:nvSpPr>
          <p:cNvPr id="175" name="gig0/0"/>
          <p:cNvSpPr txBox="1"/>
          <p:nvPr/>
        </p:nvSpPr>
        <p:spPr>
          <a:xfrm>
            <a:off x="6351151" y="6163241"/>
            <a:ext cx="1507253" cy="636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998" tIns="63998" rIns="63998" bIns="63998" anchor="ctr">
            <a:spAutoFit/>
          </a:bodyPr>
          <a:lstStyle>
            <a:lvl1pPr>
              <a:tabLst>
                <a:tab pos="622300" algn="l"/>
                <a:tab pos="1257300" algn="l"/>
              </a:tabLst>
              <a:defRPr sz="3400"/>
            </a:lvl1pPr>
          </a:lstStyle>
          <a:p>
            <a:pPr/>
            <a:r>
              <a:t>gig0/0</a:t>
            </a:r>
          </a:p>
        </p:txBody>
      </p:sp>
      <p:grpSp>
        <p:nvGrpSpPr>
          <p:cNvPr id="178" name="Group"/>
          <p:cNvGrpSpPr/>
          <p:nvPr/>
        </p:nvGrpSpPr>
        <p:grpSpPr>
          <a:xfrm>
            <a:off x="659114" y="5835843"/>
            <a:ext cx="3577775" cy="2773315"/>
            <a:chOff x="-85364" y="0"/>
            <a:chExt cx="3577774" cy="2773314"/>
          </a:xfrm>
        </p:grpSpPr>
        <p:sp>
          <p:nvSpPr>
            <p:cNvPr id="176" name="Rectangle"/>
            <p:cNvSpPr/>
            <p:nvPr/>
          </p:nvSpPr>
          <p:spPr>
            <a:xfrm>
              <a:off x="138241" y="0"/>
              <a:ext cx="3130568" cy="2773315"/>
            </a:xfrm>
            <a:prstGeom prst="rect">
              <a:avLst/>
            </a:prstGeom>
            <a:solidFill>
              <a:srgbClr val="99CC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/>
              </a:pPr>
            </a:p>
          </p:txBody>
        </p:sp>
        <p:sp>
          <p:nvSpPr>
            <p:cNvPr id="177" name="FreeBSD/Linux…"/>
            <p:cNvSpPr txBox="1"/>
            <p:nvPr/>
          </p:nvSpPr>
          <p:spPr>
            <a:xfrm>
              <a:off x="-85365" y="768620"/>
              <a:ext cx="3577775" cy="1236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3998" tIns="63998" rIns="63998" bIns="63998" numCol="1" anchor="ctr">
              <a:noAutofit/>
            </a:bodyPr>
            <a:lstStyle/>
            <a:p>
              <a:pPr>
                <a:tabLst>
                  <a:tab pos="622300" algn="l"/>
                  <a:tab pos="1257300" algn="l"/>
                </a:tabLst>
                <a:defRPr sz="3400"/>
              </a:pPr>
              <a:r>
                <a:t>FreeBSD/Linux</a:t>
              </a:r>
            </a:p>
            <a:p>
              <a:pPr>
                <a:tabLst>
                  <a:tab pos="622300" algn="l"/>
                  <a:tab pos="1257300" algn="l"/>
                </a:tabLst>
                <a:defRPr sz="3400"/>
              </a:pPr>
              <a:r>
                <a:t>PC</a:t>
              </a:r>
            </a:p>
          </p:txBody>
        </p:sp>
      </p:grpSp>
      <p:sp>
        <p:nvSpPr>
          <p:cNvPr id="179" name="em0"/>
          <p:cNvSpPr txBox="1"/>
          <p:nvPr/>
        </p:nvSpPr>
        <p:spPr>
          <a:xfrm>
            <a:off x="4337353" y="6289676"/>
            <a:ext cx="1054946" cy="636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998" tIns="63998" rIns="63998" bIns="63998" anchor="ctr">
            <a:spAutoFit/>
          </a:bodyPr>
          <a:lstStyle>
            <a:lvl1pPr>
              <a:tabLst>
                <a:tab pos="622300" algn="l"/>
              </a:tabLst>
              <a:defRPr sz="3400"/>
            </a:lvl1pPr>
          </a:lstStyle>
          <a:p>
            <a:pPr/>
            <a:r>
              <a:t>em0</a:t>
            </a:r>
          </a:p>
        </p:txBody>
      </p:sp>
      <p:grpSp>
        <p:nvGrpSpPr>
          <p:cNvPr id="182" name="Group"/>
          <p:cNvGrpSpPr/>
          <p:nvPr/>
        </p:nvGrpSpPr>
        <p:grpSpPr>
          <a:xfrm>
            <a:off x="909210" y="4321682"/>
            <a:ext cx="1580751" cy="636173"/>
            <a:chOff x="-38928" y="1746"/>
            <a:chExt cx="1580750" cy="636171"/>
          </a:xfrm>
        </p:grpSpPr>
        <p:sp>
          <p:nvSpPr>
            <p:cNvPr id="180" name="Rectangle"/>
            <p:cNvSpPr/>
            <p:nvPr/>
          </p:nvSpPr>
          <p:spPr>
            <a:xfrm>
              <a:off x="678586" y="136106"/>
              <a:ext cx="152666" cy="85827"/>
            </a:xfrm>
            <a:prstGeom prst="rect">
              <a:avLst/>
            </a:prstGeom>
            <a:solidFill>
              <a:srgbClr val="99CC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/>
              </a:pPr>
            </a:p>
          </p:txBody>
        </p:sp>
        <p:sp>
          <p:nvSpPr>
            <p:cNvPr id="181" name="Screen"/>
            <p:cNvSpPr txBox="1"/>
            <p:nvPr/>
          </p:nvSpPr>
          <p:spPr>
            <a:xfrm>
              <a:off x="-38929" y="1746"/>
              <a:ext cx="1580751" cy="6361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998" tIns="63998" rIns="63998" bIns="63998" numCol="1" anchor="ctr">
              <a:spAutoFit/>
            </a:bodyPr>
            <a:lstStyle>
              <a:lvl1pPr>
                <a:tabLst>
                  <a:tab pos="622300" algn="l"/>
                  <a:tab pos="1257300" algn="l"/>
                </a:tabLst>
                <a:defRPr sz="3400"/>
              </a:lvl1pPr>
            </a:lstStyle>
            <a:p>
              <a:pPr/>
              <a:r>
                <a:t>Screen</a:t>
              </a:r>
            </a:p>
          </p:txBody>
        </p:sp>
      </p:grpSp>
      <p:grpSp>
        <p:nvGrpSpPr>
          <p:cNvPr id="185" name="Group"/>
          <p:cNvGrpSpPr/>
          <p:nvPr/>
        </p:nvGrpSpPr>
        <p:grpSpPr>
          <a:xfrm>
            <a:off x="2578741" y="3964762"/>
            <a:ext cx="1531525" cy="1156873"/>
            <a:chOff x="-38157" y="3299"/>
            <a:chExt cx="1531524" cy="1156871"/>
          </a:xfrm>
        </p:grpSpPr>
        <p:sp>
          <p:nvSpPr>
            <p:cNvPr id="183" name="Rectangle"/>
            <p:cNvSpPr/>
            <p:nvPr/>
          </p:nvSpPr>
          <p:spPr>
            <a:xfrm>
              <a:off x="635426" y="617308"/>
              <a:ext cx="152665" cy="85826"/>
            </a:xfrm>
            <a:prstGeom prst="rect">
              <a:avLst/>
            </a:prstGeom>
            <a:solidFill>
              <a:srgbClr val="99CC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/>
              </a:pPr>
            </a:p>
          </p:txBody>
        </p:sp>
        <p:sp>
          <p:nvSpPr>
            <p:cNvPr id="184" name="Kbd/…"/>
            <p:cNvSpPr txBox="1"/>
            <p:nvPr/>
          </p:nvSpPr>
          <p:spPr>
            <a:xfrm>
              <a:off x="-38158" y="3299"/>
              <a:ext cx="1531526" cy="1156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998" tIns="63998" rIns="63998" bIns="63998" numCol="1" anchor="ctr">
              <a:spAutoFit/>
            </a:bodyPr>
            <a:lstStyle/>
            <a:p>
              <a:pPr>
                <a:tabLst>
                  <a:tab pos="622300" algn="l"/>
                </a:tabLst>
                <a:defRPr sz="3400"/>
              </a:pPr>
              <a:r>
                <a:t>Kbd/</a:t>
              </a:r>
            </a:p>
            <a:p>
              <a:pPr>
                <a:tabLst>
                  <a:tab pos="622300" algn="l"/>
                </a:tabLst>
                <a:defRPr sz="3400"/>
              </a:pPr>
              <a:r>
                <a:t>mouse</a:t>
              </a:r>
            </a:p>
          </p:txBody>
        </p:sp>
      </p:grpSp>
      <p:sp>
        <p:nvSpPr>
          <p:cNvPr id="186" name="Line"/>
          <p:cNvSpPr/>
          <p:nvPr/>
        </p:nvSpPr>
        <p:spPr>
          <a:xfrm>
            <a:off x="3344506" y="5383291"/>
            <a:ext cx="4" cy="468868"/>
          </a:xfrm>
          <a:prstGeom prst="line">
            <a:avLst/>
          </a:prstGeom>
          <a:ln w="50800">
            <a:solidFill>
              <a:srgbClr val="FFFF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Line"/>
          <p:cNvSpPr/>
          <p:nvPr/>
        </p:nvSpPr>
        <p:spPr>
          <a:xfrm>
            <a:off x="1699586" y="5383289"/>
            <a:ext cx="4" cy="468875"/>
          </a:xfrm>
          <a:prstGeom prst="line">
            <a:avLst/>
          </a:prstGeom>
          <a:ln w="50800">
            <a:solidFill>
              <a:srgbClr val="FFFF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190" name="Group"/>
          <p:cNvGrpSpPr/>
          <p:nvPr/>
        </p:nvGrpSpPr>
        <p:grpSpPr>
          <a:xfrm>
            <a:off x="695437" y="2807521"/>
            <a:ext cx="1748721" cy="636173"/>
            <a:chOff x="-38382" y="1746"/>
            <a:chExt cx="1748720" cy="636171"/>
          </a:xfrm>
        </p:grpSpPr>
        <p:sp>
          <p:nvSpPr>
            <p:cNvPr id="188" name="Shape"/>
            <p:cNvSpPr/>
            <p:nvPr/>
          </p:nvSpPr>
          <p:spPr>
            <a:xfrm>
              <a:off x="291207" y="270031"/>
              <a:ext cx="250513" cy="20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690" y="0"/>
                  </a:lnTo>
                  <a:lnTo>
                    <a:pt x="21600" y="21600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rgbClr val="99CC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/>
              </a:pPr>
            </a:p>
          </p:txBody>
        </p:sp>
        <p:sp>
          <p:nvSpPr>
            <p:cNvPr id="189" name="Student"/>
            <p:cNvSpPr txBox="1"/>
            <p:nvPr/>
          </p:nvSpPr>
          <p:spPr>
            <a:xfrm>
              <a:off x="-38383" y="1746"/>
              <a:ext cx="1748722" cy="6361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998" tIns="63998" rIns="63998" bIns="63998" numCol="1" anchor="ctr">
              <a:spAutoFit/>
            </a:bodyPr>
            <a:lstStyle>
              <a:lvl1pPr>
                <a:tabLst>
                  <a:tab pos="622300" algn="l"/>
                  <a:tab pos="1257300" algn="l"/>
                </a:tabLst>
                <a:defRPr sz="3400"/>
              </a:lvl1pPr>
            </a:lstStyle>
            <a:p>
              <a:pPr/>
              <a:r>
                <a:t>Student</a:t>
              </a:r>
            </a:p>
          </p:txBody>
        </p:sp>
      </p:grpSp>
      <p:grpSp>
        <p:nvGrpSpPr>
          <p:cNvPr id="193" name="Group"/>
          <p:cNvGrpSpPr/>
          <p:nvPr/>
        </p:nvGrpSpPr>
        <p:grpSpPr>
          <a:xfrm>
            <a:off x="2650679" y="2807521"/>
            <a:ext cx="1748721" cy="636173"/>
            <a:chOff x="-38381" y="1746"/>
            <a:chExt cx="1748720" cy="636171"/>
          </a:xfrm>
        </p:grpSpPr>
        <p:sp>
          <p:nvSpPr>
            <p:cNvPr id="191" name="Shape"/>
            <p:cNvSpPr/>
            <p:nvPr/>
          </p:nvSpPr>
          <p:spPr>
            <a:xfrm>
              <a:off x="288949" y="270031"/>
              <a:ext cx="250513" cy="20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690" y="0"/>
                  </a:lnTo>
                  <a:lnTo>
                    <a:pt x="21600" y="21600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rgbClr val="99CC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/>
              </a:pPr>
            </a:p>
          </p:txBody>
        </p:sp>
        <p:sp>
          <p:nvSpPr>
            <p:cNvPr id="192" name="Student"/>
            <p:cNvSpPr txBox="1"/>
            <p:nvPr/>
          </p:nvSpPr>
          <p:spPr>
            <a:xfrm>
              <a:off x="-38382" y="1746"/>
              <a:ext cx="1748721" cy="6361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998" tIns="63998" rIns="63998" bIns="63998" numCol="1" anchor="ctr">
              <a:spAutoFit/>
            </a:bodyPr>
            <a:lstStyle>
              <a:lvl1pPr>
                <a:tabLst>
                  <a:tab pos="622300" algn="l"/>
                  <a:tab pos="1257300" algn="l"/>
                </a:tabLst>
                <a:defRPr sz="3400"/>
              </a:lvl1pPr>
            </a:lstStyle>
            <a:p>
              <a:pPr/>
              <a:r>
                <a:t>Student</a:t>
              </a:r>
            </a:p>
          </p:txBody>
        </p:sp>
      </p:grpSp>
      <p:sp>
        <p:nvSpPr>
          <p:cNvPr id="194" name="Line"/>
          <p:cNvSpPr/>
          <p:nvPr/>
        </p:nvSpPr>
        <p:spPr>
          <a:xfrm>
            <a:off x="4034117" y="7188764"/>
            <a:ext cx="3898267" cy="1"/>
          </a:xfrm>
          <a:prstGeom prst="line">
            <a:avLst/>
          </a:prstGeom>
          <a:ln w="50800">
            <a:solidFill>
              <a:srgbClr val="CCFF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" name="Rounded Rectangle"/>
          <p:cNvSpPr/>
          <p:nvPr/>
        </p:nvSpPr>
        <p:spPr>
          <a:xfrm>
            <a:off x="2628366" y="2843586"/>
            <a:ext cx="1793356" cy="603545"/>
          </a:xfrm>
          <a:prstGeom prst="roundRect">
            <a:avLst>
              <a:gd name="adj" fmla="val 42029"/>
            </a:avLst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/>
            </a:pPr>
          </a:p>
        </p:txBody>
      </p:sp>
      <p:sp>
        <p:nvSpPr>
          <p:cNvPr id="196" name="Rounded Rectangle"/>
          <p:cNvSpPr/>
          <p:nvPr/>
        </p:nvSpPr>
        <p:spPr>
          <a:xfrm>
            <a:off x="673124" y="2843586"/>
            <a:ext cx="1793357" cy="603545"/>
          </a:xfrm>
          <a:prstGeom prst="roundRect">
            <a:avLst>
              <a:gd name="adj" fmla="val 42029"/>
            </a:avLst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/>
            </a:pPr>
          </a:p>
        </p:txBody>
      </p:sp>
      <p:sp>
        <p:nvSpPr>
          <p:cNvPr id="197" name="Rounded Rectangle"/>
          <p:cNvSpPr/>
          <p:nvPr/>
        </p:nvSpPr>
        <p:spPr>
          <a:xfrm>
            <a:off x="2634117" y="3866211"/>
            <a:ext cx="1418523" cy="1547120"/>
          </a:xfrm>
          <a:prstGeom prst="roundRect">
            <a:avLst>
              <a:gd name="adj" fmla="val 17882"/>
            </a:avLst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/>
            </a:pPr>
          </a:p>
        </p:txBody>
      </p:sp>
      <p:sp>
        <p:nvSpPr>
          <p:cNvPr id="198" name="Rounded Rectangle"/>
          <p:cNvSpPr/>
          <p:nvPr/>
        </p:nvSpPr>
        <p:spPr>
          <a:xfrm>
            <a:off x="981580" y="3866211"/>
            <a:ext cx="1433762" cy="1547120"/>
          </a:xfrm>
          <a:prstGeom prst="roundRect">
            <a:avLst>
              <a:gd name="adj" fmla="val 17692"/>
            </a:avLst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Where are the routers and the PC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07001"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5000"/>
            </a:lvl1pPr>
          </a:lstStyle>
          <a:p>
            <a:pPr/>
            <a:r>
              <a:t>Where are the routers and the PCs?</a:t>
            </a:r>
          </a:p>
        </p:txBody>
      </p:sp>
      <p:sp>
        <p:nvSpPr>
          <p:cNvPr id="201" name="Virtual devices inside one or two real PCs with a lot of memory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80286" indent="-448854" defTabSz="632558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44600" algn="l"/>
                <a:tab pos="1866900" algn="l"/>
                <a:tab pos="2501900" algn="l"/>
                <a:tab pos="3136900" algn="l"/>
                <a:tab pos="3771900" algn="l"/>
                <a:tab pos="4406900" algn="l"/>
                <a:tab pos="5054600" algn="l"/>
                <a:tab pos="5664200" algn="l"/>
                <a:tab pos="6299200" algn="l"/>
                <a:tab pos="6946900" algn="l"/>
                <a:tab pos="7556500" algn="l"/>
                <a:tab pos="8191500" algn="l"/>
                <a:tab pos="8839200" algn="l"/>
                <a:tab pos="9461500" algn="l"/>
                <a:tab pos="10109200" algn="l"/>
              </a:tabLst>
              <a:defRPr sz="3400"/>
            </a:pPr>
            <a:r>
              <a:t>Virtual devices inside one or two real PCs with a lot of memory.</a:t>
            </a:r>
          </a:p>
          <a:p>
            <a:pPr marL="503714" indent="-472281" defTabSz="632558">
              <a:spcBef>
                <a:spcPts val="700"/>
              </a:spcBef>
              <a:tabLst>
                <a:tab pos="609600" algn="l"/>
                <a:tab pos="1244600" algn="l"/>
                <a:tab pos="1866900" algn="l"/>
                <a:tab pos="2501900" algn="l"/>
                <a:tab pos="3136900" algn="l"/>
                <a:tab pos="3771900" algn="l"/>
                <a:tab pos="4406900" algn="l"/>
                <a:tab pos="5054600" algn="l"/>
                <a:tab pos="5664200" algn="l"/>
                <a:tab pos="6299200" algn="l"/>
                <a:tab pos="6946900" algn="l"/>
                <a:tab pos="7556500" algn="l"/>
                <a:tab pos="8191500" algn="l"/>
                <a:tab pos="8839200" algn="l"/>
                <a:tab pos="9461500" algn="l"/>
                <a:tab pos="10109200" algn="l"/>
              </a:tabLst>
              <a:defRPr sz="3400"/>
            </a:pPr>
          </a:p>
          <a:p>
            <a:pPr marL="480286" indent="-448854" defTabSz="632558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44600" algn="l"/>
                <a:tab pos="1866900" algn="l"/>
                <a:tab pos="2501900" algn="l"/>
                <a:tab pos="3136900" algn="l"/>
                <a:tab pos="3771900" algn="l"/>
                <a:tab pos="4406900" algn="l"/>
                <a:tab pos="5054600" algn="l"/>
                <a:tab pos="5664200" algn="l"/>
                <a:tab pos="6299200" algn="l"/>
                <a:tab pos="6946900" algn="l"/>
                <a:tab pos="7556500" algn="l"/>
                <a:tab pos="8191500" algn="l"/>
                <a:tab pos="8839200" algn="l"/>
                <a:tab pos="9461500" algn="l"/>
                <a:tab pos="10109200" algn="l"/>
              </a:tabLst>
              <a:defRPr sz="3400"/>
            </a:pPr>
            <a:r>
              <a:t>Special IP addresses and port numbers connect the outside world to the virutal devices.</a:t>
            </a:r>
          </a:p>
          <a:p>
            <a:pPr marL="503714" indent="-472281" defTabSz="632558">
              <a:spcBef>
                <a:spcPts val="700"/>
              </a:spcBef>
              <a:tabLst>
                <a:tab pos="609600" algn="l"/>
                <a:tab pos="1244600" algn="l"/>
                <a:tab pos="1866900" algn="l"/>
                <a:tab pos="2501900" algn="l"/>
                <a:tab pos="3136900" algn="l"/>
                <a:tab pos="3771900" algn="l"/>
                <a:tab pos="4406900" algn="l"/>
                <a:tab pos="5054600" algn="l"/>
                <a:tab pos="5664200" algn="l"/>
                <a:tab pos="6299200" algn="l"/>
                <a:tab pos="6946900" algn="l"/>
                <a:tab pos="7556500" algn="l"/>
                <a:tab pos="8191500" algn="l"/>
                <a:tab pos="8839200" algn="l"/>
                <a:tab pos="9461500" algn="l"/>
                <a:tab pos="10109200" algn="l"/>
              </a:tabLst>
              <a:defRPr sz="3400"/>
            </a:pPr>
          </a:p>
          <a:p>
            <a:pPr marL="480286" indent="-448854" defTabSz="632558">
              <a:spcBef>
                <a:spcPts val="7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44600" algn="l"/>
                <a:tab pos="1866900" algn="l"/>
                <a:tab pos="2501900" algn="l"/>
                <a:tab pos="3136900" algn="l"/>
                <a:tab pos="3771900" algn="l"/>
                <a:tab pos="4406900" algn="l"/>
                <a:tab pos="5054600" algn="l"/>
                <a:tab pos="5664200" algn="l"/>
                <a:tab pos="6299200" algn="l"/>
                <a:tab pos="6946900" algn="l"/>
                <a:tab pos="7556500" algn="l"/>
                <a:tab pos="8191500" algn="l"/>
                <a:tab pos="8839200" algn="l"/>
                <a:tab pos="9461500" algn="l"/>
                <a:tab pos="10109200" algn="l"/>
              </a:tabLst>
              <a:defRPr sz="3400"/>
            </a:pPr>
            <a:r>
              <a:t>Instructors can do things like connect the ethernet port of two virtual routers together, or connect the ethernet port of a PC to the ethernet port of a router.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Access to virtual PCs and Rout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87832">
              <a:tabLst>
                <a:tab pos="571500" algn="l"/>
                <a:tab pos="1155700" algn="l"/>
                <a:tab pos="1739900" algn="l"/>
                <a:tab pos="2324100" algn="l"/>
                <a:tab pos="2895600" algn="l"/>
                <a:tab pos="3517900" algn="l"/>
                <a:tab pos="4089400" algn="l"/>
                <a:tab pos="4686300" algn="l"/>
                <a:tab pos="5270500" algn="l"/>
                <a:tab pos="5842000" algn="l"/>
                <a:tab pos="6438900" algn="l"/>
                <a:tab pos="7035800" algn="l"/>
                <a:tab pos="7620000" algn="l"/>
                <a:tab pos="8216900" algn="l"/>
                <a:tab pos="8788400" algn="l"/>
                <a:tab pos="9385300" algn="l"/>
              </a:tabLst>
              <a:defRPr sz="5200"/>
            </a:lvl1pPr>
          </a:lstStyle>
          <a:p>
            <a:pPr/>
            <a:r>
              <a:t>Access to virtual PCs and Routers</a:t>
            </a:r>
          </a:p>
        </p:txBody>
      </p:sp>
      <p:sp>
        <p:nvSpPr>
          <p:cNvPr id="204" name="Use VNC to a special hostname and port to connect to your virtual PC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0817" indent="-411258" defTabSz="626171"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Use VNC to a special hostname and port to connect to your virtual PC.</a:t>
            </a:r>
          </a:p>
          <a:p>
            <a:pPr marL="474059" defTabSz="626171">
              <a:spcBef>
                <a:spcPts val="5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</a:p>
          <a:p>
            <a:pPr marL="440817" indent="-411258" defTabSz="626171"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Use telnet to a special hostname and port to access the serial console of your virtual router.</a:t>
            </a:r>
          </a:p>
          <a:p>
            <a:pPr marL="474059" defTabSz="626171">
              <a:spcBef>
                <a:spcPts val="5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</a:p>
          <a:p>
            <a:pPr marL="440817" indent="-411258" defTabSz="626171"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See notes for details: </a:t>
            </a:r>
          </a:p>
          <a:p>
            <a:pPr lvl="1" marL="759746" indent="-411258" defTabSz="626171"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&gt; SI-E, </a:t>
            </a:r>
          </a:p>
          <a:p>
            <a:pPr lvl="1" marL="759746" indent="-411258" defTabSz="626171"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&gt; Details</a:t>
            </a:r>
          </a:p>
          <a:p>
            <a:pPr lvl="1" marL="759746" indent="-411258" defTabSz="626171"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&gt; Monday morning session</a:t>
            </a:r>
          </a:p>
          <a:p>
            <a:pPr lvl="1" marL="759746" indent="-411258" defTabSz="626171">
              <a:spcBef>
                <a:spcPts val="5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&gt; Equipment access details.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What you will lear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What you will learn</a:t>
            </a:r>
          </a:p>
        </p:txBody>
      </p:sp>
      <p:sp>
        <p:nvSpPr>
          <p:cNvPr id="123" name="Internet Protocol stac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Internet Protocol stack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IP Addressing (IPv4 and IPv6)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Static routing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Dynamic routing with OSPF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Exterior routing with BGP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Router management 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Network operations and management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Internet exchange points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Install VNC and Telnet/SSH cli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00613">
              <a:tabLst>
                <a:tab pos="571500" algn="l"/>
                <a:tab pos="1168400" algn="l"/>
                <a:tab pos="1778000" algn="l"/>
                <a:tab pos="2374900" algn="l"/>
                <a:tab pos="2971800" algn="l"/>
                <a:tab pos="3594100" algn="l"/>
                <a:tab pos="4178300" algn="l"/>
                <a:tab pos="4800600" algn="l"/>
                <a:tab pos="5372100" algn="l"/>
                <a:tab pos="5969000" algn="l"/>
                <a:tab pos="6591300" algn="l"/>
                <a:tab pos="7188200" algn="l"/>
                <a:tab pos="7772400" algn="l"/>
                <a:tab pos="8394700" algn="l"/>
                <a:tab pos="8991600" algn="l"/>
                <a:tab pos="9601200" algn="l"/>
              </a:tabLst>
              <a:defRPr sz="5200"/>
            </a:lvl1pPr>
          </a:lstStyle>
          <a:p>
            <a:pPr/>
            <a:r>
              <a:t>Install VNC and Telnet/SSH clients</a:t>
            </a:r>
          </a:p>
        </p:txBody>
      </p:sp>
      <p:sp>
        <p:nvSpPr>
          <p:cNvPr id="207" name="Window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24225" indent="-489300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Windows:</a:t>
            </a:r>
          </a:p>
          <a:p>
            <a:pPr lvl="1" marL="897290" indent="-489302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Search for “VNC viewer”.  TightVNC or RealVNC are both fine</a:t>
            </a:r>
          </a:p>
          <a:p>
            <a:pPr lvl="1" marL="897290" indent="-489302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Search for “putty ssh”</a:t>
            </a:r>
          </a:p>
          <a:p>
            <a:pPr marL="524225" indent="-489300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Linux: </a:t>
            </a:r>
          </a:p>
          <a:p>
            <a:pPr lvl="1" marL="897290" indent="-489302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Install “vinagre” or any other VNC package</a:t>
            </a:r>
          </a:p>
          <a:p>
            <a:pPr lvl="1" marL="897290" indent="-489302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Telnet and SSH are built in</a:t>
            </a:r>
          </a:p>
          <a:p>
            <a:pPr marL="524225" indent="-489300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Mac:</a:t>
            </a:r>
          </a:p>
          <a:p>
            <a:pPr lvl="1" marL="897290" indent="-489302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VNC, Telnet and SSH are already built 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C Configu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PC Configuration</a:t>
            </a:r>
          </a:p>
        </p:txBody>
      </p:sp>
      <p:sp>
        <p:nvSpPr>
          <p:cNvPr id="210" name="Ubuntu Linu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Ubuntu Linux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“root” password is “afnog”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user “afnog” password is “afnog” 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Do NOT change passwords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Do NOT patch security holes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Do NOT install DNS resolvers.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Open Ques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Open Questions</a:t>
            </a:r>
          </a:p>
        </p:txBody>
      </p:sp>
      <p:sp>
        <p:nvSpPr>
          <p:cNvPr id="213" name="Please feel free to ask any questions during the session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Please feel free to ask any questions during the sessions.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Please interrupt us if you don’t understand anything, or if you have a question.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Please ask questions  :-)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WELCOME to AFNOG…"/>
          <p:cNvSpPr txBox="1"/>
          <p:nvPr/>
        </p:nvSpPr>
        <p:spPr>
          <a:xfrm>
            <a:off x="930323" y="1798804"/>
            <a:ext cx="11144154" cy="6155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462845" indent="-461258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>
                <a:solidFill>
                  <a:srgbClr val="89D3E8"/>
                </a:solidFill>
              </a:defRPr>
            </a:pPr>
            <a:r>
              <a:t>WELCOME to AFNOG</a:t>
            </a:r>
          </a:p>
          <a:p>
            <a:pPr marL="462845" indent="-461258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</a:p>
          <a:p>
            <a:pPr marL="462845" indent="-461258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  <a:r>
              <a:t>Learn everything you can,</a:t>
            </a:r>
          </a:p>
          <a:p>
            <a:pPr marL="462845" indent="-461258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  <a:r>
              <a:t>Have fun,</a:t>
            </a:r>
          </a:p>
          <a:p>
            <a:pPr marL="462845" indent="-461258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  <a:r>
              <a:t>Take photos,</a:t>
            </a:r>
          </a:p>
          <a:p>
            <a:pPr marL="462845" indent="-461258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  <a:r>
              <a:t>Network,</a:t>
            </a:r>
          </a:p>
          <a:p>
            <a:pPr marL="462845" indent="-461258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</a:p>
          <a:p>
            <a:pPr marL="462845" indent="-461258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  <a:r>
              <a:t>Ask questions, you’ll make the instructors happy.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Instruc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Instructors</a:t>
            </a:r>
          </a:p>
        </p:txBody>
      </p:sp>
      <p:sp>
        <p:nvSpPr>
          <p:cNvPr id="126" name="Frank Habicht (TZ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Dev Jeenia (MU)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Frank Habicht (TZ)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Geert Jan de Groot (NL)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Maina Noah (TZ)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Nishal Goburdhan (ZA)</a:t>
            </a:r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Patience Nagaba (UG)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Sara Alamin Mohammed Hassan (SD)</a:t>
            </a: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Stephen Honlue (CM)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articipa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Participants</a:t>
            </a:r>
          </a:p>
        </p:txBody>
      </p:sp>
      <p:sp>
        <p:nvSpPr>
          <p:cNvPr id="129" name="Entire Worksho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Entire Workshop:   </a:t>
            </a:r>
            <a:endParaRPr sz="4200"/>
          </a:p>
          <a:p>
            <a:pPr lvl="2" marL="1158980" indent="-408092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150 participants</a:t>
            </a:r>
            <a:endParaRPr sz="4200"/>
          </a:p>
          <a:p>
            <a:pPr lvl="2" marL="1158980" indent="-408092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29 Countries</a:t>
            </a:r>
            <a:endParaRPr sz="4200"/>
          </a:p>
          <a:p>
            <a:pPr lvl="2" marL="1158980" indent="-408092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8 tracks</a:t>
            </a:r>
            <a:endParaRPr sz="4200"/>
          </a:p>
          <a:p>
            <a:pPr marL="481012"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This track:  11 participants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Please introduce yourselves now.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et us know 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Let us know … </a:t>
            </a:r>
          </a:p>
        </p:txBody>
      </p:sp>
      <p:sp>
        <p:nvSpPr>
          <p:cNvPr id="132" name="… if we speak too fa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</a:pPr>
            <a:r>
              <a:t>… if we speak too fast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</a:pPr>
            <a:r>
              <a:t>… if you can’t see 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</a:pPr>
            <a:r>
              <a:t>… if you don’t understand! 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</a:pP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</a:pPr>
            <a:r>
              <a:t>The only stupid question is one you don’t ask!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You should have received ..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You should have received .. </a:t>
            </a:r>
          </a:p>
        </p:txBody>
      </p:sp>
      <p:sp>
        <p:nvSpPr>
          <p:cNvPr id="135" name="Name badges   (Please wear these at all times!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Name badges   (Please wear these at all times!)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Folder with: </a:t>
            </a:r>
            <a:endParaRPr sz="4200"/>
          </a:p>
          <a:p>
            <a:pPr lvl="1" marL="857355" indent="-408092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Notepad</a:t>
            </a:r>
            <a:endParaRPr sz="4200"/>
          </a:p>
          <a:p>
            <a:pPr lvl="1" marL="857355" indent="-408092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Pen</a:t>
            </a:r>
            <a:endParaRPr sz="4200"/>
          </a:p>
          <a:p>
            <a:pPr lvl="1" marL="857355" indent="-408092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Information Pack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You will receive 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You will receive … </a:t>
            </a:r>
          </a:p>
        </p:txBody>
      </p:sp>
      <p:sp>
        <p:nvSpPr>
          <p:cNvPr id="138" name="ebook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ebooks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workshop materials on USB flash drives</a:t>
            </a: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endParaRPr sz="4200"/>
          </a:p>
          <a:p>
            <a:pPr marL="48101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Take them back, and teach others!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Extra room charg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Extra room charges</a:t>
            </a:r>
          </a:p>
        </p:txBody>
      </p:sp>
      <p:sp>
        <p:nvSpPr>
          <p:cNvPr id="141" name="AfNOG will not pay for hotel “extras” such a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47304" indent="-512379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AfNOG will </a:t>
            </a:r>
            <a:r>
              <a:rPr b="1"/>
              <a:t>not</a:t>
            </a:r>
            <a:r>
              <a:t> pay for hotel “extras” such as:</a:t>
            </a:r>
          </a:p>
          <a:p>
            <a:pPr lvl="2" marL="1239454" indent="-512379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telephone calls</a:t>
            </a:r>
          </a:p>
          <a:p>
            <a:pPr lvl="2" marL="1239454" indent="-512379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room service</a:t>
            </a:r>
          </a:p>
          <a:p>
            <a:pPr lvl="2" marL="1239454" indent="-512379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bar </a:t>
            </a:r>
          </a:p>
          <a:p>
            <a:pPr lvl="2" marL="1239454" indent="-512379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mini-bar in your hotel room</a:t>
            </a:r>
          </a:p>
          <a:p>
            <a:pPr lvl="2" marL="1239454" indent="-512379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laundry</a:t>
            </a:r>
          </a:p>
          <a:p>
            <a:pPr lvl="2" marL="1239454" indent="-512379">
              <a:spcBef>
                <a:spcPts val="8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etc..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Hotel Internet Acce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Hotel Internet Access</a:t>
            </a:r>
          </a:p>
        </p:txBody>
      </p:sp>
      <p:sp>
        <p:nvSpPr>
          <p:cNvPr id="144" name="Free WiFi at the hote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605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Free Wifi at the Hotel </a:t>
            </a:r>
          </a:p>
          <a:p>
            <a:pPr lvl="2" marL="750991" indent="-408091">
              <a:spcBef>
                <a:spcPts val="900"/>
              </a:spcBef>
              <a:buClr>
                <a:srgbClr val="6EA0B0"/>
              </a:buClr>
              <a:buSzPct val="80000"/>
              <a:buFont typeface="Helvetica Neue"/>
              <a:buChar char="⬥"/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(or else at the conference..)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