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7" r:id="rId3"/>
    <p:sldId id="256" r:id="rId4"/>
    <p:sldId id="257" r:id="rId5"/>
    <p:sldId id="261" r:id="rId6"/>
    <p:sldId id="262" r:id="rId7"/>
    <p:sldId id="258" r:id="rId8"/>
    <p:sldId id="259" r:id="rId9"/>
    <p:sldId id="266" r:id="rId10"/>
    <p:sldId id="267" r:id="rId11"/>
    <p:sldId id="260" r:id="rId12"/>
    <p:sldId id="263" r:id="rId13"/>
    <p:sldId id="264" r:id="rId14"/>
    <p:sldId id="268" r:id="rId15"/>
    <p:sldId id="269" r:id="rId16"/>
    <p:sldId id="265" r:id="rId17"/>
    <p:sldId id="270" r:id="rId18"/>
    <p:sldId id="271" r:id="rId19"/>
    <p:sldId id="272" r:id="rId20"/>
    <p:sldId id="273" r:id="rId21"/>
    <p:sldId id="274" r:id="rId22"/>
    <p:sldId id="27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4087DA-5535-404B-92BC-B8FF46A1AB93}" type="datetimeFigureOut">
              <a:rPr lang="en-US" smtClean="0"/>
              <a:t>6/1/2011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D3404-5BF5-4862-B1B1-E8F35FEDBFC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4087DA-5535-404B-92BC-B8FF46A1AB93}" type="datetimeFigureOut">
              <a:rPr lang="en-US" smtClean="0"/>
              <a:t>6/1/2011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D3404-5BF5-4862-B1B1-E8F35FEDBFC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4087DA-5535-404B-92BC-B8FF46A1AB93}" type="datetimeFigureOut">
              <a:rPr lang="en-US" smtClean="0"/>
              <a:t>6/1/2011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D3404-5BF5-4862-B1B1-E8F35FEDBFC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4087DA-5535-404B-92BC-B8FF46A1AB93}" type="datetimeFigureOut">
              <a:rPr lang="en-US" smtClean="0"/>
              <a:t>6/1/2011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D3404-5BF5-4862-B1B1-E8F35FEDBFC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4087DA-5535-404B-92BC-B8FF46A1AB93}" type="datetimeFigureOut">
              <a:rPr lang="en-US" smtClean="0"/>
              <a:t>6/1/2011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7D3404-5BF5-4862-B1B1-E8F35FEDBFC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4087DA-5535-404B-92BC-B8FF46A1AB93}" type="datetimeFigureOut">
              <a:rPr lang="en-US" smtClean="0"/>
              <a:t>6/1/2011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7D3404-5BF5-4862-B1B1-E8F35FEDBFC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4087DA-5535-404B-92BC-B8FF46A1AB93}" type="datetimeFigureOut">
              <a:rPr lang="en-US" smtClean="0"/>
              <a:t>6/1/2011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7D3404-5BF5-4862-B1B1-E8F35FEDBFC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4087DA-5535-404B-92BC-B8FF46A1AB93}" type="datetimeFigureOut">
              <a:rPr lang="en-US" smtClean="0"/>
              <a:t>6/1/2011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7D3404-5BF5-4862-B1B1-E8F35FEDBFC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4087DA-5535-404B-92BC-B8FF46A1AB93}" type="datetimeFigureOut">
              <a:rPr lang="en-US" smtClean="0"/>
              <a:t>6/1/2011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7D3404-5BF5-4862-B1B1-E8F35FEDBFC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4087DA-5535-404B-92BC-B8FF46A1AB93}" type="datetimeFigureOut">
              <a:rPr lang="en-US" smtClean="0"/>
              <a:t>6/1/2011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7D3404-5BF5-4862-B1B1-E8F35FEDBFC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4087DA-5535-404B-92BC-B8FF46A1AB93}" type="datetimeFigureOut">
              <a:rPr lang="en-US" smtClean="0"/>
              <a:t>6/1/2011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7D3404-5BF5-4862-B1B1-E8F35FEDBFC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4087DA-5535-404B-92BC-B8FF46A1AB93}" type="datetimeFigureOut">
              <a:rPr lang="en-US" smtClean="0"/>
              <a:t>6/1/2011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7D3404-5BF5-4862-B1B1-E8F35FEDBFC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0" y="685800"/>
            <a:ext cx="7086600" cy="1446550"/>
          </a:xfrm>
          <a:prstGeom prst="rect">
            <a:avLst/>
          </a:prstGeom>
          <a:noFill/>
        </p:spPr>
        <p:txBody>
          <a:bodyPr wrap="square" rtlCol="0">
            <a:spAutoFit/>
          </a:bodyPr>
          <a:lstStyle/>
          <a:p>
            <a:pPr algn="ctr"/>
            <a:r>
              <a:rPr lang="en-US" sz="4400" b="1" dirty="0" smtClean="0"/>
              <a:t>OSI and TCP/IP Models</a:t>
            </a:r>
          </a:p>
          <a:p>
            <a:pPr algn="ctr"/>
            <a:r>
              <a:rPr lang="en-US" sz="4400" b="1" dirty="0" smtClean="0"/>
              <a:t>And Some Vulnerabilities </a:t>
            </a:r>
            <a:endParaRPr lang="en-US" sz="4400" b="1" dirty="0"/>
          </a:p>
        </p:txBody>
      </p:sp>
      <p:sp>
        <p:nvSpPr>
          <p:cNvPr id="5" name="Text Box 3"/>
          <p:cNvSpPr txBox="1">
            <a:spLocks noChangeArrowheads="1"/>
          </p:cNvSpPr>
          <p:nvPr/>
        </p:nvSpPr>
        <p:spPr bwMode="auto">
          <a:xfrm>
            <a:off x="1042988" y="2492375"/>
            <a:ext cx="7273925" cy="1570038"/>
          </a:xfrm>
          <a:prstGeom prst="rect">
            <a:avLst/>
          </a:prstGeom>
          <a:noFill/>
          <a:ln w="9525">
            <a:noFill/>
            <a:miter lim="800000"/>
            <a:headEnd/>
            <a:tailEnd/>
          </a:ln>
          <a:effectLst/>
        </p:spPr>
        <p:txBody>
          <a:bodyPr>
            <a:spAutoFit/>
          </a:bodyPr>
          <a:lstStyle/>
          <a:p>
            <a:pPr algn="ctr">
              <a:spcBef>
                <a:spcPct val="50000"/>
              </a:spcBef>
              <a:defRPr/>
            </a:pPr>
            <a:r>
              <a:rPr lang="en-GB" sz="2400" b="1" dirty="0" err="1">
                <a:solidFill>
                  <a:srgbClr val="FF0000"/>
                </a:solidFill>
                <a:effectLst>
                  <a:outerShdw blurRad="38100" dist="38100" dir="2700000" algn="tl">
                    <a:srgbClr val="C0C0C0"/>
                  </a:outerShdw>
                </a:effectLst>
              </a:rPr>
              <a:t>AfNOG</a:t>
            </a:r>
            <a:r>
              <a:rPr lang="en-GB" sz="2400" b="1" dirty="0">
                <a:solidFill>
                  <a:srgbClr val="FF0000"/>
                </a:solidFill>
                <a:effectLst>
                  <a:outerShdw blurRad="38100" dist="38100" dir="2700000" algn="tl">
                    <a:srgbClr val="C0C0C0"/>
                  </a:outerShdw>
                </a:effectLst>
              </a:rPr>
              <a:t> 12</a:t>
            </a:r>
          </a:p>
          <a:p>
            <a:pPr algn="ctr">
              <a:spcBef>
                <a:spcPct val="50000"/>
              </a:spcBef>
              <a:defRPr/>
            </a:pPr>
            <a:r>
              <a:rPr lang="en-GB" sz="2400" b="1" dirty="0">
                <a:effectLst>
                  <a:outerShdw blurRad="38100" dist="38100" dir="2700000" algn="tl">
                    <a:srgbClr val="C0C0C0"/>
                  </a:outerShdw>
                </a:effectLst>
              </a:rPr>
              <a:t>30</a:t>
            </a:r>
            <a:r>
              <a:rPr lang="en-GB" sz="2400" b="1" baseline="30000" dirty="0">
                <a:effectLst>
                  <a:outerShdw blurRad="38100" dist="38100" dir="2700000" algn="tl">
                    <a:srgbClr val="C0C0C0"/>
                  </a:outerShdw>
                </a:effectLst>
              </a:rPr>
              <a:t>th</a:t>
            </a:r>
            <a:r>
              <a:rPr lang="en-GB" sz="2400" b="1" dirty="0">
                <a:effectLst>
                  <a:outerShdw blurRad="38100" dist="38100" dir="2700000" algn="tl">
                    <a:srgbClr val="C0C0C0"/>
                  </a:outerShdw>
                </a:effectLst>
              </a:rPr>
              <a:t> May 2011 – 10</a:t>
            </a:r>
            <a:r>
              <a:rPr lang="en-GB" sz="2400" b="1" baseline="30000" dirty="0">
                <a:effectLst>
                  <a:outerShdw blurRad="38100" dist="38100" dir="2700000" algn="tl">
                    <a:srgbClr val="C0C0C0"/>
                  </a:outerShdw>
                </a:effectLst>
              </a:rPr>
              <a:t>th</a:t>
            </a:r>
            <a:r>
              <a:rPr lang="en-GB" sz="2400" b="1" dirty="0">
                <a:effectLst>
                  <a:outerShdw blurRad="38100" dist="38100" dir="2700000" algn="tl">
                    <a:srgbClr val="C0C0C0"/>
                  </a:outerShdw>
                </a:effectLst>
              </a:rPr>
              <a:t> June 2011</a:t>
            </a:r>
          </a:p>
          <a:p>
            <a:pPr algn="ctr">
              <a:spcBef>
                <a:spcPct val="50000"/>
              </a:spcBef>
              <a:defRPr/>
            </a:pPr>
            <a:r>
              <a:rPr lang="en-GB" sz="2400" b="1" dirty="0">
                <a:solidFill>
                  <a:schemeClr val="accent2"/>
                </a:solidFill>
                <a:effectLst>
                  <a:outerShdw blurRad="38100" dist="38100" dir="2700000" algn="tl">
                    <a:srgbClr val="C0C0C0"/>
                  </a:outerShdw>
                </a:effectLst>
              </a:rPr>
              <a:t>Tanzania</a:t>
            </a:r>
            <a:endParaRPr lang="en-US" sz="2400" b="1" dirty="0">
              <a:solidFill>
                <a:schemeClr val="accent2"/>
              </a:solidFill>
              <a:effectLst>
                <a:outerShdw blurRad="38100" dist="38100" dir="2700000" algn="tl">
                  <a:srgbClr val="C0C0C0"/>
                </a:outerShdw>
              </a:effectLst>
            </a:endParaRPr>
          </a:p>
        </p:txBody>
      </p:sp>
      <p:sp>
        <p:nvSpPr>
          <p:cNvPr id="6" name="Text Box 4"/>
          <p:cNvSpPr txBox="1">
            <a:spLocks noChangeArrowheads="1"/>
          </p:cNvSpPr>
          <p:nvPr/>
        </p:nvSpPr>
        <p:spPr bwMode="auto">
          <a:xfrm>
            <a:off x="1619250" y="5013325"/>
            <a:ext cx="6408738" cy="1004888"/>
          </a:xfrm>
          <a:prstGeom prst="rect">
            <a:avLst/>
          </a:prstGeom>
          <a:noFill/>
          <a:ln w="9525">
            <a:noFill/>
            <a:miter lim="800000"/>
            <a:headEnd/>
            <a:tailEnd/>
          </a:ln>
          <a:effectLst/>
        </p:spPr>
        <p:txBody>
          <a:bodyPr>
            <a:spAutoFit/>
          </a:bodyPr>
          <a:lstStyle/>
          <a:p>
            <a:pPr algn="ctr">
              <a:spcBef>
                <a:spcPct val="50000"/>
              </a:spcBef>
              <a:defRPr/>
            </a:pPr>
            <a:r>
              <a:rPr lang="en-GB" sz="2400" b="1" dirty="0">
                <a:effectLst>
                  <a:outerShdw blurRad="38100" dist="38100" dir="2700000" algn="tl">
                    <a:srgbClr val="C0C0C0"/>
                  </a:outerShdw>
                </a:effectLst>
              </a:rPr>
              <a:t>By</a:t>
            </a:r>
          </a:p>
          <a:p>
            <a:pPr algn="ctr">
              <a:spcBef>
                <a:spcPct val="50000"/>
              </a:spcBef>
              <a:defRPr/>
            </a:pPr>
            <a:r>
              <a:rPr lang="en-GB" sz="2400" b="1" dirty="0">
                <a:effectLst>
                  <a:outerShdw blurRad="38100" dist="38100" dir="2700000" algn="tl">
                    <a:srgbClr val="C0C0C0"/>
                  </a:outerShdw>
                </a:effectLst>
              </a:rPr>
              <a:t>Marcus K. G. </a:t>
            </a:r>
            <a:r>
              <a:rPr lang="en-GB" sz="2400" b="1" dirty="0" err="1">
                <a:effectLst>
                  <a:outerShdw blurRad="38100" dist="38100" dir="2700000" algn="tl">
                    <a:srgbClr val="C0C0C0"/>
                  </a:outerShdw>
                </a:effectLst>
              </a:rPr>
              <a:t>Adomey</a:t>
            </a:r>
            <a:endParaRPr lang="en-US" sz="2400" b="1" dirty="0">
              <a:effectLst>
                <a:outerShdw blurRad="38100" dist="38100" dir="2700000" algn="tl">
                  <a:srgbClr val="C0C0C0"/>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2598003"/>
            <a:ext cx="6400800" cy="830997"/>
          </a:xfrm>
          <a:prstGeom prst="rect">
            <a:avLst/>
          </a:prstGeom>
          <a:noFill/>
        </p:spPr>
        <p:txBody>
          <a:bodyPr wrap="square" rtlCol="0">
            <a:spAutoFit/>
          </a:bodyPr>
          <a:lstStyle/>
          <a:p>
            <a:pPr algn="ctr"/>
            <a:r>
              <a:rPr lang="en-US" sz="4800" b="1" dirty="0" smtClean="0"/>
              <a:t>Some Vulnerabilities</a:t>
            </a:r>
            <a:endParaRPr lang="en-US" sz="4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609600" y="1371600"/>
          <a:ext cx="7848600" cy="4572000"/>
        </p:xfrm>
        <a:graphic>
          <a:graphicData uri="http://schemas.openxmlformats.org/drawingml/2006/table">
            <a:tbl>
              <a:tblPr firstRow="1" bandRow="1">
                <a:tableStyleId>{5C22544A-7EE6-4342-B048-85BDC9FD1C3A}</a:tableStyleId>
              </a:tblPr>
              <a:tblGrid>
                <a:gridCol w="3352800"/>
                <a:gridCol w="4495800"/>
              </a:tblGrid>
              <a:tr h="370840">
                <a:tc>
                  <a:txBody>
                    <a:bodyPr/>
                    <a:lstStyle/>
                    <a:p>
                      <a:r>
                        <a:rPr lang="en-US" sz="2400" dirty="0" smtClean="0"/>
                        <a:t>TYPE</a:t>
                      </a:r>
                      <a:endParaRPr lang="en-US" sz="2400" dirty="0"/>
                    </a:p>
                  </a:txBody>
                  <a:tcPr/>
                </a:tc>
                <a:tc>
                  <a:txBody>
                    <a:bodyPr/>
                    <a:lstStyle/>
                    <a:p>
                      <a:r>
                        <a:rPr lang="en-US" sz="2400" dirty="0" smtClean="0"/>
                        <a:t>Vulnerability</a:t>
                      </a:r>
                      <a:endParaRPr lang="en-US" sz="2400" dirty="0"/>
                    </a:p>
                  </a:txBody>
                  <a:tcPr/>
                </a:tc>
              </a:tr>
              <a:tr h="370840">
                <a:tc rowSpan="3">
                  <a:txBody>
                    <a:bodyPr/>
                    <a:lstStyle/>
                    <a:p>
                      <a:endParaRPr lang="en-US" sz="2400" dirty="0" smtClean="0"/>
                    </a:p>
                    <a:p>
                      <a:r>
                        <a:rPr lang="en-US" sz="2400" dirty="0" smtClean="0"/>
                        <a:t>Memory Base</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Buffer Overflow</a:t>
                      </a:r>
                    </a:p>
                  </a:txBody>
                  <a:tcPr/>
                </a:tc>
              </a:tr>
              <a:tr h="370840">
                <a:tc vMerge="1">
                  <a:txBody>
                    <a:bodyPr/>
                    <a:lstStyle/>
                    <a:p>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Format String Bug</a:t>
                      </a:r>
                    </a:p>
                  </a:txBody>
                  <a:tcPr/>
                </a:tc>
              </a:tr>
              <a:tr h="370840">
                <a:tc vMerge="1">
                  <a:txBody>
                    <a:bodyPr/>
                    <a:lstStyle/>
                    <a:p>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Integer Overflows</a:t>
                      </a:r>
                      <a:endParaRPr lang="en-US" sz="2400" dirty="0"/>
                    </a:p>
                  </a:txBody>
                  <a:tcPr/>
                </a:tc>
              </a:tr>
              <a:tr h="370840">
                <a:tc>
                  <a:txBody>
                    <a:bodyPr/>
                    <a:lstStyle/>
                    <a:p>
                      <a:r>
                        <a:rPr lang="en-US" sz="2400" dirty="0" smtClean="0"/>
                        <a:t>Time and State Base</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Session Hijacking</a:t>
                      </a:r>
                    </a:p>
                  </a:txBody>
                  <a:tcPr/>
                </a:tc>
              </a:tr>
              <a:tr h="370840">
                <a:tc rowSpan="4">
                  <a:txBody>
                    <a:bodyPr/>
                    <a:lstStyle/>
                    <a:p>
                      <a:endParaRPr lang="en-US" sz="2400" dirty="0" smtClean="0"/>
                    </a:p>
                    <a:p>
                      <a:endParaRPr lang="en-US" sz="2400" dirty="0" smtClean="0"/>
                    </a:p>
                    <a:p>
                      <a:r>
                        <a:rPr lang="en-US" sz="2400" dirty="0" smtClean="0"/>
                        <a:t>String Base</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Race Condition</a:t>
                      </a:r>
                      <a:endParaRPr lang="en-US" sz="2400" dirty="0"/>
                    </a:p>
                  </a:txBody>
                  <a:tcPr/>
                </a:tc>
              </a:tr>
              <a:tr h="370840">
                <a:tc vMerge="1">
                  <a:txBody>
                    <a:bodyPr/>
                    <a:lstStyle/>
                    <a:p>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SQL Injection</a:t>
                      </a:r>
                    </a:p>
                  </a:txBody>
                  <a:tcPr/>
                </a:tc>
              </a:tr>
              <a:tr h="370840">
                <a:tc vMerge="1">
                  <a:txBody>
                    <a:bodyPr/>
                    <a:lstStyle/>
                    <a:p>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Command Injection</a:t>
                      </a:r>
                    </a:p>
                  </a:txBody>
                  <a:tcPr/>
                </a:tc>
              </a:tr>
              <a:tr h="370840">
                <a:tc vMerge="1">
                  <a:txBody>
                    <a:bodyPr/>
                    <a:lstStyle/>
                    <a:p>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Cross-Site Scripting</a:t>
                      </a:r>
                      <a:endParaRPr lang="en-US" sz="2400" dirty="0"/>
                    </a:p>
                  </a:txBody>
                  <a:tcPr/>
                </a:tc>
              </a:tr>
              <a:tr h="370840">
                <a:tc>
                  <a:txBody>
                    <a:bodyPr/>
                    <a:lstStyle/>
                    <a:p>
                      <a:r>
                        <a:rPr lang="en-US" sz="2400" dirty="0" smtClean="0"/>
                        <a:t>Design</a:t>
                      </a:r>
                      <a:r>
                        <a:rPr lang="en-US" sz="2400" baseline="0" dirty="0" smtClean="0"/>
                        <a:t> Base</a:t>
                      </a:r>
                      <a:endParaRPr lang="en-US" sz="2400" dirty="0"/>
                    </a:p>
                  </a:txBody>
                  <a:tcPr/>
                </a:tc>
                <a:tc>
                  <a:txBody>
                    <a:bodyPr/>
                    <a:lstStyle/>
                    <a:p>
                      <a:r>
                        <a:rPr lang="en-US" sz="2400" dirty="0" smtClean="0"/>
                        <a:t>Improper Use of SSL and TLS</a:t>
                      </a:r>
                      <a:endParaRPr lang="en-US" sz="2400"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914400"/>
            <a:ext cx="8305800" cy="5632311"/>
          </a:xfrm>
          <a:prstGeom prst="rect">
            <a:avLst/>
          </a:prstGeom>
          <a:noFill/>
        </p:spPr>
        <p:txBody>
          <a:bodyPr wrap="square" rtlCol="0">
            <a:spAutoFit/>
          </a:bodyPr>
          <a:lstStyle/>
          <a:p>
            <a:r>
              <a:rPr lang="en-US" sz="2400" dirty="0" smtClean="0"/>
              <a:t>A buffer overflow occurs when a program or process tries to store more data in a buffer (temporary data storage area) than it was intended to hold. Since buffers are created to contain a finite amount of data, the extra information - which has to go somewhere - can overflow into adjacent buffers, corrupting or overwriting the valid data held in them. </a:t>
            </a:r>
          </a:p>
          <a:p>
            <a:endParaRPr lang="en-US" sz="2400" dirty="0"/>
          </a:p>
          <a:p>
            <a:r>
              <a:rPr lang="en-US" sz="2400" dirty="0" smtClean="0"/>
              <a:t>Although it may occur accidentally through programming error, buffer overflow is an increasingly common type of security attack on data integrity. </a:t>
            </a:r>
          </a:p>
          <a:p>
            <a:endParaRPr lang="en-US" sz="2400" dirty="0"/>
          </a:p>
          <a:p>
            <a:r>
              <a:rPr lang="en-US" sz="2400" dirty="0" smtClean="0"/>
              <a:t>In buffer overflow attacks, the extra data may contain codes designed to trigger actions, in effect sending new instructions to the attacked computer that could, for example, damage the user's files, change data, or disclose confidential information.</a:t>
            </a:r>
          </a:p>
        </p:txBody>
      </p:sp>
      <p:sp>
        <p:nvSpPr>
          <p:cNvPr id="3" name="TextBox 2"/>
          <p:cNvSpPr txBox="1"/>
          <p:nvPr/>
        </p:nvSpPr>
        <p:spPr>
          <a:xfrm>
            <a:off x="304800" y="304800"/>
            <a:ext cx="5029200" cy="523220"/>
          </a:xfrm>
          <a:prstGeom prst="rect">
            <a:avLst/>
          </a:prstGeom>
          <a:noFill/>
        </p:spPr>
        <p:txBody>
          <a:bodyPr wrap="square" rtlCol="0">
            <a:spAutoFit/>
          </a:bodyPr>
          <a:lstStyle/>
          <a:p>
            <a:r>
              <a:rPr lang="en-US" sz="2800" b="1" dirty="0" smtClean="0"/>
              <a:t>Buffer Overflow</a:t>
            </a:r>
            <a:endParaRPr lang="en-US" sz="28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447800"/>
            <a:ext cx="8077200" cy="3046988"/>
          </a:xfrm>
          <a:prstGeom prst="rect">
            <a:avLst/>
          </a:prstGeom>
          <a:noFill/>
        </p:spPr>
        <p:txBody>
          <a:bodyPr wrap="square" rtlCol="0">
            <a:spAutoFit/>
          </a:bodyPr>
          <a:lstStyle/>
          <a:p>
            <a:r>
              <a:rPr lang="en-US" sz="2400" dirty="0" smtClean="0"/>
              <a:t>Format string bugs are not exactly the same as a buffer overflow, but because they lead to the same problems, they are included in this section.</a:t>
            </a:r>
          </a:p>
          <a:p>
            <a:endParaRPr lang="en-US" sz="2400" dirty="0" smtClean="0"/>
          </a:p>
          <a:p>
            <a:r>
              <a:rPr lang="en-US" sz="2400" dirty="0" smtClean="0"/>
              <a:t>The basic problem of format string bugs stems from the fact that there is no realistic way for a function that takes a variable number of arguments to determine how many arguments were passed in.</a:t>
            </a:r>
            <a:endParaRPr lang="en-US" sz="2400" dirty="0"/>
          </a:p>
        </p:txBody>
      </p:sp>
      <p:sp>
        <p:nvSpPr>
          <p:cNvPr id="3" name="TextBox 2"/>
          <p:cNvSpPr txBox="1"/>
          <p:nvPr/>
        </p:nvSpPr>
        <p:spPr>
          <a:xfrm>
            <a:off x="228600" y="381000"/>
            <a:ext cx="6553200" cy="523220"/>
          </a:xfrm>
          <a:prstGeom prst="rect">
            <a:avLst/>
          </a:prstGeom>
          <a:noFill/>
        </p:spPr>
        <p:txBody>
          <a:bodyPr wrap="square" rtlCol="0">
            <a:spAutoFit/>
          </a:bodyPr>
          <a:lstStyle/>
          <a:p>
            <a:r>
              <a:rPr lang="en-US" sz="2800" b="1" dirty="0" smtClean="0"/>
              <a:t>Format string bugs</a:t>
            </a:r>
            <a:endParaRPr lang="en-US" sz="28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990600"/>
            <a:ext cx="8153400" cy="5262979"/>
          </a:xfrm>
          <a:prstGeom prst="rect">
            <a:avLst/>
          </a:prstGeom>
          <a:noFill/>
        </p:spPr>
        <p:txBody>
          <a:bodyPr wrap="square" rtlCol="0">
            <a:spAutoFit/>
          </a:bodyPr>
          <a:lstStyle/>
          <a:p>
            <a:r>
              <a:rPr lang="en-US" sz="2400" dirty="0" smtClean="0"/>
              <a:t>An integer overflow occurs when an arithmetic operation attempts to create a numeric value that is larger than can be represented within the available storage space. For instance, adding 1 to the largest value that can be represented constitutes an integer overflow. </a:t>
            </a:r>
          </a:p>
          <a:p>
            <a:endParaRPr lang="en-US" sz="2400" dirty="0" smtClean="0"/>
          </a:p>
          <a:p>
            <a:r>
              <a:rPr lang="en-US" sz="2400" dirty="0" smtClean="0"/>
              <a:t>Integer overflows cannot be detected after they have happened, so there is not way for an application to tell if a result it has calculated previously is in fact correct.  This can get dangerous if the calculation has to do with the size of a buffer or how far into an array to index.  Of course most integer overflows are not exploitable because memory is not being directly overwritten, but sometimes they can lead to other classes of bugs, frequently buffer overflows.  </a:t>
            </a:r>
          </a:p>
        </p:txBody>
      </p:sp>
      <p:sp>
        <p:nvSpPr>
          <p:cNvPr id="3" name="TextBox 2"/>
          <p:cNvSpPr txBox="1"/>
          <p:nvPr/>
        </p:nvSpPr>
        <p:spPr>
          <a:xfrm>
            <a:off x="152400" y="304800"/>
            <a:ext cx="6248400" cy="523220"/>
          </a:xfrm>
          <a:prstGeom prst="rect">
            <a:avLst/>
          </a:prstGeom>
          <a:noFill/>
        </p:spPr>
        <p:txBody>
          <a:bodyPr wrap="square" rtlCol="0">
            <a:spAutoFit/>
          </a:bodyPr>
          <a:lstStyle/>
          <a:p>
            <a:r>
              <a:rPr lang="en-US" sz="2800" b="1" dirty="0" smtClean="0"/>
              <a:t>Integer Overflow</a:t>
            </a:r>
            <a:endParaRPr lang="en-US" sz="28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1600"/>
            <a:ext cx="8305800" cy="3046988"/>
          </a:xfrm>
          <a:prstGeom prst="rect">
            <a:avLst/>
          </a:prstGeom>
          <a:noFill/>
        </p:spPr>
        <p:txBody>
          <a:bodyPr wrap="square" rtlCol="0">
            <a:spAutoFit/>
          </a:bodyPr>
          <a:lstStyle/>
          <a:p>
            <a:r>
              <a:rPr lang="en-US" sz="2400" dirty="0" smtClean="0"/>
              <a:t>A race condition occurs when multiple processes access and manipulate the same data concurrently, and the outcome of the execution depends on the particular order in which the access takes place.</a:t>
            </a:r>
          </a:p>
          <a:p>
            <a:r>
              <a:rPr lang="en-US" sz="2400" dirty="0" smtClean="0"/>
              <a:t> </a:t>
            </a:r>
          </a:p>
          <a:p>
            <a:r>
              <a:rPr lang="en-US" sz="2400" dirty="0" smtClean="0"/>
              <a:t>A race condition is of interest to a hacker when the race condition can be utilized to gain privileged system access.</a:t>
            </a:r>
          </a:p>
          <a:p>
            <a:endParaRPr lang="en-US" sz="2400" dirty="0"/>
          </a:p>
        </p:txBody>
      </p:sp>
      <p:sp>
        <p:nvSpPr>
          <p:cNvPr id="3" name="TextBox 2"/>
          <p:cNvSpPr txBox="1"/>
          <p:nvPr/>
        </p:nvSpPr>
        <p:spPr>
          <a:xfrm>
            <a:off x="304800" y="381000"/>
            <a:ext cx="5029200" cy="523220"/>
          </a:xfrm>
          <a:prstGeom prst="rect">
            <a:avLst/>
          </a:prstGeom>
          <a:noFill/>
        </p:spPr>
        <p:txBody>
          <a:bodyPr wrap="square" rtlCol="0">
            <a:spAutoFit/>
          </a:bodyPr>
          <a:lstStyle/>
          <a:p>
            <a:r>
              <a:rPr lang="en-US" sz="2800" b="1" dirty="0" smtClean="0"/>
              <a:t>Race Condition</a:t>
            </a:r>
            <a:endParaRPr lang="en-US" sz="28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066800"/>
            <a:ext cx="8382000" cy="3539430"/>
          </a:xfrm>
          <a:prstGeom prst="rect">
            <a:avLst/>
          </a:prstGeom>
          <a:noFill/>
        </p:spPr>
        <p:txBody>
          <a:bodyPr wrap="square" rtlCol="0">
            <a:spAutoFit/>
          </a:bodyPr>
          <a:lstStyle/>
          <a:p>
            <a:r>
              <a:rPr lang="en-US" sz="2800" dirty="0" smtClean="0"/>
              <a:t>Session hijacking is the exploitation of a valid computer session—sometimes also called a session key—to gain unauthorized access to information or services in a computer system. In particular, it is used to refer to the theft of a magic cookie used to authenticate a user to a remote server. </a:t>
            </a:r>
          </a:p>
          <a:p>
            <a:endParaRPr lang="en-US" sz="2800" dirty="0"/>
          </a:p>
          <a:p>
            <a:endParaRPr lang="en-US" sz="2800" dirty="0" smtClean="0"/>
          </a:p>
        </p:txBody>
      </p:sp>
      <p:sp>
        <p:nvSpPr>
          <p:cNvPr id="3" name="TextBox 2"/>
          <p:cNvSpPr txBox="1"/>
          <p:nvPr/>
        </p:nvSpPr>
        <p:spPr>
          <a:xfrm>
            <a:off x="381000" y="304800"/>
            <a:ext cx="6781800" cy="584775"/>
          </a:xfrm>
          <a:prstGeom prst="rect">
            <a:avLst/>
          </a:prstGeom>
          <a:noFill/>
        </p:spPr>
        <p:txBody>
          <a:bodyPr wrap="square" rtlCol="0">
            <a:spAutoFit/>
          </a:bodyPr>
          <a:lstStyle/>
          <a:p>
            <a:r>
              <a:rPr lang="en-US" sz="3200" b="1" dirty="0" smtClean="0"/>
              <a:t>Session hijacking</a:t>
            </a:r>
            <a:endParaRPr lang="en-US" sz="32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371600"/>
            <a:ext cx="7010400" cy="2677656"/>
          </a:xfrm>
          <a:prstGeom prst="rect">
            <a:avLst/>
          </a:prstGeom>
          <a:noFill/>
        </p:spPr>
        <p:txBody>
          <a:bodyPr wrap="square" rtlCol="0">
            <a:spAutoFit/>
          </a:bodyPr>
          <a:lstStyle/>
          <a:p>
            <a:r>
              <a:rPr lang="en-US" sz="2400" dirty="0" smtClean="0"/>
              <a:t>SQL injection is a code injection technique that exploits a security vulnerability occurring in the database layer of an application.</a:t>
            </a:r>
          </a:p>
          <a:p>
            <a:endParaRPr lang="en-US" sz="2400" dirty="0"/>
          </a:p>
          <a:p>
            <a:r>
              <a:rPr lang="en-US" sz="2400" b="1" i="1" dirty="0" smtClean="0">
                <a:solidFill>
                  <a:srgbClr val="FF0000"/>
                </a:solidFill>
              </a:rPr>
              <a:t>SELECT </a:t>
            </a:r>
            <a:r>
              <a:rPr lang="en-US" sz="2400" b="1" i="1" dirty="0" err="1" smtClean="0">
                <a:solidFill>
                  <a:srgbClr val="FF0000"/>
                </a:solidFill>
              </a:rPr>
              <a:t>fieldlist</a:t>
            </a:r>
            <a:endParaRPr lang="en-US" sz="2400" b="1" i="1" dirty="0" smtClean="0">
              <a:solidFill>
                <a:srgbClr val="FF0000"/>
              </a:solidFill>
            </a:endParaRPr>
          </a:p>
          <a:p>
            <a:r>
              <a:rPr lang="en-US" sz="2400" b="1" i="1" dirty="0" smtClean="0">
                <a:solidFill>
                  <a:srgbClr val="FF0000"/>
                </a:solidFill>
              </a:rPr>
              <a:t>  FROM customers</a:t>
            </a:r>
          </a:p>
          <a:p>
            <a:r>
              <a:rPr lang="en-US" sz="2400" b="1" i="1" dirty="0" smtClean="0">
                <a:solidFill>
                  <a:srgbClr val="FF0000"/>
                </a:solidFill>
              </a:rPr>
              <a:t> WHERE name = '\''; DROP TABLE users; --';</a:t>
            </a:r>
            <a:endParaRPr lang="en-US" sz="2400" b="1" i="1" dirty="0">
              <a:solidFill>
                <a:srgbClr val="FF0000"/>
              </a:solidFill>
            </a:endParaRPr>
          </a:p>
        </p:txBody>
      </p:sp>
      <p:sp>
        <p:nvSpPr>
          <p:cNvPr id="3" name="TextBox 2"/>
          <p:cNvSpPr txBox="1"/>
          <p:nvPr/>
        </p:nvSpPr>
        <p:spPr>
          <a:xfrm>
            <a:off x="228600" y="533400"/>
            <a:ext cx="6248400" cy="523220"/>
          </a:xfrm>
          <a:prstGeom prst="rect">
            <a:avLst/>
          </a:prstGeom>
          <a:noFill/>
        </p:spPr>
        <p:txBody>
          <a:bodyPr wrap="square" rtlCol="0">
            <a:spAutoFit/>
          </a:bodyPr>
          <a:lstStyle/>
          <a:p>
            <a:r>
              <a:rPr lang="en-US" sz="2800" b="1" dirty="0" smtClean="0"/>
              <a:t>SQL injection</a:t>
            </a:r>
            <a:endParaRPr lang="en-US" sz="28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914400"/>
            <a:ext cx="8153400" cy="5262979"/>
          </a:xfrm>
          <a:prstGeom prst="rect">
            <a:avLst/>
          </a:prstGeom>
          <a:noFill/>
        </p:spPr>
        <p:txBody>
          <a:bodyPr wrap="square" rtlCol="0">
            <a:spAutoFit/>
          </a:bodyPr>
          <a:lstStyle/>
          <a:p>
            <a:r>
              <a:rPr lang="en-US" sz="2400" dirty="0" smtClean="0"/>
              <a:t>The purpose of the command injection attack is to inject and execute commands specified by the attacker in the vulnerable application. </a:t>
            </a:r>
          </a:p>
          <a:p>
            <a:endParaRPr lang="en-US" sz="2400" dirty="0"/>
          </a:p>
          <a:p>
            <a:r>
              <a:rPr lang="en-US" sz="2400" dirty="0" smtClean="0"/>
              <a:t>In situation like this, the application, which executes unwanted system commands, is like a pseudo system shell, and the attacker may use it as any authorized system user. However, commands are executed with the same privileges and environment as the application has.</a:t>
            </a:r>
          </a:p>
          <a:p>
            <a:endParaRPr lang="en-US" sz="2400" dirty="0" smtClean="0"/>
          </a:p>
          <a:p>
            <a:r>
              <a:rPr lang="en-US" sz="2400" dirty="0" smtClean="0"/>
              <a:t>Command injection attacks are possible in most cases because of lack of correct input data validation, which can be manipulated by the attacker (forms, cookies, HTTP headers etc.).</a:t>
            </a:r>
            <a:endParaRPr lang="en-US" sz="2400" dirty="0"/>
          </a:p>
        </p:txBody>
      </p:sp>
      <p:sp>
        <p:nvSpPr>
          <p:cNvPr id="3" name="TextBox 2"/>
          <p:cNvSpPr txBox="1"/>
          <p:nvPr/>
        </p:nvSpPr>
        <p:spPr>
          <a:xfrm>
            <a:off x="76200" y="381000"/>
            <a:ext cx="5715000" cy="523220"/>
          </a:xfrm>
          <a:prstGeom prst="rect">
            <a:avLst/>
          </a:prstGeom>
          <a:noFill/>
        </p:spPr>
        <p:txBody>
          <a:bodyPr wrap="square" rtlCol="0">
            <a:spAutoFit/>
          </a:bodyPr>
          <a:lstStyle/>
          <a:p>
            <a:r>
              <a:rPr lang="en-US" sz="2800" b="1" dirty="0" smtClean="0"/>
              <a:t>Command Injection</a:t>
            </a:r>
            <a:endParaRPr lang="en-US" sz="28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381000"/>
            <a:ext cx="8077200" cy="584775"/>
          </a:xfrm>
          <a:prstGeom prst="rect">
            <a:avLst/>
          </a:prstGeom>
          <a:noFill/>
        </p:spPr>
        <p:txBody>
          <a:bodyPr wrap="square" rtlCol="0">
            <a:spAutoFit/>
          </a:bodyPr>
          <a:lstStyle/>
          <a:p>
            <a:r>
              <a:rPr lang="en-US" sz="3200" b="1" dirty="0"/>
              <a:t>Cross-Site Scripting</a:t>
            </a:r>
          </a:p>
        </p:txBody>
      </p:sp>
      <p:sp>
        <p:nvSpPr>
          <p:cNvPr id="3" name="TextBox 2"/>
          <p:cNvSpPr txBox="1"/>
          <p:nvPr/>
        </p:nvSpPr>
        <p:spPr>
          <a:xfrm>
            <a:off x="457200" y="1295400"/>
            <a:ext cx="7772400" cy="4154984"/>
          </a:xfrm>
          <a:prstGeom prst="rect">
            <a:avLst/>
          </a:prstGeom>
          <a:noFill/>
        </p:spPr>
        <p:txBody>
          <a:bodyPr wrap="square" rtlCol="0">
            <a:spAutoFit/>
          </a:bodyPr>
          <a:lstStyle/>
          <a:p>
            <a:r>
              <a:rPr lang="en-US" sz="2400" dirty="0" smtClean="0"/>
              <a:t>Cross-Site Scripting attacks are a type of injection problem, in which malicious scripts are injected into the otherwise benign and trusted web sites. Cross-site scripting (XSS) attacks occur when an attacker uses a web application to send malicious code, generally in the form of a browser side script, to a different end user. </a:t>
            </a:r>
          </a:p>
          <a:p>
            <a:endParaRPr lang="en-US" sz="2400" dirty="0"/>
          </a:p>
          <a:p>
            <a:r>
              <a:rPr lang="en-US" sz="2400" dirty="0" smtClean="0"/>
              <a:t>Flaws that allow these attacks to succeed are quite widespread and occur anywhere a web application uses input from a user in the output it generates without validating or encoding it.</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47800" y="3048000"/>
            <a:ext cx="5943600" cy="1077218"/>
          </a:xfrm>
          <a:prstGeom prst="rect">
            <a:avLst/>
          </a:prstGeom>
          <a:noFill/>
        </p:spPr>
        <p:txBody>
          <a:bodyPr wrap="square" rtlCol="0">
            <a:spAutoFit/>
          </a:bodyPr>
          <a:lstStyle/>
          <a:p>
            <a:pPr algn="ctr"/>
            <a:r>
              <a:rPr lang="en-US" sz="3200" b="1" dirty="0" smtClean="0"/>
              <a:t>Open Systems Interconnection (OSI) model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533400"/>
            <a:ext cx="7467600" cy="584775"/>
          </a:xfrm>
          <a:prstGeom prst="rect">
            <a:avLst/>
          </a:prstGeom>
          <a:noFill/>
        </p:spPr>
        <p:txBody>
          <a:bodyPr wrap="square" rtlCol="0">
            <a:spAutoFit/>
          </a:bodyPr>
          <a:lstStyle/>
          <a:p>
            <a:r>
              <a:rPr lang="en-US" sz="3200" b="1" dirty="0" smtClean="0"/>
              <a:t>Directory Traversal</a:t>
            </a:r>
          </a:p>
        </p:txBody>
      </p:sp>
      <p:sp>
        <p:nvSpPr>
          <p:cNvPr id="3" name="TextBox 2"/>
          <p:cNvSpPr txBox="1"/>
          <p:nvPr/>
        </p:nvSpPr>
        <p:spPr>
          <a:xfrm>
            <a:off x="838200" y="1371600"/>
            <a:ext cx="7543800" cy="5262979"/>
          </a:xfrm>
          <a:prstGeom prst="rect">
            <a:avLst/>
          </a:prstGeom>
          <a:noFill/>
        </p:spPr>
        <p:txBody>
          <a:bodyPr wrap="square" rtlCol="0">
            <a:spAutoFit/>
          </a:bodyPr>
          <a:lstStyle/>
          <a:p>
            <a:r>
              <a:rPr lang="en-US" sz="2400" dirty="0" smtClean="0"/>
              <a:t>Directory Traversal is an HTTP exploit which allows attackers to access restricted directories and execute commands outside of the web server's root directory.</a:t>
            </a:r>
          </a:p>
          <a:p>
            <a:endParaRPr lang="en-US" sz="2400" dirty="0" smtClean="0"/>
          </a:p>
          <a:p>
            <a:r>
              <a:rPr lang="en-US" sz="2400" dirty="0" smtClean="0"/>
              <a:t>The goal of this attack is to order an application to access a computer file that is not intended to be accessible. This attack exploits a lack of security (the software is acting exactly as it is supposed to) as opposed to exploiting a bug in the code.</a:t>
            </a:r>
          </a:p>
          <a:p>
            <a:endParaRPr lang="en-US" sz="2400" dirty="0" smtClean="0"/>
          </a:p>
          <a:p>
            <a:r>
              <a:rPr lang="en-US" sz="2400" dirty="0" smtClean="0"/>
              <a:t>Directory traversal is also known as the ../ (dot </a:t>
            </a:r>
            <a:r>
              <a:rPr lang="en-US" sz="2400" dirty="0" err="1" smtClean="0"/>
              <a:t>dot</a:t>
            </a:r>
            <a:r>
              <a:rPr lang="en-US" sz="2400" dirty="0" smtClean="0"/>
              <a:t> slash) attack, directory climbing, and backtracking. Some forms of this attack are also</a:t>
            </a:r>
          </a:p>
          <a:p>
            <a:endParaRPr lang="en-US" sz="24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219200"/>
            <a:ext cx="8001000" cy="2308324"/>
          </a:xfrm>
          <a:prstGeom prst="rect">
            <a:avLst/>
          </a:prstGeom>
          <a:noFill/>
        </p:spPr>
        <p:txBody>
          <a:bodyPr wrap="square" rtlCol="0">
            <a:spAutoFit/>
          </a:bodyPr>
          <a:lstStyle/>
          <a:p>
            <a:r>
              <a:rPr lang="en-US" sz="2400" dirty="0" smtClean="0"/>
              <a:t>The Secure Socket Layer, SSL is the most popular protocol in the world for creating secure network connections.</a:t>
            </a:r>
          </a:p>
          <a:p>
            <a:endParaRPr lang="en-US" sz="2400" dirty="0" smtClean="0"/>
          </a:p>
          <a:p>
            <a:r>
              <a:rPr lang="en-US" sz="2400" dirty="0" smtClean="0"/>
              <a:t>When server authentication isn’t done properly, an attacker can eavesdrop, or modify or take over conversations, generally without being detected.</a:t>
            </a:r>
          </a:p>
        </p:txBody>
      </p:sp>
      <p:sp>
        <p:nvSpPr>
          <p:cNvPr id="3" name="TextBox 2"/>
          <p:cNvSpPr txBox="1"/>
          <p:nvPr/>
        </p:nvSpPr>
        <p:spPr>
          <a:xfrm>
            <a:off x="152400" y="381000"/>
            <a:ext cx="5715000" cy="523220"/>
          </a:xfrm>
          <a:prstGeom prst="rect">
            <a:avLst/>
          </a:prstGeom>
          <a:noFill/>
        </p:spPr>
        <p:txBody>
          <a:bodyPr wrap="square" rtlCol="0">
            <a:spAutoFit/>
          </a:bodyPr>
          <a:lstStyle/>
          <a:p>
            <a:r>
              <a:rPr lang="en-US" sz="2800" b="1" dirty="0"/>
              <a:t>Directory Traversal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47800" y="2514600"/>
            <a:ext cx="6477000" cy="830997"/>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Thank You!!!</a:t>
            </a:r>
            <a:endPar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www.novell.com/info/primer/art/prim02.gif"/>
          <p:cNvPicPr>
            <a:picLocks noChangeAspect="1" noChangeArrowheads="1"/>
          </p:cNvPicPr>
          <p:nvPr/>
        </p:nvPicPr>
        <p:blipFill>
          <a:blip r:embed="rId2" cstate="print"/>
          <a:srcRect/>
          <a:stretch>
            <a:fillRect/>
          </a:stretch>
        </p:blipFill>
        <p:spPr bwMode="auto">
          <a:xfrm>
            <a:off x="990600" y="0"/>
            <a:ext cx="6858000" cy="6858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528221"/>
            <a:ext cx="8001000" cy="5262979"/>
          </a:xfrm>
          <a:prstGeom prst="rect">
            <a:avLst/>
          </a:prstGeom>
          <a:noFill/>
        </p:spPr>
        <p:txBody>
          <a:bodyPr wrap="square" rtlCol="0">
            <a:spAutoFit/>
          </a:bodyPr>
          <a:lstStyle/>
          <a:p>
            <a:pPr>
              <a:lnSpc>
                <a:spcPct val="150000"/>
              </a:lnSpc>
            </a:pPr>
            <a:r>
              <a:rPr lang="en-US" sz="3200" b="1" dirty="0" smtClean="0"/>
              <a:t>Acronym APSTNDP</a:t>
            </a:r>
            <a:r>
              <a:rPr lang="en-US" sz="2400" dirty="0" smtClean="0"/>
              <a:t>	</a:t>
            </a:r>
          </a:p>
          <a:p>
            <a:pPr marL="860425" indent="-463550">
              <a:lnSpc>
                <a:spcPct val="150000"/>
              </a:lnSpc>
              <a:buFont typeface="Wingdings" pitchFamily="2" charset="2"/>
              <a:buChar char="ü"/>
              <a:tabLst>
                <a:tab pos="627063" algn="l"/>
              </a:tabLst>
            </a:pPr>
            <a:r>
              <a:rPr lang="en-US" sz="2400" dirty="0" smtClean="0"/>
              <a:t>All People Seem To Need Data Processing </a:t>
            </a:r>
          </a:p>
          <a:p>
            <a:pPr marL="860425" indent="-463550">
              <a:lnSpc>
                <a:spcPct val="150000"/>
              </a:lnSpc>
              <a:buFont typeface="Wingdings" pitchFamily="2" charset="2"/>
              <a:buChar char="ü"/>
              <a:tabLst>
                <a:tab pos="627063" algn="l"/>
              </a:tabLst>
            </a:pPr>
            <a:r>
              <a:rPr lang="en-US" sz="2400" dirty="0" smtClean="0"/>
              <a:t>Please Do Not Throw Sausage Pizza Away </a:t>
            </a:r>
          </a:p>
          <a:p>
            <a:pPr marL="860425" indent="-463550">
              <a:lnSpc>
                <a:spcPct val="150000"/>
              </a:lnSpc>
              <a:buFont typeface="Wingdings" pitchFamily="2" charset="2"/>
              <a:buChar char="ü"/>
              <a:tabLst>
                <a:tab pos="627063" algn="l"/>
              </a:tabLst>
            </a:pPr>
            <a:r>
              <a:rPr lang="en-US" sz="2400" dirty="0" smtClean="0"/>
              <a:t>Application, Presentation, Session, Transport, Network, Data Link, Physical</a:t>
            </a:r>
          </a:p>
          <a:p>
            <a:pPr marL="860425" indent="-463550">
              <a:lnSpc>
                <a:spcPct val="150000"/>
              </a:lnSpc>
              <a:buFont typeface="Wingdings" pitchFamily="2" charset="2"/>
              <a:buChar char="ü"/>
              <a:tabLst>
                <a:tab pos="627063" algn="l"/>
              </a:tabLst>
            </a:pPr>
            <a:r>
              <a:rPr lang="en-US" sz="2400" dirty="0" smtClean="0"/>
              <a:t>Aliens Probably Stole the Ninja Dew Pop </a:t>
            </a:r>
          </a:p>
          <a:p>
            <a:pPr marL="860425" indent="-463550">
              <a:lnSpc>
                <a:spcPct val="150000"/>
              </a:lnSpc>
              <a:buFont typeface="Wingdings" pitchFamily="2" charset="2"/>
              <a:buChar char="ü"/>
              <a:tabLst>
                <a:tab pos="627063" algn="l"/>
              </a:tabLst>
            </a:pPr>
            <a:r>
              <a:rPr lang="en-US" sz="2400" dirty="0" smtClean="0"/>
              <a:t>All Pirate Ships Take No Darn Prisoners </a:t>
            </a:r>
          </a:p>
          <a:p>
            <a:pPr marL="860425" indent="-463550">
              <a:lnSpc>
                <a:spcPct val="150000"/>
              </a:lnSpc>
              <a:buFont typeface="Wingdings" pitchFamily="2" charset="2"/>
              <a:buChar char="ü"/>
              <a:tabLst>
                <a:tab pos="627063" algn="l"/>
              </a:tabLst>
            </a:pPr>
            <a:r>
              <a:rPr lang="en-US" sz="2400" dirty="0" smtClean="0"/>
              <a:t>A Purple Snake Takes No Dead Prisoners </a:t>
            </a:r>
          </a:p>
          <a:p>
            <a:pPr marL="860425" indent="-463550">
              <a:lnSpc>
                <a:spcPct val="150000"/>
              </a:lnSpc>
              <a:buFont typeface="Wingdings" pitchFamily="2" charset="2"/>
              <a:buChar char="ü"/>
              <a:tabLst>
                <a:tab pos="627063" algn="l"/>
              </a:tabLst>
            </a:pPr>
            <a:r>
              <a:rPr lang="en-US" sz="2400" dirty="0" smtClean="0"/>
              <a:t>A Powered-Down System Transmits No Data Packets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2133600"/>
            <a:ext cx="6705600" cy="1077218"/>
          </a:xfrm>
          <a:prstGeom prst="rect">
            <a:avLst/>
          </a:prstGeom>
          <a:noFill/>
        </p:spPr>
        <p:txBody>
          <a:bodyPr wrap="square" rtlCol="0">
            <a:spAutoFit/>
          </a:bodyPr>
          <a:lstStyle/>
          <a:p>
            <a:pPr algn="ctr"/>
            <a:r>
              <a:rPr lang="en-US" sz="3200" b="1" dirty="0" smtClean="0"/>
              <a:t>Transmission Control Protocol (TCP) and the Internet Protocol (IP) Model</a:t>
            </a:r>
            <a:endParaRPr lang="en-US" sz="3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OSI layer model and TCP/IP model"/>
          <p:cNvPicPr>
            <a:picLocks noChangeAspect="1" noChangeArrowheads="1"/>
          </p:cNvPicPr>
          <p:nvPr/>
        </p:nvPicPr>
        <p:blipFill>
          <a:blip r:embed="rId2" cstate="print"/>
          <a:srcRect/>
          <a:stretch>
            <a:fillRect/>
          </a:stretch>
        </p:blipFill>
        <p:spPr bwMode="auto">
          <a:xfrm>
            <a:off x="685800" y="762000"/>
            <a:ext cx="6553200" cy="4953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cp-osi.gif"/>
          <p:cNvPicPr>
            <a:picLocks noChangeAspect="1"/>
          </p:cNvPicPr>
          <p:nvPr/>
        </p:nvPicPr>
        <p:blipFill>
          <a:blip r:embed="rId2" cstate="print"/>
          <a:stretch>
            <a:fillRect/>
          </a:stretch>
        </p:blipFill>
        <p:spPr>
          <a:xfrm>
            <a:off x="1447800" y="1447800"/>
            <a:ext cx="6400800" cy="480060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upload.wikimedia.org/wikipedia/commons/thumb/c/c4/IP_stack_connections.svg/350px-IP_stack_connections.svg.png"/>
          <p:cNvPicPr>
            <a:picLocks noChangeAspect="1" noChangeArrowheads="1"/>
          </p:cNvPicPr>
          <p:nvPr/>
        </p:nvPicPr>
        <p:blipFill>
          <a:blip r:embed="rId2" cstate="print"/>
          <a:srcRect/>
          <a:stretch>
            <a:fillRect/>
          </a:stretch>
        </p:blipFill>
        <p:spPr bwMode="auto">
          <a:xfrm>
            <a:off x="1524000" y="381000"/>
            <a:ext cx="5943600" cy="58674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929</Words>
  <Application>Microsoft Office PowerPoint</Application>
  <PresentationFormat>On-screen Show (4:3)</PresentationFormat>
  <Paragraphs>83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3</cp:revision>
  <dcterms:created xsi:type="dcterms:W3CDTF">2011-06-01T09:27:28Z</dcterms:created>
  <dcterms:modified xsi:type="dcterms:W3CDTF">2011-06-01T11:37:39Z</dcterms:modified>
</cp:coreProperties>
</file>