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</p:sldIdLst>
  <p:sldSz cx="10080625" cy="7559675"/>
  <p:notesSz cx="7772400" cy="10058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908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Rectangle 1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3006388" y="-13793788"/>
            <a:ext cx="12988925" cy="1458912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61" name="Rectangle 13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29325" cy="4792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6238538" y="-13793788"/>
            <a:ext cx="19457988" cy="14593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853DD00-9C9F-4D85-AADE-D625E1F5C987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10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5837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50B6E1CC-CBAB-4A39-8900-9EEFAEA40A5A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11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5939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3F206DA1-5BC7-44FC-8EBE-2A5B3E57DBBF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12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6041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2A85516-C9B1-4419-89C1-21A29D8EAFC2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13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6144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AA26B9B-FE23-4E93-892A-64E77701A7AF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14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6246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46EABF0-A039-4E74-99DE-D9149BC8C067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15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6349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43885728-D9EF-4334-AA3C-063EA1D3A5E9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16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6451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B21A51A-B956-4875-B66B-4C1372427F72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17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6553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42D6AE5B-D352-4806-BA7F-63B69D94BAE2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18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6656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80A2D7AB-40CF-40EB-852E-F7F5784C7E96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19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6758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49C4F4A6-5AC6-499C-A3CC-8515765AE526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5017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CC47998-441F-4593-B3B8-FF007E1B5247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20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6861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D951A055-1E2C-42DA-8969-34294D37F5D7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21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6963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4DE12B7-6871-4203-A37D-5D4CF9D8C864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22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7065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00FDB9FA-5C84-4C4E-ACF4-DE3107C95117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23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7168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BA4405AE-1688-4C9F-B5A3-7604DC90A776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24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7270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F4A4AC19-21FD-4DDF-AEB7-20F66661FD1C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25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7373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E1303316-78B0-4B0D-97A7-6E96427822B7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26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7475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4CFF8615-DDF5-4695-A20C-59F142B6C31A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27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7577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665AAE8E-D1F3-4AF3-A624-97CF126A0F87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28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7680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F17573A2-DC03-4C36-BBBC-91FE9D2869B4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29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7782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D6975884-5B5D-4DB7-8698-9A0B1E829B6F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5120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5E39E03-18F6-41B6-9387-693DC5303EF4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30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7885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82ADDA4-56E1-40C8-8147-5CFBE82FA8A2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31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7987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5D493363-7967-4C46-A9BC-9EBADF3C32E2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32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8089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15D77DF9-5EF3-4F9A-8D37-430C54FB2AFA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33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8192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83E00D8F-B6FF-4884-B2FA-DC8702A3041F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34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8294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24E2F5BA-F3D9-4D26-A654-B890E3A41F67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35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8397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CDFAA3E-7CE4-4051-9D51-685B001DFA7B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36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8499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43844338-F661-436A-8352-FBBD2B3364EB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37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8601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0DD86D4-2919-4FD6-9127-8AC3AE59B2AD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38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8704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8486E0E6-7D42-496A-A1BF-DDEDD49BC181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39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8806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DA57E968-4517-4F83-B03B-A067E92A7EE4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5222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0389EFFD-092A-4DDE-9B9C-699C1D7EB30A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40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8909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BDA2354B-BB5B-4618-8AB8-64673B9D0C3B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41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9011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CDCB3BA6-6099-49B9-8AA1-3FBF00E19AD3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42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9113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57A6775-1B77-4515-9194-A5098838CEB7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43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9216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407CD06A-EBEF-407A-8054-03AEB9BCBA1A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44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9318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7B8EB5D2-EEB5-45F0-84FC-D05FD289B9D3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45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9421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85FEA5F-6CF8-440D-BC8C-B8EE1DF6B04B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5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53250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CE5CC76-8AA6-45C0-842C-396F8E8AF723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6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54274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DB2CDE46-4622-4C06-A46F-078E387AB77C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7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5529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A20CBBB9-542C-4EA5-AB14-4190F3AD8EB3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8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5632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b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fld id="{9290F5A6-075E-4786-BF5E-2C6EF34454BC}" type="slidenum">
              <a:rPr lang="en-US"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rPr>
              <a:pPr algn="r">
                <a:buClrTx/>
                <a:buFontTx/>
                <a:buNone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t>9</a:t>
            </a:fld>
            <a:endParaRPr lang="en-US" sz="1400">
              <a:solidFill>
                <a:srgbClr val="000000"/>
              </a:solidFill>
              <a:latin typeface="Times New Roman" pitchFamily="16" charset="0"/>
              <a:ea typeface="DejaVu Sans" charset="0"/>
              <a:cs typeface="DejaVu Sans" charset="0"/>
            </a:endParaRPr>
          </a:p>
        </p:txBody>
      </p:sp>
      <p:sp>
        <p:nvSpPr>
          <p:cNvPr id="57346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30913" cy="47942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3C212C0-997D-4E07-8ADC-36991A6EF74F}" type="slidenum">
              <a:rPr lang="en-US"/>
              <a:pPr/>
              <a:t>‹N°›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5776DBC-37EC-4238-8163-8978FF8D1AE3}" type="slidenum">
              <a:rPr lang="en-US"/>
              <a:pPr/>
              <a:t>‹N°›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294563" y="301625"/>
            <a:ext cx="2263775" cy="645477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38925" cy="645477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EB635D1-B412-4006-9DB7-0DB8E42BF78D}" type="slidenum">
              <a:rPr lang="en-US"/>
              <a:pPr/>
              <a:t>‹N°›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E53EAAF-6045-4660-8FAB-42F1EC2CCFD8}" type="slidenum">
              <a:rPr lang="en-US"/>
              <a:pPr/>
              <a:t>‹N°›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DC21D9E-495F-4BAB-AD7A-2063CDA2DD3B}" type="slidenum">
              <a:rPr lang="en-US"/>
              <a:pPr/>
              <a:t>‹N°›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135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06988" y="1768475"/>
            <a:ext cx="445135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D1F0AE4-0ED7-4AF1-A6DF-6C2CF76AFF99}" type="slidenum">
              <a:rPr lang="en-US"/>
              <a:pPr/>
              <a:t>‹N°›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2602443-28B4-4B38-9F04-1D781B47AF48}" type="slidenum">
              <a:rPr lang="en-US"/>
              <a:pPr/>
              <a:t>‹N°›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ADBF0FE-8D1B-44E0-B0B2-8E8A8B6188D8}" type="slidenum">
              <a:rPr lang="en-US"/>
              <a:pPr/>
              <a:t>‹N°›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7B78653-7FE5-4EE1-B1D3-9C8B3574E87D}" type="slidenum">
              <a:rPr lang="en-US"/>
              <a:pPr/>
              <a:t>‹N°›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EC2CE30-FD79-4DDC-953C-20C2FC7F0B67}" type="slidenum">
              <a:rPr lang="en-US"/>
              <a:pPr/>
              <a:t>‹N°›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37D798A-1DEF-43B5-9E22-6BFB3BFB7E61}" type="slidenum">
              <a:rPr lang="en-US"/>
              <a:pPr/>
              <a:t>‹N°›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7108825"/>
            <a:ext cx="10080625" cy="457200"/>
          </a:xfrm>
          <a:prstGeom prst="rect">
            <a:avLst/>
          </a:prstGeom>
          <a:solidFill>
            <a:srgbClr val="DC23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55100" cy="1246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55100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6300" y="6886575"/>
            <a:ext cx="2332038" cy="504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fld id="{701A72C7-7C87-4038-94E1-289A99FCBE3C}" type="slidenum">
              <a:rPr lang="en-US"/>
              <a:pPr/>
              <a:t>‹N°›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2971800" y="6858000"/>
            <a:ext cx="4094163" cy="504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endParaRPr lang="en-US"/>
          </a:p>
        </p:txBody>
      </p:sp>
      <p:pic>
        <p:nvPicPr>
          <p:cNvPr id="9" name="Picture 7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6838950" y="7132638"/>
            <a:ext cx="1609725" cy="384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0" name="Picture 8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8494713" y="7105650"/>
            <a:ext cx="1554162" cy="411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1" name="Picture 9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591050" y="7129463"/>
            <a:ext cx="2193925" cy="384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2pPr>
      <a:lvl3pPr marL="1143000" indent="-228600"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3pPr>
      <a:lvl4pPr marL="1600200" indent="-228600"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4pPr>
      <a:lvl5pPr marL="2057400" indent="-228600"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5pPr>
      <a:lvl6pPr marL="2514600" indent="-228600"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6pPr>
      <a:lvl7pPr marL="2971800" indent="-228600"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7pPr>
      <a:lvl8pPr marL="3429000" indent="-228600"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8pPr>
      <a:lvl9pPr marL="3886200" indent="-228600" algn="ctr" defTabSz="457200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DejaVu Sans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csrc.nist.gov/publications/nistpubs/800-61-rev1/SP800-61rev1.pdf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0" y="2286000"/>
            <a:ext cx="10080625" cy="91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4400">
                <a:solidFill>
                  <a:srgbClr val="000000"/>
                </a:solidFill>
                <a:ea typeface="DejaVu Sans" charset="0"/>
                <a:cs typeface="DejaVu Sans" charset="0"/>
              </a:rPr>
              <a:t>CSIRT – Incident handling</a:t>
            </a:r>
          </a:p>
        </p:txBody>
      </p:sp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0" y="3429000"/>
            <a:ext cx="10080625" cy="1588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4114800"/>
            <a:ext cx="10080625" cy="8016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i="1">
                <a:solidFill>
                  <a:srgbClr val="000000"/>
                </a:solidFill>
                <a:ea typeface="DejaVu Sans" charset="0"/>
                <a:cs typeface="DejaVu Sans" charset="0"/>
              </a:rPr>
              <a:t>Perpétus Jacques Houngbo</a:t>
            </a: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i="1">
                <a:solidFill>
                  <a:srgbClr val="000000"/>
                </a:solidFill>
                <a:ea typeface="DejaVu Sans" charset="0"/>
                <a:cs typeface="DejaVu Sans" charset="0"/>
              </a:rPr>
              <a:t>Dar Es Salaam, May – June 2011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4308475" y="5943600"/>
            <a:ext cx="5737225" cy="1143000"/>
          </a:xfrm>
          <a:prstGeom prst="rect">
            <a:avLst/>
          </a:prstGeom>
          <a:solidFill>
            <a:srgbClr val="E6E6E6"/>
          </a:solidFill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just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>
                <a:solidFill>
                  <a:srgbClr val="000000"/>
                </a:solidFill>
                <a:ea typeface="DejaVu Sans" charset="0"/>
                <a:cs typeface="DejaVu Sans" charset="0"/>
              </a:rPr>
              <a:t>“If you think technology can solve your security problems, then you don’t understand the problems and you don’t understand the technology”- Bruce </a:t>
            </a:r>
            <a:r>
              <a:rPr lang="en-US" dirty="0" err="1" smtClean="0">
                <a:solidFill>
                  <a:srgbClr val="000000"/>
                </a:solidFill>
                <a:ea typeface="DejaVu Sans" charset="0"/>
                <a:cs typeface="DejaVu Sans" charset="0"/>
              </a:rPr>
              <a:t>Schneier</a:t>
            </a:r>
            <a:endParaRPr lang="en-US" dirty="0" smtClean="0">
              <a:solidFill>
                <a:srgbClr val="000000"/>
              </a:solidFill>
              <a:ea typeface="DejaVu Sans" charset="0"/>
              <a:cs typeface="DejaVu Sans" charset="0"/>
            </a:endParaRPr>
          </a:p>
          <a:p>
            <a:pPr algn="just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i="1" u="sng" dirty="0" smtClean="0">
                <a:solidFill>
                  <a:schemeClr val="accent2"/>
                </a:solidFill>
                <a:ea typeface="DejaVu Sans" charset="0"/>
                <a:cs typeface="DejaVu Sans" charset="0"/>
              </a:rPr>
              <a:t>http://think.securityfirst.web.id/?page_id=12 </a:t>
            </a:r>
            <a:endParaRPr lang="en-US" i="1" u="sng" dirty="0">
              <a:solidFill>
                <a:schemeClr val="accent2"/>
              </a:solidFill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response, incident handling, incident management		2 / 3</a:t>
            </a: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9117013" cy="5157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Incident management is part of risk management</a:t>
            </a:r>
          </a:p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Risk management: </a:t>
            </a:r>
          </a:p>
          <a:p>
            <a:pPr marL="741363" lvl="1" indent="-284163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coordinated activities to direct and control an organization with regard to risk</a:t>
            </a:r>
          </a:p>
          <a:p>
            <a:pPr marL="741363" lvl="1" indent="-284163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policies, procedures, and practices involved in identification, analysis, assessment, control, and avoidance, minimization, or elimination of unacceptable risks</a:t>
            </a:r>
          </a:p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Incident management encompasses (and is broader than) incident handling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response, incident handling, incident management		3 / 3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2175" y="1516063"/>
            <a:ext cx="7988300" cy="5197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6629400"/>
            <a:ext cx="9601200" cy="457200"/>
          </a:xfrm>
          <a:ln/>
        </p:spPr>
        <p:txBody>
          <a:bodyPr/>
          <a:lstStyle/>
          <a:p>
            <a:pPr algn="l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en-US" sz="2400" i="1"/>
              <a:t>Source: Security Incident Handling, Shinil Hong, August, 2007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Contents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503238" y="1371600"/>
            <a:ext cx="9070975" cy="538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Introduction: module objectives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Events, incidents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Incident response, incident handling, incident management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Incident handling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Preparation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Detection and analysis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Containment, eradication, recovery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Post incident activities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Conclusion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</a:t>
            </a:r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03238" y="1600200"/>
            <a:ext cx="9070975" cy="5157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Handling incident – several phases</a:t>
            </a:r>
          </a:p>
          <a:p>
            <a:pPr marL="741363" lvl="1" indent="-284163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preparation: limit the number of incidents that will occur</a:t>
            </a:r>
          </a:p>
          <a:p>
            <a:pPr marL="741363" lvl="1" indent="-284163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detection and analysis: security breaches, incident classification, signs of incidents</a:t>
            </a:r>
          </a:p>
          <a:p>
            <a:pPr marL="741363" lvl="1" indent="-284163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containment, eradication, recovery: limit the spread, gather evidences, eliminate components, restore system to normal operation</a:t>
            </a:r>
          </a:p>
          <a:p>
            <a:pPr marL="741363" lvl="1" indent="-284163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post incident activities: lessons learned, data collected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Contents</a:t>
            </a:r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503238" y="1371600"/>
            <a:ext cx="9070975" cy="538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Introduction: module objectives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Events, incidents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Incident response, incident handling, incident management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Incident handling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Preparation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Detection and analysis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Containment, eradication, recovery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Post incident activities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Conclusion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228600" y="301625"/>
            <a:ext cx="9601200" cy="15271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 – Preparation</a:t>
            </a:r>
          </a:p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Establishing incident response capability (1/5)</a:t>
            </a:r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503238" y="2286000"/>
            <a:ext cx="9070975" cy="4471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Establishing incident response capability</a:t>
            </a:r>
          </a:p>
          <a:p>
            <a:pPr marL="417513" indent="-312738">
              <a:spcAft>
                <a:spcPts val="1425"/>
              </a:spcAft>
              <a:buClrTx/>
              <a:buSzTx/>
              <a:buFontTx/>
              <a:buNone/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endParaRPr lang="en-US" sz="3000">
              <a:solidFill>
                <a:srgbClr val="000000"/>
              </a:solidFill>
              <a:ea typeface="DejaVu Sans" charset="0"/>
              <a:cs typeface="DejaVu Sans" charset="0"/>
            </a:endParaRPr>
          </a:p>
          <a:p>
            <a:pPr marL="741363" lvl="1" indent="-284163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Communications and Facilities</a:t>
            </a:r>
          </a:p>
          <a:p>
            <a:pPr marL="741363" lvl="1" indent="-284163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Analysis Hardware and Software</a:t>
            </a:r>
          </a:p>
          <a:p>
            <a:pPr marL="741363" lvl="1" indent="-284163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Analysis Resources</a:t>
            </a:r>
          </a:p>
          <a:p>
            <a:pPr marL="741363" lvl="1" indent="-284163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Mitigation Software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503238" y="1828800"/>
            <a:ext cx="9070975" cy="492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Communications and Facilities</a:t>
            </a:r>
          </a:p>
          <a:p>
            <a:pPr marL="741363" lvl="1" indent="-284163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Contact information (team members)</a:t>
            </a:r>
          </a:p>
          <a:p>
            <a:pPr marL="741363" lvl="1" indent="-284163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On-call information</a:t>
            </a:r>
          </a:p>
          <a:p>
            <a:pPr marL="741363" lvl="1" indent="-284163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Incident reporting mechanisms</a:t>
            </a:r>
          </a:p>
          <a:p>
            <a:pPr marL="741363" lvl="1" indent="-284163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Pagers or cell phones</a:t>
            </a:r>
          </a:p>
          <a:p>
            <a:pPr marL="741363" lvl="1" indent="-284163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Encryption software / digital signature</a:t>
            </a:r>
          </a:p>
          <a:p>
            <a:pPr marL="741363" lvl="1" indent="-284163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War room</a:t>
            </a:r>
          </a:p>
          <a:p>
            <a:pPr marL="741363" lvl="1" indent="-284163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Secure storage facility</a:t>
            </a:r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9601200" cy="1371600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 – Preparation</a:t>
            </a:r>
          </a:p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Establishing incident response capability (2/5)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503238" y="1828800"/>
            <a:ext cx="9070975" cy="492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Analysis Hardware and Software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Computer forensic workstations and/or backup devices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Spare workstations, servers, and networking equipment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Blank media, Removable media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Laptops, Easily portable printer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Packet sniffers and protocol analyzers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Computer forensic software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Evidence gathering accessories</a:t>
            </a: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457200" y="228600"/>
            <a:ext cx="9372600" cy="1371600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 – Preparation</a:t>
            </a:r>
          </a:p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Establishing incident response capability (3/5)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503238" y="1828800"/>
            <a:ext cx="9070975" cy="492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Analysis Resources</a:t>
            </a:r>
          </a:p>
          <a:p>
            <a:pPr marL="741363" lvl="1" indent="-284163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Port lists</a:t>
            </a:r>
          </a:p>
          <a:p>
            <a:pPr marL="741363" lvl="1" indent="-284163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Documentation</a:t>
            </a:r>
          </a:p>
          <a:p>
            <a:pPr marL="741363" lvl="1" indent="-284163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Network diagrams and lists of critical assets</a:t>
            </a:r>
          </a:p>
          <a:p>
            <a:pPr marL="741363" lvl="1" indent="-284163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Baselines</a:t>
            </a:r>
          </a:p>
          <a:p>
            <a:pPr marL="741363" lvl="1" indent="-284163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Cryptographic hashes</a:t>
            </a:r>
          </a:p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Mitigation Software</a:t>
            </a:r>
          </a:p>
          <a:p>
            <a:pPr marL="741363" lvl="1" indent="-284163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Media</a:t>
            </a:r>
          </a:p>
          <a:p>
            <a:pPr marL="741363" lvl="1" indent="-284163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Security patches</a:t>
            </a:r>
          </a:p>
          <a:p>
            <a:pPr marL="741363" lvl="1" indent="-284163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Backup images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9601200" cy="1371600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 – Preparation</a:t>
            </a:r>
          </a:p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Establishing incident response capability (4/5)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503238" y="1792288"/>
            <a:ext cx="9070975" cy="49291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2 groups : CSIRT team members &amp; Client side IT staff</a:t>
            </a:r>
          </a:p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Install PGP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Exchange email with : contact information, on-call information, Incident reporting mechanisms</a:t>
            </a:r>
          </a:p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Design a War room</a:t>
            </a:r>
          </a:p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Design a Secure storage facility</a:t>
            </a:r>
          </a:p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List some tools for packet sniffers and protocol analyzers</a:t>
            </a:r>
          </a:p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Enumerate tools for network diagrams and lists of critical assets</a:t>
            </a:r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9601200" cy="16002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 – Preparation</a:t>
            </a:r>
          </a:p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Establishing incident response capability - Practice (5/5)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>
                <a:solidFill>
                  <a:srgbClr val="000000"/>
                </a:solidFill>
                <a:ea typeface="DejaVu Sans" charset="0"/>
                <a:cs typeface="DejaVu Sans" charset="0"/>
              </a:rPr>
              <a:t>References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503238" y="3100388"/>
            <a:ext cx="9070975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 dirty="0">
                <a:solidFill>
                  <a:srgbClr val="000000"/>
                </a:solidFill>
                <a:ea typeface="DejaVu Sans" charset="0"/>
                <a:cs typeface="DejaVu Sans" charset="0"/>
                <a:hlinkClick r:id="rId4"/>
              </a:rPr>
              <a:t>Computer Security Incident Handling Guide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 u="sng" dirty="0">
                <a:solidFill>
                  <a:srgbClr val="0000FF"/>
                </a:solidFill>
                <a:ea typeface="DejaVu Sans" charset="0"/>
                <a:cs typeface="DejaVu Sans" charset="0"/>
              </a:rPr>
              <a:t>http://csrc.nist.gov/publications/nistpubs/800-61-rev1/SP800-61rev1.pdf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rrowheads="1"/>
          </p:cNvSpPr>
          <p:nvPr/>
        </p:nvSpPr>
        <p:spPr bwMode="auto">
          <a:xfrm>
            <a:off x="503238" y="1792288"/>
            <a:ext cx="9070975" cy="49291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 i="1" u="sng">
                <a:solidFill>
                  <a:srgbClr val="000000"/>
                </a:solidFill>
                <a:ea typeface="DejaVu Sans" charset="0"/>
                <a:cs typeface="DejaVu Sans" charset="0"/>
              </a:rPr>
              <a:t>Practice</a:t>
            </a: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: Profile networks and systems</a:t>
            </a:r>
          </a:p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Study networks, systems, and applications to gain understanding of their normal behavior</a:t>
            </a:r>
          </a:p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 i="1" u="sng">
                <a:solidFill>
                  <a:srgbClr val="000000"/>
                </a:solidFill>
                <a:ea typeface="DejaVu Sans" charset="0"/>
                <a:cs typeface="DejaVu Sans" charset="0"/>
              </a:rPr>
              <a:t>Practice</a:t>
            </a: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: Use centralized logging and create a log retention policy</a:t>
            </a:r>
          </a:p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Keep all host clocks synchronized</a:t>
            </a:r>
          </a:p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Maintain and use a knowledge base of information</a:t>
            </a:r>
          </a:p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Use internet search engines for research</a:t>
            </a:r>
          </a:p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Consider experience as being irreplaceable</a:t>
            </a:r>
          </a:p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Create a diagnosis matrix for less experienced staff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457200" y="301625"/>
            <a:ext cx="9372600" cy="10699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 – Preparation</a:t>
            </a:r>
          </a:p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Making incident detection and analysis easy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 – Preparation</a:t>
            </a:r>
          </a:p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Preventing incidents (1/2)</a:t>
            </a: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503238" y="1600200"/>
            <a:ext cx="9070975" cy="5157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Periodic risk assessments of systems and applications</a:t>
            </a:r>
          </a:p>
          <a:p>
            <a:pPr marL="741363" lvl="1" indent="-284163">
              <a:spcAft>
                <a:spcPts val="7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identify potential problems before they occur</a:t>
            </a:r>
          </a:p>
          <a:p>
            <a:pPr marL="741363" lvl="1" indent="-284163">
              <a:spcAft>
                <a:spcPts val="7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implement a genuine plan that clearly states how risks will be mitigated, transferred, avoided or accepted</a:t>
            </a:r>
          </a:p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Recommended practices for securing networks:</a:t>
            </a:r>
          </a:p>
          <a:p>
            <a:pPr marL="741363" lvl="1" indent="-284163">
              <a:spcAft>
                <a:spcPts val="7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Patch management</a:t>
            </a:r>
          </a:p>
          <a:p>
            <a:pPr marL="741363" lvl="1" indent="-284163">
              <a:spcAft>
                <a:spcPts val="7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Host security</a:t>
            </a:r>
          </a:p>
          <a:p>
            <a:pPr marL="741363" lvl="1" indent="-284163">
              <a:spcAft>
                <a:spcPts val="7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Network security</a:t>
            </a:r>
          </a:p>
          <a:p>
            <a:pPr marL="741363" lvl="1" indent="-284163">
              <a:spcAft>
                <a:spcPts val="7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Malicious code prevention</a:t>
            </a:r>
          </a:p>
          <a:p>
            <a:pPr marL="741363" lvl="1" indent="-284163">
              <a:spcAft>
                <a:spcPts val="7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User awareness and training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0699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 – Preparation</a:t>
            </a:r>
          </a:p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Preventing incidents Practice (2/2)</a:t>
            </a: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503238" y="2057400"/>
            <a:ext cx="9070975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2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300" dirty="0">
                <a:solidFill>
                  <a:srgbClr val="000000"/>
                </a:solidFill>
                <a:ea typeface="DejaVu Sans" charset="0"/>
                <a:cs typeface="DejaVu Sans" charset="0"/>
              </a:rPr>
              <a:t>Risk assessment: Failure Mode and Effects Analysis (FMEA) in practice</a:t>
            </a:r>
          </a:p>
          <a:p>
            <a:pPr marL="417513" indent="-312738">
              <a:spcAft>
                <a:spcPts val="725"/>
              </a:spcAft>
              <a:buSzPct val="32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300" dirty="0">
                <a:solidFill>
                  <a:srgbClr val="000000"/>
                </a:solidFill>
                <a:ea typeface="DejaVu Sans" charset="0"/>
                <a:cs typeface="DejaVu Sans" charset="0"/>
              </a:rPr>
              <a:t>Patch management: WSUS, Update manager (Linux)</a:t>
            </a:r>
          </a:p>
          <a:p>
            <a:pPr marL="417513" indent="-312738">
              <a:spcAft>
                <a:spcPts val="725"/>
              </a:spcAft>
              <a:buSzPct val="32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300" dirty="0">
                <a:solidFill>
                  <a:srgbClr val="000000"/>
                </a:solidFill>
                <a:ea typeface="DejaVu Sans" charset="0"/>
                <a:cs typeface="DejaVu Sans" charset="0"/>
              </a:rPr>
              <a:t>Host security : ISO 27001 A.11</a:t>
            </a:r>
          </a:p>
          <a:p>
            <a:pPr marL="417513" indent="-312738">
              <a:spcAft>
                <a:spcPts val="725"/>
              </a:spcAft>
              <a:buSzPct val="32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300" dirty="0">
                <a:solidFill>
                  <a:srgbClr val="000000"/>
                </a:solidFill>
                <a:ea typeface="DejaVu Sans" charset="0"/>
                <a:cs typeface="DejaVu Sans" charset="0"/>
              </a:rPr>
              <a:t>Network security : ISO 27001 A.11.4</a:t>
            </a:r>
          </a:p>
          <a:p>
            <a:pPr marL="417513" indent="-312738">
              <a:spcAft>
                <a:spcPts val="725"/>
              </a:spcAft>
              <a:buSzPct val="32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300" dirty="0">
                <a:solidFill>
                  <a:srgbClr val="000000"/>
                </a:solidFill>
                <a:ea typeface="DejaVu Sans" charset="0"/>
                <a:cs typeface="DejaVu Sans" charset="0"/>
              </a:rPr>
              <a:t>Malicious code prevention : ISO 27001 A.10.4</a:t>
            </a:r>
          </a:p>
          <a:p>
            <a:pPr marL="417513" indent="-312738">
              <a:spcAft>
                <a:spcPts val="725"/>
              </a:spcAft>
              <a:buSzPct val="32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300" dirty="0">
                <a:solidFill>
                  <a:srgbClr val="000000"/>
                </a:solidFill>
                <a:ea typeface="DejaVu Sans" charset="0"/>
                <a:cs typeface="DejaVu Sans" charset="0"/>
              </a:rPr>
              <a:t>User awareness and training : ISO 27001 A.8.2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Contents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503238" y="1371600"/>
            <a:ext cx="9070975" cy="538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Introduction: module objectives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Events, incidents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Incident response, incident handling, incident management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Incident handling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Preparation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Detection and analysis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Containment, eradication, recovery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Post incident activities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Conclusion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</a:t>
            </a:r>
          </a:p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Detection and analysis (1/11)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503238" y="1720850"/>
            <a:ext cx="9070975" cy="492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Incident categories: malicious code, DoS, etc.</a:t>
            </a:r>
          </a:p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Signs of an incident: events that trigger the process</a:t>
            </a:r>
          </a:p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Sources of precursors and indications: software alerts, log files, publicly available information, etc</a:t>
            </a:r>
          </a:p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Incident analysis: many activities to handled by well-trained and capable staff</a:t>
            </a:r>
          </a:p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Incident documentation: recording all facts regarding the incident</a:t>
            </a:r>
          </a:p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Incident prioritization: most critical decision point</a:t>
            </a:r>
          </a:p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Incident notification: timely reporting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457200" y="301625"/>
            <a:ext cx="9372600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 - Detection &amp; analysis (2/11)</a:t>
            </a:r>
          </a:p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categories (1/4)</a:t>
            </a:r>
          </a:p>
        </p:txBody>
      </p:sp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503238" y="1720850"/>
            <a:ext cx="9070975" cy="492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Denial of service: normal use of resources is impaired or blocked</a:t>
            </a:r>
          </a:p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Malicious code: host infected by virus, worm, trojan horse</a:t>
            </a:r>
          </a:p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Unauthorized access: logical or physical access without permission</a:t>
            </a:r>
          </a:p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Inappropriate usage: private computers/devices connected to the network</a:t>
            </a:r>
          </a:p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Multiple components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457200" y="301625"/>
            <a:ext cx="9372600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 - Detection &amp; analysis (3/11)</a:t>
            </a:r>
          </a:p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categories (2/4)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503238" y="1720850"/>
            <a:ext cx="9070975" cy="492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Categories are based on the extent of harm and damages caused by incidents</a:t>
            </a:r>
          </a:p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Low level incidents: should be handled within one working day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Compromise of system password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Unknown sharing of company account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Misuse of computer peripherals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Unintentional routine computer action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Unsuccessful scans and probes in the network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Presence of computer virus and worms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228600" y="301625"/>
            <a:ext cx="9601200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 - Detection &amp; analysis (4/11)</a:t>
            </a:r>
          </a:p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categories (3/4)</a:t>
            </a:r>
          </a:p>
        </p:txBody>
      </p:sp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503238" y="1720850"/>
            <a:ext cx="9070975" cy="492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Mid level incidents: should be handled within two to four hours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Unfriendly employee termination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Violation of the access to information assets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Systems present in the organization used as unauthorized systems for processing and storing data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Destruction of property worth less than $100.000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Personal thief of amount less than $100.000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Presence of computer virus and worms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336550" y="301625"/>
            <a:ext cx="9345613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 - Detection &amp; analysis (5/11)</a:t>
            </a:r>
          </a:p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categories (4/4)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503238" y="1720850"/>
            <a:ext cx="9070975" cy="492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High level incidents: should be handled immediately</a:t>
            </a:r>
          </a:p>
          <a:p>
            <a:pPr marL="741363" lvl="1" indent="-284163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“break-in” in any computer</a:t>
            </a:r>
          </a:p>
          <a:p>
            <a:pPr marL="741363" lvl="1" indent="-284163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Denial of services attack</a:t>
            </a:r>
          </a:p>
          <a:p>
            <a:pPr marL="741363" lvl="1" indent="-284163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Presence of computer virus and worms which lead to serious corruption or loss of data</a:t>
            </a:r>
          </a:p>
          <a:p>
            <a:pPr marL="741363" lvl="1" indent="-284163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Abnormal changes in the systems hardware, software and firmware</a:t>
            </a:r>
          </a:p>
          <a:p>
            <a:pPr marL="741363" lvl="1" indent="-284163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Illegal file download done by suspected or unknown users</a:t>
            </a:r>
          </a:p>
          <a:p>
            <a:pPr marL="741363" lvl="1" indent="-284163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Destruction of property which exceeds $100.000</a:t>
            </a:r>
          </a:p>
          <a:p>
            <a:pPr marL="741363" lvl="1" indent="-284163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Personal thief of amount which exceeds $100.000</a:t>
            </a:r>
          </a:p>
          <a:p>
            <a:pPr marL="741363" lvl="1" indent="-284163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Violation of law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336550" y="301625"/>
            <a:ext cx="9345613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 - Detection &amp; analysis (6/11)</a:t>
            </a:r>
          </a:p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Signs of incidents</a:t>
            </a:r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503238" y="1720850"/>
            <a:ext cx="9070975" cy="492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Accurately detecting and assessing possible incidents</a:t>
            </a:r>
          </a:p>
          <a:p>
            <a:pPr marL="417513" indent="-312738">
              <a:spcAft>
                <a:spcPts val="1425"/>
              </a:spcAft>
              <a:buSzPct val="52000"/>
              <a:buFont typeface="Times New Roman" pitchFamily="16" charset="0"/>
              <a:buBlip>
                <a:blip r:embed="rId3"/>
              </a:buBlip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ea typeface="DejaVu Sans" charset="0"/>
                <a:cs typeface="DejaVu Sans" charset="0"/>
              </a:rPr>
              <a:t>Intrusion detection/prevention system sensor alerts</a:t>
            </a:r>
          </a:p>
          <a:p>
            <a:pPr marL="417513" indent="-312738">
              <a:spcAft>
                <a:spcPts val="1425"/>
              </a:spcAft>
              <a:buSzPct val="52000"/>
              <a:buFont typeface="Times New Roman" pitchFamily="16" charset="0"/>
              <a:buBlip>
                <a:blip r:embed="rId3"/>
              </a:buBlip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ea typeface="DejaVu Sans" charset="0"/>
                <a:cs typeface="DejaVu Sans" charset="0"/>
              </a:rPr>
              <a:t>Antivirus software alerts</a:t>
            </a:r>
          </a:p>
          <a:p>
            <a:pPr marL="417513" indent="-312738">
              <a:spcAft>
                <a:spcPts val="1425"/>
              </a:spcAft>
              <a:buSzPct val="52000"/>
              <a:buFont typeface="Times New Roman" pitchFamily="16" charset="0"/>
              <a:buBlip>
                <a:blip r:embed="rId3"/>
              </a:buBlip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ea typeface="DejaVu Sans" charset="0"/>
                <a:cs typeface="DejaVu Sans" charset="0"/>
              </a:rPr>
              <a:t>Web server crashes</a:t>
            </a:r>
          </a:p>
          <a:p>
            <a:pPr marL="417513" indent="-312738">
              <a:spcAft>
                <a:spcPts val="1425"/>
              </a:spcAft>
              <a:buSzPct val="52000"/>
              <a:buFont typeface="Times New Roman" pitchFamily="16" charset="0"/>
              <a:buBlip>
                <a:blip r:embed="rId3"/>
              </a:buBlip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ea typeface="DejaVu Sans" charset="0"/>
                <a:cs typeface="DejaVu Sans" charset="0"/>
              </a:rPr>
              <a:t>Users complain of slow access to hosts on the Internet</a:t>
            </a:r>
          </a:p>
          <a:p>
            <a:pPr marL="417513" indent="-312738">
              <a:spcAft>
                <a:spcPts val="1425"/>
              </a:spcAft>
              <a:buSzPct val="52000"/>
              <a:buFont typeface="Times New Roman" pitchFamily="16" charset="0"/>
              <a:buBlip>
                <a:blip r:embed="rId3"/>
              </a:buBlip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ea typeface="DejaVu Sans" charset="0"/>
                <a:cs typeface="DejaVu Sans" charset="0"/>
              </a:rPr>
              <a:t>Discovery of filename with unusual characters</a:t>
            </a:r>
          </a:p>
          <a:p>
            <a:pPr marL="417513" indent="-312738">
              <a:spcAft>
                <a:spcPts val="1425"/>
              </a:spcAft>
              <a:buSzPct val="52000"/>
              <a:buFont typeface="Times New Roman" pitchFamily="16" charset="0"/>
              <a:buBlip>
                <a:blip r:embed="rId3"/>
              </a:buBlip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ea typeface="DejaVu Sans" charset="0"/>
                <a:cs typeface="DejaVu Sans" charset="0"/>
              </a:rPr>
              <a:t>Users report threatening email message</a:t>
            </a:r>
          </a:p>
          <a:p>
            <a:pPr marL="417513" indent="-312738">
              <a:spcAft>
                <a:spcPts val="1425"/>
              </a:spcAft>
              <a:buSzPct val="52000"/>
              <a:buFont typeface="Times New Roman" pitchFamily="16" charset="0"/>
              <a:buBlip>
                <a:blip r:embed="rId3"/>
              </a:buBlip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ea typeface="DejaVu Sans" charset="0"/>
                <a:cs typeface="DejaVu Sans" charset="0"/>
              </a:rPr>
              <a:t>Host records auditing configuration change in its log</a:t>
            </a:r>
          </a:p>
          <a:p>
            <a:pPr marL="417513" indent="-312738">
              <a:spcAft>
                <a:spcPts val="1425"/>
              </a:spcAft>
              <a:buSzPct val="52000"/>
              <a:buFont typeface="Times New Roman" pitchFamily="16" charset="0"/>
              <a:buBlip>
                <a:blip r:embed="rId3"/>
              </a:buBlip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ea typeface="DejaVu Sans" charset="0"/>
                <a:cs typeface="DejaVu Sans" charset="0"/>
              </a:rPr>
              <a:t>Applications logs multiple failed login attempts from an unfamiliar remote system</a:t>
            </a:r>
          </a:p>
          <a:p>
            <a:pPr marL="417513" indent="-312738">
              <a:spcAft>
                <a:spcPts val="1425"/>
              </a:spcAft>
              <a:buSzPct val="52000"/>
              <a:buFont typeface="Times New Roman" pitchFamily="16" charset="0"/>
              <a:buBlip>
                <a:blip r:embed="rId3"/>
              </a:buBlip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ea typeface="DejaVu Sans" charset="0"/>
                <a:cs typeface="DejaVu Sans" charset="0"/>
              </a:rPr>
              <a:t>Large number of bounced emails with suspicious content</a:t>
            </a:r>
          </a:p>
          <a:p>
            <a:pPr marL="417513" indent="-312738">
              <a:spcAft>
                <a:spcPts val="1425"/>
              </a:spcAft>
              <a:buSzPct val="52000"/>
              <a:buFont typeface="Times New Roman" pitchFamily="16" charset="0"/>
              <a:buBlip>
                <a:blip r:embed="rId3"/>
              </a:buBlip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000">
                <a:solidFill>
                  <a:srgbClr val="000000"/>
                </a:solidFill>
                <a:ea typeface="DejaVu Sans" charset="0"/>
                <a:cs typeface="DejaVu Sans" charset="0"/>
              </a:rPr>
              <a:t>Unusual deviation from typical network traffic flows.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Contents</a:t>
            </a: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503238" y="1371600"/>
            <a:ext cx="9070975" cy="538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Introduction: module objectives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Events, incidents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Incident response, incident handling, incident management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Incident handling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Preparation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Detection and analysis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Containment, eradication, recovery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Post incident activities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Conclusion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336550" y="301625"/>
            <a:ext cx="9345613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 - Detection &amp; analysis (7/11)</a:t>
            </a:r>
          </a:p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Sources of Precursors and Indications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503238" y="2057400"/>
            <a:ext cx="9070975" cy="4592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200">
                <a:solidFill>
                  <a:srgbClr val="000000"/>
                </a:solidFill>
                <a:ea typeface="DejaVu Sans" charset="0"/>
                <a:cs typeface="DejaVu Sans" charset="0"/>
              </a:rPr>
              <a:t>Computer Security Software Alerts</a:t>
            </a:r>
          </a:p>
          <a:p>
            <a:pPr marL="417513" indent="-312738">
              <a:spcAft>
                <a:spcPts val="1425"/>
              </a:spcAft>
              <a:buSzPct val="3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200">
                <a:solidFill>
                  <a:srgbClr val="000000"/>
                </a:solidFill>
                <a:ea typeface="DejaVu Sans" charset="0"/>
                <a:cs typeface="DejaVu Sans" charset="0"/>
              </a:rPr>
              <a:t>Logs from operating systems, services, and applications</a:t>
            </a:r>
          </a:p>
          <a:p>
            <a:pPr marL="417513" indent="-312738">
              <a:spcAft>
                <a:spcPts val="1425"/>
              </a:spcAft>
              <a:buSzPct val="3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200">
                <a:solidFill>
                  <a:srgbClr val="000000"/>
                </a:solidFill>
                <a:ea typeface="DejaVu Sans" charset="0"/>
                <a:cs typeface="DejaVu Sans" charset="0"/>
              </a:rPr>
              <a:t>Logs from network devices such as firewalls and routers</a:t>
            </a:r>
          </a:p>
          <a:p>
            <a:pPr marL="417513" indent="-312738">
              <a:spcAft>
                <a:spcPts val="1425"/>
              </a:spcAft>
              <a:buSzPct val="3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200">
                <a:solidFill>
                  <a:srgbClr val="000000"/>
                </a:solidFill>
                <a:ea typeface="DejaVu Sans" charset="0"/>
                <a:cs typeface="DejaVu Sans" charset="0"/>
              </a:rPr>
              <a:t>Publicly Available Information</a:t>
            </a:r>
          </a:p>
          <a:p>
            <a:pPr marL="417513" indent="-312738">
              <a:spcAft>
                <a:spcPts val="1425"/>
              </a:spcAft>
              <a:buSzPct val="3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200">
                <a:solidFill>
                  <a:srgbClr val="000000"/>
                </a:solidFill>
                <a:ea typeface="DejaVu Sans" charset="0"/>
                <a:cs typeface="DejaVu Sans" charset="0"/>
              </a:rPr>
              <a:t>Users, system administrators, network administrators, security staff, and others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ChangeArrowheads="1"/>
          </p:cNvSpPr>
          <p:nvPr/>
        </p:nvSpPr>
        <p:spPr bwMode="auto">
          <a:xfrm>
            <a:off x="373063" y="301625"/>
            <a:ext cx="9345612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 - Detection &amp; analysis (8/11)</a:t>
            </a:r>
          </a:p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analysis</a:t>
            </a:r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503238" y="1720850"/>
            <a:ext cx="9070975" cy="492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200">
                <a:solidFill>
                  <a:srgbClr val="000000"/>
                </a:solidFill>
                <a:ea typeface="DejaVu Sans" charset="0"/>
                <a:cs typeface="DejaVu Sans" charset="0"/>
              </a:rPr>
              <a:t>Determine</a:t>
            </a:r>
          </a:p>
          <a:p>
            <a:pPr marL="741363" lvl="1" indent="-284163">
              <a:spcAft>
                <a:spcPts val="1425"/>
              </a:spcAft>
              <a:buSzPct val="3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200">
                <a:solidFill>
                  <a:srgbClr val="000000"/>
                </a:solidFill>
                <a:ea typeface="DejaVu Sans" charset="0"/>
                <a:cs typeface="DejaVu Sans" charset="0"/>
              </a:rPr>
              <a:t>Incident’s scope: networks, systems, or applications that are affected</a:t>
            </a:r>
          </a:p>
          <a:p>
            <a:pPr marL="741363" lvl="1" indent="-284163">
              <a:spcAft>
                <a:spcPts val="1425"/>
              </a:spcAft>
              <a:buSzPct val="3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200">
                <a:solidFill>
                  <a:srgbClr val="000000"/>
                </a:solidFill>
                <a:ea typeface="DejaVu Sans" charset="0"/>
                <a:cs typeface="DejaVu Sans" charset="0"/>
              </a:rPr>
              <a:t>Who and/or what originated the incident</a:t>
            </a:r>
          </a:p>
          <a:p>
            <a:pPr marL="741363" lvl="1" indent="-284163">
              <a:spcAft>
                <a:spcPts val="1425"/>
              </a:spcAft>
              <a:buSzPct val="3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200">
                <a:solidFill>
                  <a:srgbClr val="000000"/>
                </a:solidFill>
                <a:ea typeface="DejaVu Sans" charset="0"/>
                <a:cs typeface="DejaVu Sans" charset="0"/>
              </a:rPr>
              <a:t>How the incident is occurring</a:t>
            </a:r>
          </a:p>
          <a:p>
            <a:pPr marL="417513" indent="-312738">
              <a:spcAft>
                <a:spcPts val="1425"/>
              </a:spcAft>
              <a:buSzPct val="3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200">
                <a:solidFill>
                  <a:srgbClr val="000000"/>
                </a:solidFill>
                <a:ea typeface="DejaVu Sans" charset="0"/>
                <a:cs typeface="DejaVu Sans" charset="0"/>
              </a:rPr>
              <a:t>Prioritize subsequent activities</a:t>
            </a:r>
          </a:p>
          <a:p>
            <a:pPr marL="417513" indent="-312738">
              <a:spcAft>
                <a:spcPts val="1425"/>
              </a:spcAft>
              <a:buSzPct val="3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200">
                <a:solidFill>
                  <a:srgbClr val="000000"/>
                </a:solidFill>
                <a:ea typeface="DejaVu Sans" charset="0"/>
                <a:cs typeface="DejaVu Sans" charset="0"/>
              </a:rPr>
              <a:t>When in doubt,  assume the worst until additional analysis indicates otherwise.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373063" y="301625"/>
            <a:ext cx="9345612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 - Detection &amp; analysis (9/11)</a:t>
            </a:r>
          </a:p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documentation</a:t>
            </a:r>
          </a:p>
        </p:txBody>
      </p:sp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503238" y="1720850"/>
            <a:ext cx="9070975" cy="492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Current status of the incident</a:t>
            </a:r>
          </a:p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Summary of the incident</a:t>
            </a:r>
          </a:p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Actions taken by all incident handlers on this incident</a:t>
            </a:r>
          </a:p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Contact information for other involved parties (e.g., system owners, system administrators)</a:t>
            </a:r>
          </a:p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List of evidence gathered during the incident investigation</a:t>
            </a:r>
          </a:p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Comments from incident handlers</a:t>
            </a:r>
          </a:p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Next steps to be taken (e.g., waiting for a system administrator to patch an application)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228600" y="301625"/>
            <a:ext cx="9601200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 - Detection &amp; analysis (10/11)</a:t>
            </a:r>
          </a:p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6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prioritization</a:t>
            </a:r>
          </a:p>
        </p:txBody>
      </p:sp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503238" y="1720850"/>
            <a:ext cx="9070975" cy="492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29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600">
                <a:solidFill>
                  <a:srgbClr val="000000"/>
                </a:solidFill>
                <a:ea typeface="DejaVu Sans" charset="0"/>
                <a:cs typeface="DejaVu Sans" charset="0"/>
              </a:rPr>
              <a:t>Current and potential technical effect of the incident: current negative and likely future</a:t>
            </a:r>
          </a:p>
          <a:p>
            <a:pPr marL="417513" indent="-312738">
              <a:spcAft>
                <a:spcPts val="1425"/>
              </a:spcAft>
              <a:buSzPct val="29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600">
                <a:solidFill>
                  <a:srgbClr val="000000"/>
                </a:solidFill>
                <a:ea typeface="DejaVu Sans" charset="0"/>
                <a:cs typeface="DejaVu Sans" charset="0"/>
              </a:rPr>
              <a:t>Criticality of the affected resources: significance of the resources to the organization </a:t>
            </a:r>
          </a:p>
          <a:p>
            <a:pPr marL="741363" lvl="1" indent="-284163">
              <a:spcAft>
                <a:spcPts val="1425"/>
              </a:spcAft>
              <a:buSzPct val="29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600">
                <a:solidFill>
                  <a:srgbClr val="000000"/>
                </a:solidFill>
                <a:ea typeface="DejaVu Sans" charset="0"/>
                <a:cs typeface="DejaVu Sans" charset="0"/>
              </a:rPr>
              <a:t>Overall Severity/Effect Score</a:t>
            </a:r>
          </a:p>
          <a:p>
            <a:pPr marL="741363" lvl="1" indent="-284163">
              <a:spcAft>
                <a:spcPts val="1425"/>
              </a:spcAft>
              <a:buSzPct val="29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600">
                <a:solidFill>
                  <a:srgbClr val="000000"/>
                </a:solidFill>
                <a:ea typeface="DejaVu Sans" charset="0"/>
                <a:cs typeface="DejaVu Sans" charset="0"/>
              </a:rPr>
              <a:t>Incident impact rating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1"/>
          <p:cNvSpPr txBox="1">
            <a:spLocks noChangeArrowheads="1"/>
          </p:cNvSpPr>
          <p:nvPr/>
        </p:nvSpPr>
        <p:spPr bwMode="auto">
          <a:xfrm>
            <a:off x="503238" y="228600"/>
            <a:ext cx="9070975" cy="1143000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 - Detection and analysis (11/11)</a:t>
            </a:r>
          </a:p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notification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503238" y="1504950"/>
            <a:ext cx="9070975" cy="492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4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200">
                <a:solidFill>
                  <a:srgbClr val="000000"/>
                </a:solidFill>
                <a:ea typeface="DejaVu Sans" charset="0"/>
                <a:cs typeface="DejaVu Sans" charset="0"/>
              </a:rPr>
              <a:t>To</a:t>
            </a:r>
          </a:p>
          <a:p>
            <a:pPr marL="741363" lvl="1" indent="-284163">
              <a:spcAft>
                <a:spcPts val="1425"/>
              </a:spcAft>
              <a:buSzPct val="4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200">
                <a:solidFill>
                  <a:srgbClr val="000000"/>
                </a:solidFill>
                <a:ea typeface="DejaVu Sans" charset="0"/>
                <a:cs typeface="DejaVu Sans" charset="0"/>
              </a:rPr>
              <a:t>Chief Information Officer / Head of information security</a:t>
            </a:r>
          </a:p>
          <a:p>
            <a:pPr marL="741363" lvl="1" indent="-284163">
              <a:spcAft>
                <a:spcPts val="1425"/>
              </a:spcAft>
              <a:buSzPct val="4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200">
                <a:solidFill>
                  <a:srgbClr val="000000"/>
                </a:solidFill>
                <a:ea typeface="DejaVu Sans" charset="0"/>
                <a:cs typeface="DejaVu Sans" charset="0"/>
              </a:rPr>
              <a:t>Local information security officer</a:t>
            </a:r>
          </a:p>
          <a:p>
            <a:pPr marL="741363" lvl="1" indent="-284163">
              <a:spcAft>
                <a:spcPts val="1425"/>
              </a:spcAft>
              <a:buSzPct val="4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200">
                <a:solidFill>
                  <a:srgbClr val="000000"/>
                </a:solidFill>
                <a:ea typeface="DejaVu Sans" charset="0"/>
                <a:cs typeface="DejaVu Sans" charset="0"/>
              </a:rPr>
              <a:t>Other incident response teams within the organization</a:t>
            </a:r>
          </a:p>
          <a:p>
            <a:pPr marL="741363" lvl="1" indent="-284163">
              <a:spcAft>
                <a:spcPts val="1425"/>
              </a:spcAft>
              <a:buSzPct val="4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200">
                <a:solidFill>
                  <a:srgbClr val="000000"/>
                </a:solidFill>
                <a:ea typeface="DejaVu Sans" charset="0"/>
                <a:cs typeface="DejaVu Sans" charset="0"/>
              </a:rPr>
              <a:t>System owner</a:t>
            </a:r>
          </a:p>
          <a:p>
            <a:pPr marL="741363" lvl="1" indent="-284163">
              <a:spcAft>
                <a:spcPts val="1425"/>
              </a:spcAft>
              <a:buSzPct val="4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200">
                <a:solidFill>
                  <a:srgbClr val="000000"/>
                </a:solidFill>
                <a:ea typeface="DejaVu Sans" charset="0"/>
                <a:cs typeface="DejaVu Sans" charset="0"/>
              </a:rPr>
              <a:t>Legal department / Human resources</a:t>
            </a:r>
          </a:p>
          <a:p>
            <a:pPr marL="741363" lvl="1" indent="-284163">
              <a:spcAft>
                <a:spcPts val="1425"/>
              </a:spcAft>
              <a:buSzPct val="4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200">
                <a:solidFill>
                  <a:srgbClr val="000000"/>
                </a:solidFill>
                <a:ea typeface="DejaVu Sans" charset="0"/>
                <a:cs typeface="DejaVu Sans" charset="0"/>
              </a:rPr>
              <a:t>Public affairs</a:t>
            </a:r>
          </a:p>
          <a:p>
            <a:pPr marL="741363" lvl="1" indent="-284163">
              <a:spcAft>
                <a:spcPts val="1425"/>
              </a:spcAft>
              <a:buSzPct val="4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200">
                <a:solidFill>
                  <a:srgbClr val="000000"/>
                </a:solidFill>
                <a:ea typeface="DejaVu Sans" charset="0"/>
                <a:cs typeface="DejaVu Sans" charset="0"/>
              </a:rPr>
              <a:t>Other organizations, by abiding to law requirements</a:t>
            </a:r>
          </a:p>
          <a:p>
            <a:pPr marL="417513" indent="-312738">
              <a:spcAft>
                <a:spcPts val="1425"/>
              </a:spcAft>
              <a:buSzPct val="4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200">
                <a:solidFill>
                  <a:srgbClr val="000000"/>
                </a:solidFill>
                <a:ea typeface="DejaVu Sans" charset="0"/>
                <a:cs typeface="DejaVu Sans" charset="0"/>
              </a:rPr>
              <a:t>By</a:t>
            </a:r>
          </a:p>
          <a:p>
            <a:pPr marL="741363" lvl="1" indent="-284163">
              <a:spcAft>
                <a:spcPts val="1425"/>
              </a:spcAft>
              <a:buSzPct val="4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200">
                <a:solidFill>
                  <a:srgbClr val="000000"/>
                </a:solidFill>
                <a:ea typeface="DejaVu Sans" charset="0"/>
                <a:cs typeface="DejaVu Sans" charset="0"/>
              </a:rPr>
              <a:t>Email, Web site (Intranet-based), Telephone calls</a:t>
            </a:r>
          </a:p>
          <a:p>
            <a:pPr marL="741363" lvl="1" indent="-284163">
              <a:spcAft>
                <a:spcPts val="1425"/>
              </a:spcAft>
              <a:buSzPct val="4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200">
                <a:solidFill>
                  <a:srgbClr val="000000"/>
                </a:solidFill>
                <a:ea typeface="DejaVu Sans" charset="0"/>
                <a:cs typeface="DejaVu Sans" charset="0"/>
              </a:rPr>
              <a:t>Paper (e.g., post notices on bulletin boards and doors, hand out notices at all entrance points).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Contents</a:t>
            </a:r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503238" y="1371600"/>
            <a:ext cx="9070975" cy="538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Introduction: module objectives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Events, incidents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Incident response, incident handling, incident management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Incident handling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Preparation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Detection and analysis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Containment, eradication, recovery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Post incident activities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Conclusion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503238" y="228600"/>
            <a:ext cx="9070975" cy="1143000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</a:t>
            </a:r>
          </a:p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Containment, Eradication, and Recovery (1/4)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503238" y="1865313"/>
            <a:ext cx="9070975" cy="49291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Criteria for determining appropriate containment strategy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Potential damage to and theft of resources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Need for evidence preservation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Service availability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Time and resources needed to implement the strategy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Effectiveness of the strategy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Duration of the solution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503238" y="228600"/>
            <a:ext cx="9070975" cy="1143000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</a:t>
            </a:r>
          </a:p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Containment, Eradication, and Recovery (2/4)</a:t>
            </a:r>
          </a:p>
        </p:txBody>
      </p:sp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503238" y="1720850"/>
            <a:ext cx="9070975" cy="492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Evidence gathering and handling</a:t>
            </a:r>
          </a:p>
          <a:p>
            <a:pPr marL="741363" lvl="1" indent="-284163">
              <a:spcAft>
                <a:spcPts val="14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To resolve the incident</a:t>
            </a:r>
          </a:p>
          <a:p>
            <a:pPr marL="741363" lvl="1" indent="-284163">
              <a:spcAft>
                <a:spcPts val="14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For legal proceedings</a:t>
            </a:r>
          </a:p>
          <a:p>
            <a:pPr marL="417513" indent="-312738">
              <a:spcAft>
                <a:spcPts val="14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Detailed log should be kept for all evidence, including:</a:t>
            </a:r>
          </a:p>
          <a:p>
            <a:pPr marL="741363" lvl="1" indent="-284163">
              <a:spcAft>
                <a:spcPts val="14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Identifying information (e.g., the location, serial number, model number, hostname, MAC address, IP address)</a:t>
            </a:r>
          </a:p>
          <a:p>
            <a:pPr marL="741363" lvl="1" indent="-284163">
              <a:spcAft>
                <a:spcPts val="14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Name, title, contacts of each individual who collected or handled the evidence during the investigation</a:t>
            </a:r>
          </a:p>
          <a:p>
            <a:pPr marL="741363" lvl="1" indent="-284163">
              <a:spcAft>
                <a:spcPts val="14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Time and date (including time zone) of each occurrence of evidence handling</a:t>
            </a:r>
          </a:p>
          <a:p>
            <a:pPr marL="741363" lvl="1" indent="-284163">
              <a:spcAft>
                <a:spcPts val="14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Locations where the evidence was stored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503238" y="228600"/>
            <a:ext cx="9070975" cy="1143000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</a:t>
            </a:r>
          </a:p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Containment, Eradication, and Recovery (3/4)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503238" y="1720850"/>
            <a:ext cx="9070975" cy="492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Eradication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Deletion of components of the incident(malicious code)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Disabling or removing breached user accounts</a:t>
            </a:r>
          </a:p>
          <a:p>
            <a:pPr marL="417513" indent="-312738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Recovery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Actions are typically operating system (OS) or application-specific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Restoration of systems to normal operation</a:t>
            </a:r>
          </a:p>
          <a:p>
            <a:pPr marL="741363" lvl="1" indent="-284163">
              <a:spcAft>
                <a:spcPts val="1425"/>
              </a:spcAft>
              <a:buSzPct val="3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Hardening systems to prevent similar incidents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503238" y="228600"/>
            <a:ext cx="9070975" cy="1143000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</a:t>
            </a:r>
          </a:p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Containment, Eradication, and Recovery (4/4)</a:t>
            </a:r>
          </a:p>
        </p:txBody>
      </p:sp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503238" y="1612900"/>
            <a:ext cx="9070975" cy="492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Identifying the attacker</a:t>
            </a:r>
          </a:p>
          <a:p>
            <a:pPr marL="741363" lvl="1" indent="-284163">
              <a:spcAft>
                <a:spcPts val="14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can be a time-consuming and futile process</a:t>
            </a:r>
          </a:p>
          <a:p>
            <a:pPr marL="741363" lvl="1" indent="-284163">
              <a:spcAft>
                <a:spcPts val="14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better stay focused on containment, eradication, and recovery</a:t>
            </a:r>
          </a:p>
          <a:p>
            <a:pPr marL="417513" indent="-312738">
              <a:spcAft>
                <a:spcPts val="14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Attacker identification by:</a:t>
            </a:r>
          </a:p>
          <a:p>
            <a:pPr marL="741363" lvl="1" indent="-284163">
              <a:spcAft>
                <a:spcPts val="14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Validating the attacker’s IP address</a:t>
            </a:r>
          </a:p>
          <a:p>
            <a:pPr marL="741363" lvl="1" indent="-284163">
              <a:spcAft>
                <a:spcPts val="14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Scanning the attacker’s system</a:t>
            </a:r>
          </a:p>
          <a:p>
            <a:pPr marL="741363" lvl="1" indent="-284163">
              <a:spcAft>
                <a:spcPts val="14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Researching the attacker through search engines</a:t>
            </a:r>
          </a:p>
          <a:p>
            <a:pPr marL="741363" lvl="1" indent="-284163">
              <a:spcAft>
                <a:spcPts val="14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Using incident databases</a:t>
            </a:r>
          </a:p>
          <a:p>
            <a:pPr marL="741363" lvl="1" indent="-284163">
              <a:spcAft>
                <a:spcPts val="14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Monitoring possible attacker communication channels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Contents</a:t>
            </a: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503238" y="1371600"/>
            <a:ext cx="9070975" cy="538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Introduction: module objectives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Events, incidents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Incident response, incident handling, incident management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Incident handling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Preparation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Detection and analysis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Containment, eradication, recovery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Post incident activities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Conclusion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Contents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503238" y="1371600"/>
            <a:ext cx="9070975" cy="538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Introduction: module objectives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Events, incidents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Incident response, incident handling, incident management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Incident handling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Preparation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Detection and analysis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Containment, eradication, recovery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Post incident activities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Conclusion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503238" y="228600"/>
            <a:ext cx="9070975" cy="1143000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</a:t>
            </a:r>
          </a:p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Post-incident activities (1/2)</a:t>
            </a:r>
          </a:p>
        </p:txBody>
      </p:sp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503238" y="1397000"/>
            <a:ext cx="9070975" cy="49291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Lessons learned</a:t>
            </a:r>
          </a:p>
          <a:p>
            <a:pPr marL="741363" lvl="1" indent="-284163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Exactly what happened, and at what times</a:t>
            </a:r>
          </a:p>
          <a:p>
            <a:pPr marL="741363" lvl="1" indent="-284163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How well did staff and management perform? Were the documented procedures followed? Were they adequate?</a:t>
            </a:r>
          </a:p>
          <a:p>
            <a:pPr marL="741363" lvl="1" indent="-284163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What information was needed sooner?</a:t>
            </a:r>
          </a:p>
          <a:p>
            <a:pPr marL="741363" lvl="1" indent="-284163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Were any steps or actions taken that might have inhibited the recovery?</a:t>
            </a:r>
          </a:p>
          <a:p>
            <a:pPr marL="741363" lvl="1" indent="-284163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What would the staff and management do differently the next time a similar incident occurs?</a:t>
            </a:r>
          </a:p>
          <a:p>
            <a:pPr marL="741363" lvl="1" indent="-284163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What corrective actions can prevent similar incidents in the future?</a:t>
            </a:r>
          </a:p>
          <a:p>
            <a:pPr marL="741363" lvl="1" indent="-284163">
              <a:spcAft>
                <a:spcPts val="1425"/>
              </a:spcAft>
              <a:buSzPct val="43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400">
                <a:solidFill>
                  <a:srgbClr val="000000"/>
                </a:solidFill>
                <a:ea typeface="DejaVu Sans" charset="0"/>
                <a:cs typeface="DejaVu Sans" charset="0"/>
              </a:rPr>
              <a:t>What additional tools or resources are needed to detect, analyze, and mitigate future incidents?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503238" y="228600"/>
            <a:ext cx="9070975" cy="1143000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handling</a:t>
            </a:r>
          </a:p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Post-incident activities (2/2)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503238" y="1325563"/>
            <a:ext cx="9070975" cy="546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7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Using Collected Incident Data</a:t>
            </a:r>
          </a:p>
          <a:p>
            <a:pPr marL="741363" lvl="1" indent="-284163">
              <a:spcAft>
                <a:spcPts val="7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Number of incidents handled</a:t>
            </a:r>
          </a:p>
          <a:p>
            <a:pPr marL="741363" lvl="1" indent="-284163">
              <a:spcAft>
                <a:spcPts val="7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Time per incident</a:t>
            </a:r>
          </a:p>
          <a:p>
            <a:pPr marL="741363" lvl="1" indent="-284163">
              <a:spcAft>
                <a:spcPts val="7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Objective assessment of each incident</a:t>
            </a:r>
          </a:p>
          <a:p>
            <a:pPr marL="741363" lvl="1" indent="-284163">
              <a:spcAft>
                <a:spcPts val="7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Subjective assessment of each incident</a:t>
            </a:r>
          </a:p>
          <a:p>
            <a:pPr marL="417513" indent="-312738">
              <a:spcAft>
                <a:spcPts val="7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Incident response audit to evaluate</a:t>
            </a:r>
          </a:p>
          <a:p>
            <a:pPr marL="741363" lvl="1" indent="-284163">
              <a:spcAft>
                <a:spcPts val="7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Incident response policies, plans, and procedures</a:t>
            </a:r>
          </a:p>
          <a:p>
            <a:pPr marL="741363" lvl="1" indent="-284163">
              <a:spcAft>
                <a:spcPts val="7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Team model and structure</a:t>
            </a:r>
          </a:p>
          <a:p>
            <a:pPr marL="741363" lvl="1" indent="-284163">
              <a:spcAft>
                <a:spcPts val="7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Incident handler training and education</a:t>
            </a:r>
          </a:p>
          <a:p>
            <a:pPr marL="741363" lvl="1" indent="-284163">
              <a:spcAft>
                <a:spcPts val="7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Tools and resources</a:t>
            </a:r>
          </a:p>
          <a:p>
            <a:pPr marL="741363" lvl="1" indent="-284163">
              <a:spcAft>
                <a:spcPts val="7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Incident documentation and reports, measures of success</a:t>
            </a:r>
          </a:p>
          <a:p>
            <a:pPr marL="417513" indent="-312738">
              <a:spcAft>
                <a:spcPts val="725"/>
              </a:spcAft>
              <a:buSzPct val="40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600">
                <a:solidFill>
                  <a:srgbClr val="000000"/>
                </a:solidFill>
                <a:ea typeface="DejaVu Sans" charset="0"/>
                <a:cs typeface="DejaVu Sans" charset="0"/>
              </a:rPr>
              <a:t>Evidence retention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Contents</a:t>
            </a:r>
          </a:p>
        </p:txBody>
      </p:sp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503238" y="1371600"/>
            <a:ext cx="9070975" cy="538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Introduction: module objectives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Events, incidents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Incident response, incident handling, incident management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Incident handling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Preparation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Detection and analysis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Containment, eradication, recovery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Post incident activities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Conclusion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503238" y="228600"/>
            <a:ext cx="9070975" cy="1143000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dirty="0" smtClean="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Conclusion</a:t>
            </a:r>
            <a:endParaRPr lang="en-US" sz="3200" dirty="0">
              <a:solidFill>
                <a:srgbClr val="000000"/>
              </a:solidFill>
              <a:latin typeface="+mn-lt"/>
              <a:ea typeface="DejaVu Sans" charset="0"/>
              <a:cs typeface="DejaVu Sans" charset="0"/>
            </a:endParaRPr>
          </a:p>
        </p:txBody>
      </p:sp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228600" y="1600200"/>
            <a:ext cx="9601200" cy="548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4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200">
                <a:solidFill>
                  <a:srgbClr val="000000"/>
                </a:solidFill>
                <a:ea typeface="DejaVu Sans" charset="0"/>
                <a:cs typeface="DejaVu Sans" charset="0"/>
              </a:rPr>
              <a:t>Some recommendations</a:t>
            </a:r>
          </a:p>
          <a:p>
            <a:pPr marL="741363" lvl="1" indent="-284163">
              <a:spcAft>
                <a:spcPts val="1425"/>
              </a:spcAft>
              <a:buSzPct val="4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200">
                <a:solidFill>
                  <a:srgbClr val="000000"/>
                </a:solidFill>
                <a:ea typeface="DejaVu Sans" charset="0"/>
                <a:cs typeface="DejaVu Sans" charset="0"/>
              </a:rPr>
              <a:t>Prevent incidents from occurring by ensuring that networks, systems, and applications are sufficiently secure</a:t>
            </a:r>
          </a:p>
          <a:p>
            <a:pPr marL="741363" lvl="1" indent="-284163">
              <a:spcAft>
                <a:spcPts val="1425"/>
              </a:spcAft>
              <a:buSzPct val="4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200">
                <a:solidFill>
                  <a:srgbClr val="000000"/>
                </a:solidFill>
                <a:ea typeface="DejaVu Sans" charset="0"/>
                <a:cs typeface="DejaVu Sans" charset="0"/>
              </a:rPr>
              <a:t>Profile networks and systems</a:t>
            </a:r>
          </a:p>
          <a:p>
            <a:pPr marL="741363" lvl="1" indent="-284163">
              <a:spcAft>
                <a:spcPts val="1425"/>
              </a:spcAft>
              <a:buSzPct val="4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200">
                <a:solidFill>
                  <a:srgbClr val="000000"/>
                </a:solidFill>
                <a:ea typeface="DejaVu Sans" charset="0"/>
                <a:cs typeface="DejaVu Sans" charset="0"/>
              </a:rPr>
              <a:t>Understand normal behaviors of networks, systems, and applications</a:t>
            </a:r>
          </a:p>
          <a:p>
            <a:pPr marL="741363" lvl="1" indent="-284163">
              <a:spcAft>
                <a:spcPts val="1425"/>
              </a:spcAft>
              <a:buSzPct val="4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200">
                <a:solidFill>
                  <a:srgbClr val="000000"/>
                </a:solidFill>
                <a:ea typeface="DejaVu Sans" charset="0"/>
                <a:cs typeface="DejaVu Sans" charset="0"/>
              </a:rPr>
              <a:t>Use centralized logging and create a log retention policy</a:t>
            </a:r>
          </a:p>
          <a:p>
            <a:pPr marL="741363" lvl="1" indent="-284163">
              <a:spcAft>
                <a:spcPts val="1425"/>
              </a:spcAft>
              <a:buSzPct val="4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200">
                <a:solidFill>
                  <a:srgbClr val="000000"/>
                </a:solidFill>
                <a:ea typeface="DejaVu Sans" charset="0"/>
                <a:cs typeface="DejaVu Sans" charset="0"/>
              </a:rPr>
              <a:t>Acquire tools and resources for incident handling</a:t>
            </a:r>
          </a:p>
          <a:p>
            <a:pPr marL="741363" lvl="1" indent="-284163">
              <a:spcAft>
                <a:spcPts val="1425"/>
              </a:spcAft>
              <a:buSzPct val="4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200">
                <a:solidFill>
                  <a:srgbClr val="000000"/>
                </a:solidFill>
                <a:ea typeface="DejaVu Sans" charset="0"/>
                <a:cs typeface="DejaVu Sans" charset="0"/>
              </a:rPr>
              <a:t>Establish strategies and procedures for containing incidents</a:t>
            </a:r>
          </a:p>
          <a:p>
            <a:pPr marL="741363" lvl="1" indent="-284163">
              <a:spcAft>
                <a:spcPts val="1425"/>
              </a:spcAft>
              <a:buSzPct val="4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200">
                <a:solidFill>
                  <a:srgbClr val="000000"/>
                </a:solidFill>
                <a:ea typeface="DejaVu Sans" charset="0"/>
                <a:cs typeface="DejaVu Sans" charset="0"/>
              </a:rPr>
              <a:t>Establish mechanisms for outside parties to report incidents</a:t>
            </a:r>
          </a:p>
          <a:p>
            <a:pPr marL="741363" lvl="1" indent="-284163">
              <a:spcAft>
                <a:spcPts val="1425"/>
              </a:spcAft>
              <a:buSzPct val="4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200">
                <a:solidFill>
                  <a:srgbClr val="000000"/>
                </a:solidFill>
                <a:ea typeface="DejaVu Sans" charset="0"/>
                <a:cs typeface="DejaVu Sans" charset="0"/>
              </a:rPr>
              <a:t>Prioritize incidents by business impact, based on criticality of affected resources and technical effect of incident</a:t>
            </a:r>
          </a:p>
          <a:p>
            <a:pPr marL="741363" lvl="1" indent="-284163">
              <a:spcAft>
                <a:spcPts val="1425"/>
              </a:spcAft>
              <a:buSzPct val="47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200">
                <a:solidFill>
                  <a:srgbClr val="000000"/>
                </a:solidFill>
                <a:ea typeface="DejaVu Sans" charset="0"/>
                <a:cs typeface="DejaVu Sans" charset="0"/>
              </a:rPr>
              <a:t>Hold lessons learned meetings after major incidents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503238" y="228600"/>
            <a:ext cx="9070975" cy="1143000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3200" dirty="0">
              <a:solidFill>
                <a:srgbClr val="000000"/>
              </a:solidFill>
              <a:latin typeface="+mn-lt"/>
              <a:ea typeface="DejaVu Sans" charset="0"/>
              <a:cs typeface="DejaVu Sans" charset="0"/>
            </a:endParaRPr>
          </a:p>
        </p:txBody>
      </p:sp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457200" y="2971800"/>
            <a:ext cx="9372600" cy="2003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just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400" dirty="0">
                <a:solidFill>
                  <a:srgbClr val="000000"/>
                </a:solidFill>
                <a:ea typeface="DejaVu Sans" charset="0"/>
                <a:cs typeface="DejaVu Sans" charset="0"/>
              </a:rPr>
              <a:t>“If you think technology can solve your security problems, then you don’t understand the problems and you don’t understand the technology”- Bruce </a:t>
            </a:r>
            <a:r>
              <a:rPr lang="en-US" sz="2400" dirty="0" err="1">
                <a:solidFill>
                  <a:srgbClr val="000000"/>
                </a:solidFill>
                <a:ea typeface="DejaVu Sans" charset="0"/>
                <a:cs typeface="DejaVu Sans" charset="0"/>
              </a:rPr>
              <a:t>Schneier</a:t>
            </a:r>
            <a:endParaRPr lang="en-US" sz="2400" dirty="0">
              <a:solidFill>
                <a:srgbClr val="000000"/>
              </a:solidFill>
              <a:ea typeface="DejaVu Sans" charset="0"/>
              <a:cs typeface="DejaVu Sans" charset="0"/>
            </a:endParaRPr>
          </a:p>
          <a:p>
            <a:pPr algn="just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400" dirty="0">
              <a:solidFill>
                <a:srgbClr val="000000"/>
              </a:solidFill>
              <a:ea typeface="DejaVu Sans" charset="0"/>
              <a:cs typeface="DejaVu Sans" charset="0"/>
            </a:endParaRPr>
          </a:p>
          <a:p>
            <a:pPr algn="just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2400" i="1" u="sng" dirty="0">
                <a:solidFill>
                  <a:schemeClr val="accent2"/>
                </a:solidFill>
                <a:ea typeface="DejaVu Sans" charset="0"/>
                <a:cs typeface="DejaVu Sans" charset="0"/>
              </a:rPr>
              <a:t>http://think.securityfirst.web.id/?</a:t>
            </a:r>
            <a:r>
              <a:rPr lang="en-US" sz="2400" i="1" u="sng" dirty="0" smtClean="0">
                <a:solidFill>
                  <a:schemeClr val="accent2"/>
                </a:solidFill>
                <a:ea typeface="DejaVu Sans" charset="0"/>
                <a:cs typeface="DejaVu Sans" charset="0"/>
              </a:rPr>
              <a:t>page_id=12</a:t>
            </a:r>
            <a:endParaRPr lang="en-US" sz="2400" i="1" dirty="0">
              <a:solidFill>
                <a:schemeClr val="accent2"/>
              </a:solidFill>
              <a:ea typeface="DejaVu Sans" charset="0"/>
              <a:cs typeface="DejaVu Sans" charset="0"/>
            </a:endParaRP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2514600" y="6284913"/>
            <a:ext cx="7566025" cy="8016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i="1" dirty="0" err="1">
                <a:solidFill>
                  <a:srgbClr val="000000"/>
                </a:solidFill>
                <a:ea typeface="DejaVu Sans" charset="0"/>
                <a:cs typeface="DejaVu Sans" charset="0"/>
              </a:rPr>
              <a:t>Perpétus</a:t>
            </a:r>
            <a:r>
              <a:rPr lang="en-US" i="1" dirty="0">
                <a:solidFill>
                  <a:srgbClr val="000000"/>
                </a:solidFill>
                <a:ea typeface="DejaVu Sans" charset="0"/>
                <a:cs typeface="DejaVu Sans" charset="0"/>
              </a:rPr>
              <a:t> Jacques </a:t>
            </a:r>
            <a:r>
              <a:rPr lang="en-US" i="1" dirty="0" err="1">
                <a:solidFill>
                  <a:srgbClr val="000000"/>
                </a:solidFill>
                <a:ea typeface="DejaVu Sans" charset="0"/>
                <a:cs typeface="DejaVu Sans" charset="0"/>
              </a:rPr>
              <a:t>Houngbo</a:t>
            </a:r>
            <a:endParaRPr lang="en-US" i="1" dirty="0">
              <a:solidFill>
                <a:srgbClr val="000000"/>
              </a:solidFill>
              <a:ea typeface="DejaVu Sans" charset="0"/>
              <a:cs typeface="DejaVu Sans" charset="0"/>
            </a:endParaRPr>
          </a:p>
          <a:p>
            <a: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i="1" u="sng" dirty="0">
                <a:solidFill>
                  <a:srgbClr val="0000FF"/>
                </a:solidFill>
                <a:ea typeface="DejaVu Sans" charset="0"/>
                <a:cs typeface="DejaVu Sans" charset="0"/>
              </a:rPr>
              <a:t>jacques.houngbo@auriane-etudes.com</a:t>
            </a:r>
            <a:r>
              <a:rPr lang="en-US" i="1" dirty="0">
                <a:solidFill>
                  <a:srgbClr val="000000"/>
                </a:solidFill>
                <a:ea typeface="DejaVu Sans" charset="0"/>
                <a:cs typeface="DejaVu Sans" charset="0"/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Introduction</a:t>
            </a: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503238" y="1371600"/>
            <a:ext cx="9070975" cy="538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Why bother about incident handling:</a:t>
            </a:r>
          </a:p>
          <a:p>
            <a:pPr marL="739775" lvl="1" indent="-282575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The “if” is certain</a:t>
            </a:r>
          </a:p>
          <a:p>
            <a:pPr marL="739775" lvl="1" indent="-282575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The question is when</a:t>
            </a:r>
          </a:p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Objectives of the modules :</a:t>
            </a:r>
          </a:p>
          <a:p>
            <a:pPr marL="739775" lvl="1" indent="-282575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Familiarize with computer security incident</a:t>
            </a:r>
          </a:p>
          <a:p>
            <a:pPr marL="739775" lvl="1" indent="-282575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Arise awareness on preparation</a:t>
            </a:r>
          </a:p>
          <a:p>
            <a:pPr marL="739775" lvl="1" indent="-282575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Give first hands on training on incident detection</a:t>
            </a:r>
          </a:p>
          <a:p>
            <a:pPr marL="739775" lvl="1" indent="-282575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Present the complete lifecycle of incident handling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Contents</a:t>
            </a: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503238" y="1371600"/>
            <a:ext cx="9070975" cy="538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Introduction: module objectives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Events, incidents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Incident response, incident handling, incident management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Incident handling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Preparation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Detection and analysis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Containment, eradication, recovery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Post incident activities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Conclusion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Events, Incidents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03238" y="1371600"/>
            <a:ext cx="9070975" cy="538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5000"/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endParaRPr lang="en-US" sz="3000">
              <a:solidFill>
                <a:srgbClr val="000000"/>
              </a:solidFill>
              <a:ea typeface="DejaVu Sans" charset="0"/>
              <a:cs typeface="DejaVu Sans" charset="0"/>
            </a:endParaRPr>
          </a:p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Event – any observable occurrence within a system or network.</a:t>
            </a:r>
          </a:p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Adverse event – an event which has a negative consequence.</a:t>
            </a:r>
          </a:p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Security Incident - a violation or imminent threat of violation of IT security policies or standard security practices.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buFont typeface="Times New Roman" pitchFamily="16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Contents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503238" y="1371600"/>
            <a:ext cx="9070975" cy="538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Introduction: module objectives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Events, incidents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000000"/>
                </a:solidFill>
                <a:ea typeface="DejaVu Sans" charset="0"/>
                <a:cs typeface="DejaVu Sans" charset="0"/>
              </a:rPr>
              <a:t>Incident response, incident handling, incident management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Incident handling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Preparation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Detection and analysis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Containment, eradication, recovery</a:t>
            </a:r>
          </a:p>
          <a:p>
            <a:pPr marL="728663" lvl="1" indent="-271463" eaLnBrk="0">
              <a:spcAft>
                <a:spcPts val="1138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Post incident activities</a:t>
            </a:r>
          </a:p>
          <a:p>
            <a:pPr marL="417513" indent="-312738">
              <a:spcAft>
                <a:spcPts val="1425"/>
              </a:spcAft>
              <a:buSzPct val="38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2800">
                <a:solidFill>
                  <a:srgbClr val="C0C0C0"/>
                </a:solidFill>
                <a:ea typeface="DejaVu Sans" charset="0"/>
                <a:cs typeface="DejaVu Sans" charset="0"/>
              </a:rPr>
              <a:t>Conclusion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503238" y="301625"/>
            <a:ext cx="9070975" cy="1069975"/>
          </a:xfrm>
          <a:prstGeom prst="rect">
            <a:avLst/>
          </a:prstGeom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38880" rIns="0" bIns="0" anchor="ctr"/>
          <a:lstStyle/>
          <a:p>
            <a:pPr algn="ctr">
              <a:buClrTx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000000"/>
                </a:solidFill>
                <a:latin typeface="+mn-lt"/>
                <a:ea typeface="DejaVu Sans" charset="0"/>
                <a:cs typeface="DejaVu Sans" charset="0"/>
              </a:rPr>
              <a:t>Incident response, incident handling, incident management		1 / 3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9117013" cy="5157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28080" rIns="0" bIns="0"/>
          <a:lstStyle/>
          <a:p>
            <a:pPr marL="417513" indent="-312738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Incident management:</a:t>
            </a:r>
          </a:p>
          <a:p>
            <a:pPr marL="741363" lvl="1" indent="-284163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Restore normal service as quickly as possible</a:t>
            </a:r>
          </a:p>
          <a:p>
            <a:pPr marL="741363" lvl="1" indent="-284163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Minimize adverse impact on business</a:t>
            </a:r>
          </a:p>
          <a:p>
            <a:pPr marL="741363" lvl="1" indent="-284163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Ensure no incident goes undetected</a:t>
            </a:r>
          </a:p>
          <a:p>
            <a:pPr marL="741363" lvl="1" indent="-284163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Ensure incidents are handled with consistent processes</a:t>
            </a:r>
          </a:p>
          <a:p>
            <a:pPr marL="741363" lvl="1" indent="-284163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Reduce number of incidents in time</a:t>
            </a:r>
          </a:p>
          <a:p>
            <a:pPr marL="741363" lvl="1" indent="-284163">
              <a:spcAft>
                <a:spcPts val="1425"/>
              </a:spcAft>
              <a:buSzPct val="35000"/>
              <a:buFont typeface="Times New Roman" pitchFamily="16" charset="0"/>
              <a:buBlip>
                <a:blip r:embed="rId3"/>
              </a:buBlip>
              <a:tabLst>
                <a:tab pos="417513" algn="l"/>
                <a:tab pos="874713" algn="l"/>
                <a:tab pos="1331913" algn="l"/>
                <a:tab pos="1789113" algn="l"/>
                <a:tab pos="2246313" algn="l"/>
                <a:tab pos="2703513" algn="l"/>
                <a:tab pos="3160713" algn="l"/>
                <a:tab pos="3617913" algn="l"/>
                <a:tab pos="4075113" algn="l"/>
                <a:tab pos="4532313" algn="l"/>
                <a:tab pos="4989513" algn="l"/>
                <a:tab pos="5446713" algn="l"/>
                <a:tab pos="5903913" algn="l"/>
                <a:tab pos="6361113" algn="l"/>
                <a:tab pos="6818313" algn="l"/>
                <a:tab pos="7275513" algn="l"/>
                <a:tab pos="7732713" algn="l"/>
                <a:tab pos="8189913" algn="l"/>
                <a:tab pos="8647113" algn="l"/>
                <a:tab pos="9104313" algn="l"/>
                <a:tab pos="9561513" algn="l"/>
              </a:tabLst>
            </a:pPr>
            <a:r>
              <a:rPr lang="en-US" sz="3000">
                <a:solidFill>
                  <a:srgbClr val="000000"/>
                </a:solidFill>
                <a:ea typeface="DejaVu Sans" charset="0"/>
                <a:cs typeface="DejaVu Sans" charset="0"/>
              </a:rPr>
              <a:t>Build working relationships across organization with open communication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1366</TotalTime>
  <Words>2375</Words>
  <PresentationFormat>Personnalisé</PresentationFormat>
  <Paragraphs>447</Paragraphs>
  <Slides>45</Slides>
  <Notes>45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45</vt:i4>
      </vt:variant>
    </vt:vector>
  </HeadingPairs>
  <TitlesOfParts>
    <vt:vector size="46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Source: Security Incident Handling, Shinil Hong, August, 2007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Diapositive 24</vt:lpstr>
      <vt:lpstr>Diapositive 25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Diapositive 32</vt:lpstr>
      <vt:lpstr>Diapositive 33</vt:lpstr>
      <vt:lpstr>Diapositive 34</vt:lpstr>
      <vt:lpstr>Diapositive 35</vt:lpstr>
      <vt:lpstr>Diapositive 36</vt:lpstr>
      <vt:lpstr>Diapositive 37</vt:lpstr>
      <vt:lpstr>Diapositive 38</vt:lpstr>
      <vt:lpstr>Diapositive 39</vt:lpstr>
      <vt:lpstr>Diapositive 40</vt:lpstr>
      <vt:lpstr>Diapositive 41</vt:lpstr>
      <vt:lpstr>Diapositive 42</vt:lpstr>
      <vt:lpstr>Diapositive 43</vt:lpstr>
      <vt:lpstr>Diapositive 44</vt:lpstr>
      <vt:lpstr>Diapositive 45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CSIRT Training</dc:title>
  <dc:creator>Perpétus Jacques Houngbo</dc:creator>
  <cp:lastModifiedBy>kouti</cp:lastModifiedBy>
  <cp:revision>205</cp:revision>
  <cp:lastPrinted>1601-01-01T00:00:00Z</cp:lastPrinted>
  <dcterms:created xsi:type="dcterms:W3CDTF">2010-10-14T06:26:41Z</dcterms:created>
  <dcterms:modified xsi:type="dcterms:W3CDTF">2011-05-31T15:57:26Z</dcterms:modified>
</cp:coreProperties>
</file>